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 id="2147483720" r:id="rId3"/>
    <p:sldMasterId id="2147483731" r:id="rId4"/>
  </p:sldMasterIdLst>
  <p:notesMasterIdLst>
    <p:notesMasterId r:id="rId83"/>
  </p:notesMasterIdLst>
  <p:handoutMasterIdLst>
    <p:handoutMasterId r:id="rId84"/>
  </p:handoutMasterIdLst>
  <p:sldIdLst>
    <p:sldId id="256" r:id="rId5"/>
    <p:sldId id="437" r:id="rId6"/>
    <p:sldId id="439" r:id="rId7"/>
    <p:sldId id="440" r:id="rId8"/>
    <p:sldId id="522" r:id="rId9"/>
    <p:sldId id="521" r:id="rId10"/>
    <p:sldId id="441" r:id="rId11"/>
    <p:sldId id="442" r:id="rId12"/>
    <p:sldId id="443" r:id="rId13"/>
    <p:sldId id="483" r:id="rId14"/>
    <p:sldId id="484" r:id="rId15"/>
    <p:sldId id="485" r:id="rId16"/>
    <p:sldId id="486" r:id="rId17"/>
    <p:sldId id="490" r:id="rId18"/>
    <p:sldId id="487" r:id="rId19"/>
    <p:sldId id="447" r:id="rId20"/>
    <p:sldId id="448" r:id="rId21"/>
    <p:sldId id="491" r:id="rId22"/>
    <p:sldId id="449" r:id="rId23"/>
    <p:sldId id="450" r:id="rId24"/>
    <p:sldId id="451" r:id="rId25"/>
    <p:sldId id="492" r:id="rId26"/>
    <p:sldId id="452" r:id="rId27"/>
    <p:sldId id="493" r:id="rId28"/>
    <p:sldId id="501" r:id="rId29"/>
    <p:sldId id="494" r:id="rId30"/>
    <p:sldId id="495" r:id="rId31"/>
    <p:sldId id="496" r:id="rId32"/>
    <p:sldId id="497" r:id="rId33"/>
    <p:sldId id="498" r:id="rId34"/>
    <p:sldId id="499" r:id="rId35"/>
    <p:sldId id="500" r:id="rId36"/>
    <p:sldId id="453" r:id="rId37"/>
    <p:sldId id="454" r:id="rId38"/>
    <p:sldId id="455" r:id="rId39"/>
    <p:sldId id="456" r:id="rId40"/>
    <p:sldId id="502" r:id="rId41"/>
    <p:sldId id="457" r:id="rId42"/>
    <p:sldId id="458" r:id="rId43"/>
    <p:sldId id="503" r:id="rId44"/>
    <p:sldId id="459" r:id="rId45"/>
    <p:sldId id="460" r:id="rId46"/>
    <p:sldId id="461" r:id="rId47"/>
    <p:sldId id="507" r:id="rId48"/>
    <p:sldId id="462" r:id="rId49"/>
    <p:sldId id="463" r:id="rId50"/>
    <p:sldId id="464" r:id="rId51"/>
    <p:sldId id="508" r:id="rId52"/>
    <p:sldId id="465" r:id="rId53"/>
    <p:sldId id="506" r:id="rId54"/>
    <p:sldId id="505" r:id="rId55"/>
    <p:sldId id="466" r:id="rId56"/>
    <p:sldId id="509" r:id="rId57"/>
    <p:sldId id="467" r:id="rId58"/>
    <p:sldId id="468" r:id="rId59"/>
    <p:sldId id="469" r:id="rId60"/>
    <p:sldId id="510" r:id="rId61"/>
    <p:sldId id="470" r:id="rId62"/>
    <p:sldId id="471" r:id="rId63"/>
    <p:sldId id="511" r:id="rId64"/>
    <p:sldId id="472" r:id="rId65"/>
    <p:sldId id="473" r:id="rId66"/>
    <p:sldId id="474" r:id="rId67"/>
    <p:sldId id="475" r:id="rId68"/>
    <p:sldId id="512" r:id="rId69"/>
    <p:sldId id="476" r:id="rId70"/>
    <p:sldId id="477" r:id="rId71"/>
    <p:sldId id="478" r:id="rId72"/>
    <p:sldId id="479" r:id="rId73"/>
    <p:sldId id="515" r:id="rId74"/>
    <p:sldId id="514" r:id="rId75"/>
    <p:sldId id="513" r:id="rId76"/>
    <p:sldId id="481" r:id="rId77"/>
    <p:sldId id="407" r:id="rId78"/>
    <p:sldId id="516" r:id="rId79"/>
    <p:sldId id="517" r:id="rId80"/>
    <p:sldId id="518" r:id="rId81"/>
    <p:sldId id="519" r:id="rId8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278E74"/>
    <a:srgbClr val="3BBB99"/>
    <a:srgbClr val="116E8A"/>
    <a:srgbClr val="1D8DB0"/>
    <a:srgbClr val="147694"/>
    <a:srgbClr val="177E9D"/>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Objects="1" showGuides="1">
      <p:cViewPr varScale="1">
        <p:scale>
          <a:sx n="70" d="100"/>
          <a:sy n="70" d="100"/>
        </p:scale>
        <p:origin x="-1386" y="-90"/>
      </p:cViewPr>
      <p:guideLst>
        <p:guide orient="horz" pos="2296"/>
        <p:guide pos="1519"/>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9/02/2015</a:t>
            </a:fld>
            <a:endParaRPr lang="nl-BE" sz="1000" dirty="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dirty="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‹nr.›</a:t>
            </a:fld>
            <a:endParaRPr lang="nl-BE" sz="1000" dirty="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9/02/2015</a:t>
            </a:fld>
            <a:endParaRPr lang="nl-BE"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‹nr.›</a:t>
            </a:fld>
            <a:endParaRPr lang="nl-BE" dirty="0"/>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latin typeface="Arial" pitchFamily="34" charset="0"/>
            </a:endParaRPr>
          </a:p>
        </p:txBody>
      </p:sp>
      <p:sp>
        <p:nvSpPr>
          <p:cNvPr id="1638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673C2A-AFE8-4433-993E-F0415142A6E6}" type="slidenum">
              <a:rPr lang="nl-NL" smtClean="0"/>
              <a:pPr eaLnBrk="1" hangingPunct="1"/>
              <a:t>3</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11</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12</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A387664-113B-4427-829E-93E719FAE41B}" type="slidenum">
              <a:rPr lang="en-US" altLang="en-US"/>
              <a:pPr eaLnBrk="1" hangingPunct="1">
                <a:spcBef>
                  <a:spcPct val="0"/>
                </a:spcBef>
              </a:pPr>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51</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74</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Rechthoek 14"/>
          <p:cNvSpPr/>
          <p:nvPr userDrawn="1"/>
        </p:nvSpPr>
        <p:spPr bwMode="auto">
          <a:xfrm>
            <a:off x="0" y="64800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1" name="Afbeelding 10"/>
          <p:cNvPicPr>
            <a:picLocks noChangeAspect="1"/>
          </p:cNvPicPr>
          <p:nvPr userDrawn="1"/>
        </p:nvPicPr>
        <p:blipFill>
          <a:blip r:embed="rId2"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472" y="3018534"/>
            <a:ext cx="1871476" cy="1252731"/>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14664" y="6237312"/>
            <a:ext cx="2133600" cy="365125"/>
          </a:xfrm>
        </p:spPr>
        <p:txBody>
          <a:bodyPr/>
          <a:lstStyle>
            <a:lvl1pPr>
              <a:defRPr>
                <a:latin typeface="Verdana" pitchFamily="34" charset="0"/>
                <a:ea typeface="Verdana" pitchFamily="34" charset="0"/>
                <a:cs typeface="Verdana" pitchFamily="34" charset="0"/>
              </a:defRPr>
            </a:lvl1pPr>
          </a:lstStyle>
          <a:p>
            <a:fld id="{94A1EAB6-D16E-46E7-BBD4-C79D5B72D37C}" type="datetime1">
              <a:rPr lang="en-US" smtClean="0"/>
              <a:pPr/>
              <a:t>2/9/2015</a:t>
            </a:fld>
            <a:endParaRPr lang="en-US" dirty="0"/>
          </a:p>
        </p:txBody>
      </p:sp>
      <p:sp>
        <p:nvSpPr>
          <p:cNvPr id="5" name="Footer Placeholder 4"/>
          <p:cNvSpPr>
            <a:spLocks noGrp="1"/>
          </p:cNvSpPr>
          <p:nvPr>
            <p:ph type="ftr" sz="quarter" idx="11"/>
          </p:nvPr>
        </p:nvSpPr>
        <p:spPr/>
        <p:txBody>
          <a:bodyPr/>
          <a:lstStyle/>
          <a:p>
            <a:r>
              <a:rPr lang="en-US" dirty="0" smtClean="0"/>
              <a:t>Dui t ksd skdfjk usd f</a:t>
            </a:r>
            <a:endParaRPr lang="en-US" dirty="0"/>
          </a:p>
        </p:txBody>
      </p:sp>
      <p:sp>
        <p:nvSpPr>
          <p:cNvPr id="6" name="Slide Number Placeholder 5"/>
          <p:cNvSpPr>
            <a:spLocks noGrp="1"/>
          </p:cNvSpPr>
          <p:nvPr>
            <p:ph type="sldNum" sz="quarter" idx="12"/>
          </p:nvPr>
        </p:nvSpPr>
        <p:spPr/>
        <p:txBody>
          <a:bodyPr/>
          <a:lstStyle/>
          <a:p>
            <a:fld id="{F6D36C3E-46C9-4D35-BCB1-C7AE4BC282CC}" type="slidenum">
              <a:rPr lang="en-US" smtClean="0"/>
              <a:pPr/>
              <a:t>‹nr.›</a:t>
            </a:fld>
            <a:endParaRPr lang="en-US" dirty="0"/>
          </a:p>
        </p:txBody>
      </p:sp>
    </p:spTree>
    <p:extLst>
      <p:ext uri="{BB962C8B-B14F-4D97-AF65-F5344CB8AC3E}">
        <p14:creationId xmlns:p14="http://schemas.microsoft.com/office/powerpoint/2010/main" val="19408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4294234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1115917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1748975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0492037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748681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7002105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274585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0909381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9/02/2015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2487755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14664" y="6237312"/>
            <a:ext cx="2133600" cy="365125"/>
          </a:xfrm>
        </p:spPr>
        <p:txBody>
          <a:bodyPr/>
          <a:lstStyle>
            <a:lvl1pPr>
              <a:defRPr>
                <a:latin typeface="Verdana" pitchFamily="34" charset="0"/>
                <a:ea typeface="Verdana" pitchFamily="34" charset="0"/>
                <a:cs typeface="Verdana" pitchFamily="34" charset="0"/>
              </a:defRPr>
            </a:lvl1pPr>
          </a:lstStyle>
          <a:p>
            <a:fld id="{94A1EAB6-D16E-46E7-BBD4-C79D5B72D37C}" type="datetime1">
              <a:rPr lang="en-US" smtClean="0"/>
              <a:pPr/>
              <a:t>2/9/2015</a:t>
            </a:fld>
            <a:endParaRPr lang="en-US" dirty="0"/>
          </a:p>
        </p:txBody>
      </p:sp>
      <p:sp>
        <p:nvSpPr>
          <p:cNvPr id="5" name="Footer Placeholder 4"/>
          <p:cNvSpPr>
            <a:spLocks noGrp="1"/>
          </p:cNvSpPr>
          <p:nvPr>
            <p:ph type="ftr" sz="quarter" idx="11"/>
          </p:nvPr>
        </p:nvSpPr>
        <p:spPr/>
        <p:txBody>
          <a:bodyPr/>
          <a:lstStyle/>
          <a:p>
            <a:r>
              <a:rPr lang="en-US" smtClean="0"/>
              <a:t>Dui t ksd skdfjk usd f</a:t>
            </a:r>
            <a:endParaRPr lang="en-US" dirty="0"/>
          </a:p>
        </p:txBody>
      </p:sp>
      <p:sp>
        <p:nvSpPr>
          <p:cNvPr id="6" name="Slide Number Placeholder 5"/>
          <p:cNvSpPr>
            <a:spLocks noGrp="1"/>
          </p:cNvSpPr>
          <p:nvPr>
            <p:ph type="sldNum" sz="quarter" idx="12"/>
          </p:nvPr>
        </p:nvSpPr>
        <p:spPr/>
        <p:txBody>
          <a:bodyPr/>
          <a:lstStyle/>
          <a:p>
            <a:fld id="{F6D36C3E-46C9-4D35-BCB1-C7AE4BC282CC}" type="slidenum">
              <a:rPr lang="en-US" smtClean="0"/>
              <a:pPr/>
              <a:t>‹nr.›</a:t>
            </a:fld>
            <a:endParaRPr lang="en-US"/>
          </a:p>
        </p:txBody>
      </p:sp>
    </p:spTree>
    <p:extLst>
      <p:ext uri="{BB962C8B-B14F-4D97-AF65-F5344CB8AC3E}">
        <p14:creationId xmlns:p14="http://schemas.microsoft.com/office/powerpoint/2010/main" val="335001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sr-Latn-C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sr-Latn-CS" smtClean="0"/>
              <a:t>Click to edit Master subtitle style</a:t>
            </a:r>
            <a:endParaRPr lang="en-US" dirty="0"/>
          </a:p>
        </p:txBody>
      </p:sp>
    </p:spTree>
    <p:extLst>
      <p:ext uri="{BB962C8B-B14F-4D97-AF65-F5344CB8AC3E}">
        <p14:creationId xmlns:p14="http://schemas.microsoft.com/office/powerpoint/2010/main" val="2361075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dirty="0"/>
          </a:p>
        </p:txBody>
      </p:sp>
    </p:spTree>
    <p:extLst>
      <p:ext uri="{BB962C8B-B14F-4D97-AF65-F5344CB8AC3E}">
        <p14:creationId xmlns:p14="http://schemas.microsoft.com/office/powerpoint/2010/main" val="71643227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18741440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6057623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37073196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8687101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7166813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0913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0190766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8" name="Rechthoek 7"/>
          <p:cNvSpPr/>
          <p:nvPr userDrawn="1"/>
        </p:nvSpPr>
        <p:spPr bwMode="auto">
          <a:xfrm>
            <a:off x="-16088" y="-2156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9314289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9/02/2015</a:t>
            </a:fld>
            <a:endParaRPr lang="nl-BE" dirty="0"/>
          </a:p>
        </p:txBody>
      </p:sp>
    </p:spTree>
    <p:extLst>
      <p:ext uri="{BB962C8B-B14F-4D97-AF65-F5344CB8AC3E}">
        <p14:creationId xmlns:p14="http://schemas.microsoft.com/office/powerpoint/2010/main" val="37542865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479579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19650763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96800"/>
            <a:ext cx="3300991" cy="3209551"/>
          </a:xfrm>
          <a:prstGeom prst="rect">
            <a:avLst/>
          </a:prstGeom>
        </p:spPr>
      </p:pic>
    </p:spTree>
    <p:extLst>
      <p:ext uri="{BB962C8B-B14F-4D97-AF65-F5344CB8AC3E}">
        <p14:creationId xmlns:p14="http://schemas.microsoft.com/office/powerpoint/2010/main" val="3707291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0188814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8325308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2402317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9125502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599515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9/02/2015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3719421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9/02/2015</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9/02/2015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7.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bwMode="auto">
          <a:xfrm>
            <a:off x="0" y="6408000"/>
            <a:ext cx="9144000" cy="5508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9/02/2015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 id="2147483730" r:id="rId10"/>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9/02/2015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0317876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44" r:id="rId10"/>
    <p:sldLayoutId id="2147483745" r:id="rId11"/>
    <p:sldLayoutId id="2147483746" r:id="rId12"/>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9/02/2015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9811498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9/02/2015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4913439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ects200511.kahosl.be/"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ccnurca.eu/sites/dbtcg2.acad.kahosl.be/files/deliverables/COMPARATIVE%20ANALYSIS%20BETWEEN%20EU%20AND%20WB_0.doc" TargetMode="External"/><Relationship Id="rId2" Type="http://schemas.openxmlformats.org/officeDocument/2006/relationships/hyperlink" Target="http://www.ccnurca.eu/sites/dbtcg2.acad.kahosl.be/files/deliverables/ANALYSIS%20OF%20CURRENT%20SITUATION%20IN%20EU%20AND%20WB_0.docx"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esabih.sus.ba/en/about_esabih"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www.sus.ba/esabih/upload/static/07-2013/ESABIH-guidelines.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3275856" y="4224783"/>
            <a:ext cx="5580000" cy="1080000"/>
          </a:xfrm>
        </p:spPr>
        <p:txBody>
          <a:bodyPr/>
          <a:lstStyle/>
          <a:p>
            <a:endParaRPr lang="nl-BE" dirty="0" smtClean="0"/>
          </a:p>
          <a:p>
            <a:r>
              <a:rPr lang="nl-BE" dirty="0" smtClean="0"/>
              <a:t>Prof dr André Govaert</a:t>
            </a:r>
          </a:p>
          <a:p>
            <a:endParaRPr lang="nl-BE" dirty="0"/>
          </a:p>
          <a:p>
            <a:endParaRPr lang="nl-BE" b="1" dirty="0" smtClean="0"/>
          </a:p>
          <a:p>
            <a:r>
              <a:rPr lang="nl-BE" b="1" dirty="0" err="1"/>
              <a:t>P</a:t>
            </a:r>
            <a:r>
              <a:rPr lang="nl-BE" b="1" dirty="0" err="1" smtClean="0"/>
              <a:t>resov</a:t>
            </a:r>
            <a:r>
              <a:rPr lang="nl-BE" b="1" dirty="0" smtClean="0"/>
              <a:t>, 09 02 15</a:t>
            </a:r>
            <a:endParaRPr lang="en-GB" b="1" dirty="0"/>
          </a:p>
        </p:txBody>
      </p:sp>
      <p:pic>
        <p:nvPicPr>
          <p:cNvPr id="5" name="Picture 2" descr="ec-TEMPUS_en"/>
          <p:cNvPicPr>
            <a:picLocks noChangeAspect="1" noChangeArrowheads="1"/>
          </p:cNvPicPr>
          <p:nvPr/>
        </p:nvPicPr>
        <p:blipFill>
          <a:blip r:embed="rId2" cstate="print"/>
          <a:srcRect/>
          <a:stretch>
            <a:fillRect/>
          </a:stretch>
        </p:blipFill>
        <p:spPr bwMode="auto">
          <a:xfrm>
            <a:off x="6444208" y="5085184"/>
            <a:ext cx="1574732" cy="1670865"/>
          </a:xfrm>
          <a:prstGeom prst="rect">
            <a:avLst/>
          </a:prstGeom>
          <a:noFill/>
          <a:ln w="9525">
            <a:noFill/>
            <a:miter lim="800000"/>
            <a:headEnd/>
            <a:tailEnd/>
          </a:ln>
        </p:spPr>
      </p:pic>
      <p:sp>
        <p:nvSpPr>
          <p:cNvPr id="3" name="Titel 2"/>
          <p:cNvSpPr>
            <a:spLocks noGrp="1"/>
          </p:cNvSpPr>
          <p:nvPr>
            <p:ph type="ctrTitle"/>
          </p:nvPr>
        </p:nvSpPr>
        <p:spPr>
          <a:xfrm>
            <a:off x="2411760" y="2204864"/>
            <a:ext cx="6984776" cy="2547232"/>
          </a:xfrm>
        </p:spPr>
        <p:txBody>
          <a:bodyPr/>
          <a:lstStyle/>
          <a:p>
            <a:r>
              <a:rPr lang="nl-BE" dirty="0" smtClean="0"/>
              <a:t/>
            </a:r>
            <a:br>
              <a:rPr lang="nl-BE" dirty="0" smtClean="0"/>
            </a:br>
            <a:r>
              <a:rPr lang="nl-BE" dirty="0"/>
              <a:t/>
            </a:r>
            <a:br>
              <a:rPr lang="nl-BE" dirty="0"/>
            </a:br>
            <a:r>
              <a:rPr lang="nl-BE" dirty="0" smtClean="0"/>
              <a:t/>
            </a:r>
            <a:br>
              <a:rPr lang="nl-BE" dirty="0" smtClean="0"/>
            </a:br>
            <a:r>
              <a:rPr lang="nl-BE" dirty="0"/>
              <a:t/>
            </a:r>
            <a:br>
              <a:rPr lang="nl-BE" dirty="0"/>
            </a:br>
            <a:r>
              <a:rPr lang="nl-BE" dirty="0" smtClean="0"/>
              <a:t/>
            </a:r>
            <a:br>
              <a:rPr lang="nl-BE" dirty="0" smtClean="0"/>
            </a:br>
            <a:r>
              <a:rPr lang="nl-BE" dirty="0"/>
              <a:t/>
            </a:r>
            <a:br>
              <a:rPr lang="nl-BE" dirty="0"/>
            </a:br>
            <a:r>
              <a:rPr lang="nl-BE" dirty="0">
                <a:solidFill>
                  <a:srgbClr val="7030A0"/>
                </a:solidFill>
              </a:rPr>
              <a:t> </a:t>
            </a:r>
            <a:r>
              <a:rPr lang="nl-BE" dirty="0" smtClean="0"/>
              <a:t/>
            </a:r>
            <a:br>
              <a:rPr lang="nl-BE" dirty="0" smtClean="0"/>
            </a:br>
            <a:r>
              <a:rPr lang="nl-BE" dirty="0" smtClean="0"/>
              <a:t>      </a:t>
            </a:r>
            <a:br>
              <a:rPr lang="nl-BE" dirty="0" smtClean="0"/>
            </a:br>
            <a:r>
              <a:rPr lang="nl-BE" dirty="0"/>
              <a:t/>
            </a:r>
            <a:br>
              <a:rPr lang="nl-BE" dirty="0"/>
            </a:br>
            <a:r>
              <a:rPr lang="nl-BE" sz="5400" dirty="0" smtClean="0">
                <a:solidFill>
                  <a:srgbClr val="FFFF00"/>
                </a:solidFill>
              </a:rPr>
              <a:t>CCNURCA</a:t>
            </a:r>
            <a:r>
              <a:rPr lang="nl-BE" dirty="0" smtClean="0">
                <a:solidFill>
                  <a:srgbClr val="FFFF00"/>
                </a:solidFill>
              </a:rPr>
              <a:t/>
            </a:r>
            <a:br>
              <a:rPr lang="nl-BE" dirty="0" smtClean="0">
                <a:solidFill>
                  <a:srgbClr val="FFFF00"/>
                </a:solidFill>
              </a:rPr>
            </a:br>
            <a:r>
              <a:rPr lang="nl-BE" dirty="0" smtClean="0">
                <a:solidFill>
                  <a:srgbClr val="FFFF00"/>
                </a:solidFill>
              </a:rPr>
              <a:t>54416-Tempus-1-BE-Tempus-JPCR</a:t>
            </a:r>
            <a:r>
              <a:rPr lang="nl-BE" dirty="0" smtClean="0"/>
              <a:t/>
            </a:r>
            <a:br>
              <a:rPr lang="nl-BE" dirty="0" smtClean="0"/>
            </a:br>
            <a:r>
              <a:rPr lang="nl-BE" dirty="0"/>
              <a:t/>
            </a:r>
            <a:br>
              <a:rPr lang="nl-BE" dirty="0"/>
            </a:br>
            <a:r>
              <a:rPr lang="en-US" sz="3600" b="1" dirty="0"/>
              <a:t>External evaluation of the project </a:t>
            </a:r>
            <a:r>
              <a:rPr lang="en-US" sz="3600" b="1" dirty="0" smtClean="0"/>
              <a:t>achievements</a:t>
            </a:r>
            <a:r>
              <a:rPr lang="nl-BE" sz="3600" dirty="0" smtClean="0"/>
              <a:t>.</a:t>
            </a:r>
            <a:br>
              <a:rPr lang="nl-BE" sz="3600" dirty="0" smtClean="0"/>
            </a:br>
            <a:endParaRPr lang="nl-BE" sz="3600" dirty="0"/>
          </a:p>
        </p:txBody>
      </p:sp>
    </p:spTree>
    <p:extLst>
      <p:ext uri="{BB962C8B-B14F-4D97-AF65-F5344CB8AC3E}">
        <p14:creationId xmlns:p14="http://schemas.microsoft.com/office/powerpoint/2010/main" val="420718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568575"/>
            <a:ext cx="5757863" cy="32861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4664"/>
            <a:ext cx="9143999"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9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endParaRPr lang="nl-NL" sz="1800" b="1" dirty="0">
              <a:solidFill>
                <a:srgbClr val="99FF33"/>
              </a:solidFill>
            </a:endParaRPr>
          </a:p>
        </p:txBody>
      </p:sp>
      <p:sp>
        <p:nvSpPr>
          <p:cNvPr id="11" name="Rechthoek 10"/>
          <p:cNvSpPr/>
          <p:nvPr/>
        </p:nvSpPr>
        <p:spPr>
          <a:xfrm>
            <a:off x="827584" y="1412776"/>
            <a:ext cx="8136904" cy="2308324"/>
          </a:xfrm>
          <a:prstGeom prst="rect">
            <a:avLst/>
          </a:prstGeom>
        </p:spPr>
        <p:txBody>
          <a:bodyPr wrap="square">
            <a:spAutoFit/>
          </a:bodyPr>
          <a:lstStyle/>
          <a:p>
            <a:r>
              <a:rPr lang="en-GB" b="1" dirty="0" smtClean="0"/>
              <a:t>SIX SUBJECTS</a:t>
            </a:r>
            <a:r>
              <a:rPr lang="en-GB" dirty="0" smtClean="0"/>
              <a:t> </a:t>
            </a:r>
          </a:p>
          <a:p>
            <a:pPr lvl="1"/>
            <a:r>
              <a:rPr lang="en-GB" dirty="0" smtClean="0"/>
              <a:t>Objectives of the courses </a:t>
            </a:r>
          </a:p>
          <a:p>
            <a:pPr lvl="1"/>
            <a:r>
              <a:rPr lang="en-GB" dirty="0" smtClean="0"/>
              <a:t>Programme</a:t>
            </a:r>
          </a:p>
          <a:p>
            <a:pPr lvl="1"/>
            <a:r>
              <a:rPr lang="en-GB" dirty="0" smtClean="0"/>
              <a:t>Effort of staff</a:t>
            </a:r>
          </a:p>
          <a:p>
            <a:pPr lvl="1"/>
            <a:r>
              <a:rPr lang="en-GB" dirty="0" smtClean="0"/>
              <a:t>Means / Facilities</a:t>
            </a:r>
          </a:p>
          <a:p>
            <a:pPr lvl="1"/>
            <a:r>
              <a:rPr lang="en-GB" dirty="0" smtClean="0"/>
              <a:t>Internal quality management system</a:t>
            </a:r>
          </a:p>
          <a:p>
            <a:pPr lvl="1"/>
            <a:r>
              <a:rPr lang="en-GB" dirty="0" smtClean="0"/>
              <a:t>Results</a:t>
            </a:r>
          </a:p>
          <a:p>
            <a:endParaRPr lang="en-GB" dirty="0"/>
          </a:p>
        </p:txBody>
      </p:sp>
      <p:graphicFrame>
        <p:nvGraphicFramePr>
          <p:cNvPr id="1026" name="Object 6"/>
          <p:cNvGraphicFramePr>
            <a:graphicFrameLocks noChangeAspect="1"/>
          </p:cNvGraphicFramePr>
          <p:nvPr/>
        </p:nvGraphicFramePr>
        <p:xfrm>
          <a:off x="903288" y="835025"/>
          <a:ext cx="6688137" cy="5014913"/>
        </p:xfrm>
        <a:graphic>
          <a:graphicData uri="http://schemas.openxmlformats.org/presentationml/2006/ole">
            <mc:AlternateContent xmlns:mc="http://schemas.openxmlformats.org/markup-compatibility/2006">
              <mc:Choice xmlns:v="urn:schemas-microsoft-com:vml" Requires="v">
                <p:oleObj spid="_x0000_s4112" name="Dia" r:id="rId4" imgW="4183312" imgH="3136384" progId="PowerPoint.Slide.8">
                  <p:embed/>
                </p:oleObj>
              </mc:Choice>
              <mc:Fallback>
                <p:oleObj name="Dia" r:id="rId4" imgW="4183312" imgH="313638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835025"/>
                        <a:ext cx="6688137"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0439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Framework</a:t>
            </a:r>
            <a:r>
              <a:rPr lang="nl-NL" sz="1800" b="1" dirty="0" smtClean="0">
                <a:solidFill>
                  <a:srgbClr val="99FF33"/>
                </a:solidFill>
              </a:rPr>
              <a:t> SER </a:t>
            </a:r>
            <a:r>
              <a:rPr lang="nl-NL" sz="1800" b="1" dirty="0" err="1" smtClean="0">
                <a:solidFill>
                  <a:srgbClr val="99FF33"/>
                </a:solidFill>
              </a:rPr>
              <a:t>Accreditation</a:t>
            </a:r>
            <a:endParaRPr lang="nl-NL" sz="1800" b="1" dirty="0">
              <a:solidFill>
                <a:srgbClr val="99FF33"/>
              </a:solidFill>
            </a:endParaRPr>
          </a:p>
        </p:txBody>
      </p:sp>
      <p:sp>
        <p:nvSpPr>
          <p:cNvPr id="11" name="Rechthoek 10"/>
          <p:cNvSpPr/>
          <p:nvPr/>
        </p:nvSpPr>
        <p:spPr>
          <a:xfrm>
            <a:off x="827584" y="1412776"/>
            <a:ext cx="8136904" cy="2308324"/>
          </a:xfrm>
          <a:prstGeom prst="rect">
            <a:avLst/>
          </a:prstGeom>
        </p:spPr>
        <p:txBody>
          <a:bodyPr wrap="square">
            <a:spAutoFit/>
          </a:bodyPr>
          <a:lstStyle/>
          <a:p>
            <a:r>
              <a:rPr lang="en-GB" b="1" dirty="0" smtClean="0"/>
              <a:t>SIX SUBJECTS</a:t>
            </a:r>
            <a:r>
              <a:rPr lang="en-GB" dirty="0" smtClean="0"/>
              <a:t> </a:t>
            </a:r>
          </a:p>
          <a:p>
            <a:pPr lvl="1"/>
            <a:r>
              <a:rPr lang="en-GB" dirty="0" smtClean="0"/>
              <a:t>Objectives of the courses </a:t>
            </a:r>
          </a:p>
          <a:p>
            <a:pPr lvl="1"/>
            <a:r>
              <a:rPr lang="en-GB" dirty="0" smtClean="0"/>
              <a:t>Programme</a:t>
            </a:r>
          </a:p>
          <a:p>
            <a:pPr lvl="1"/>
            <a:r>
              <a:rPr lang="en-GB" dirty="0" smtClean="0"/>
              <a:t>Effort of staff</a:t>
            </a:r>
          </a:p>
          <a:p>
            <a:pPr lvl="1"/>
            <a:r>
              <a:rPr lang="en-GB" dirty="0" smtClean="0"/>
              <a:t>Means / Facilities</a:t>
            </a:r>
          </a:p>
          <a:p>
            <a:pPr lvl="1"/>
            <a:r>
              <a:rPr lang="en-GB" dirty="0" smtClean="0"/>
              <a:t>Internal quality management system</a:t>
            </a:r>
          </a:p>
          <a:p>
            <a:pPr lvl="1"/>
            <a:r>
              <a:rPr lang="en-GB" dirty="0" smtClean="0"/>
              <a:t>Results</a:t>
            </a:r>
          </a:p>
          <a:p>
            <a:endParaRPr lang="en-GB" dirty="0"/>
          </a:p>
        </p:txBody>
      </p:sp>
      <p:graphicFrame>
        <p:nvGraphicFramePr>
          <p:cNvPr id="2050" name="Object 6"/>
          <p:cNvGraphicFramePr>
            <a:graphicFrameLocks noChangeAspect="1"/>
          </p:cNvGraphicFramePr>
          <p:nvPr/>
        </p:nvGraphicFramePr>
        <p:xfrm>
          <a:off x="900113" y="833438"/>
          <a:ext cx="6696075" cy="5014912"/>
        </p:xfrm>
        <a:graphic>
          <a:graphicData uri="http://schemas.openxmlformats.org/presentationml/2006/ole">
            <mc:AlternateContent xmlns:mc="http://schemas.openxmlformats.org/markup-compatibility/2006">
              <mc:Choice xmlns:v="urn:schemas-microsoft-com:vml" Requires="v">
                <p:oleObj spid="_x0000_s5136" name="Dia" r:id="rId4" imgW="4533840" imgH="3390840" progId="PowerPoint.Slide.8">
                  <p:embed/>
                </p:oleObj>
              </mc:Choice>
              <mc:Fallback>
                <p:oleObj name="Dia" r:id="rId4" imgW="4533840" imgH="339084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833438"/>
                        <a:ext cx="6696075"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839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voettekst 3"/>
          <p:cNvSpPr>
            <a:spLocks noGrp="1"/>
          </p:cNvSpPr>
          <p:nvPr>
            <p:ph type="ftr" sz="quarter" idx="10"/>
          </p:nvPr>
        </p:nvSpPr>
        <p:spPr>
          <a:noFill/>
        </p:spPr>
        <p:txBody>
          <a:bodyPr/>
          <a:lstStyle/>
          <a:p>
            <a:endParaRPr lang="en-GB" dirty="0">
              <a:latin typeface="Arial" pitchFamily="34" charset="0"/>
            </a:endParaRPr>
          </a:p>
        </p:txBody>
      </p:sp>
      <p:sp>
        <p:nvSpPr>
          <p:cNvPr id="16387" name="Tijdelijke aanduiding voor datum 4"/>
          <p:cNvSpPr>
            <a:spLocks noGrp="1"/>
          </p:cNvSpPr>
          <p:nvPr>
            <p:ph type="dt" sz="quarter" idx="11"/>
          </p:nvPr>
        </p:nvSpPr>
        <p:spPr>
          <a:noFill/>
        </p:spPr>
        <p:txBody>
          <a:bodyPr/>
          <a:lstStyle/>
          <a:p>
            <a:endParaRPr lang="en-GB" dirty="0">
              <a:latin typeface="Arial" pitchFamily="34" charset="0"/>
            </a:endParaRPr>
          </a:p>
        </p:txBody>
      </p:sp>
      <p:sp>
        <p:nvSpPr>
          <p:cNvPr id="16388" name="Tijdelijke aanduiding voor dianummer 5"/>
          <p:cNvSpPr>
            <a:spLocks noGrp="1"/>
          </p:cNvSpPr>
          <p:nvPr>
            <p:ph type="sldNum" sz="quarter" idx="12"/>
          </p:nvPr>
        </p:nvSpPr>
        <p:spPr>
          <a:noFill/>
        </p:spPr>
        <p:txBody>
          <a:bodyPr/>
          <a:lstStyle/>
          <a:p>
            <a:endParaRPr lang="en-GB" dirty="0">
              <a:latin typeface="Arial" pitchFamily="34" charset="0"/>
            </a:endParaRPr>
          </a:p>
        </p:txBody>
      </p:sp>
      <p:sp>
        <p:nvSpPr>
          <p:cNvPr id="16389" name="Oval 45"/>
          <p:cNvSpPr>
            <a:spLocks noChangeArrowheads="1"/>
          </p:cNvSpPr>
          <p:nvPr/>
        </p:nvSpPr>
        <p:spPr bwMode="auto">
          <a:xfrm>
            <a:off x="3048000" y="2362200"/>
            <a:ext cx="3505200" cy="2743200"/>
          </a:xfrm>
          <a:prstGeom prst="ellipse">
            <a:avLst/>
          </a:prstGeom>
          <a:solidFill>
            <a:srgbClr val="004800"/>
          </a:solidFill>
          <a:ln w="101600">
            <a:noFill/>
            <a:round/>
            <a:headEnd/>
            <a:tailEnd/>
          </a:ln>
        </p:spPr>
        <p:txBody>
          <a:bodyPr wrap="none" anchor="ctr"/>
          <a:lstStyle/>
          <a:p>
            <a:endParaRPr lang="en-GB"/>
          </a:p>
        </p:txBody>
      </p:sp>
      <p:sp>
        <p:nvSpPr>
          <p:cNvPr id="16390" name="Oval 44"/>
          <p:cNvSpPr>
            <a:spLocks noChangeArrowheads="1"/>
          </p:cNvSpPr>
          <p:nvPr/>
        </p:nvSpPr>
        <p:spPr bwMode="auto">
          <a:xfrm>
            <a:off x="3130550" y="2520950"/>
            <a:ext cx="2425700" cy="2425700"/>
          </a:xfrm>
          <a:prstGeom prst="ellipse">
            <a:avLst/>
          </a:prstGeom>
          <a:solidFill>
            <a:schemeClr val="hlink"/>
          </a:solidFill>
          <a:ln w="12700">
            <a:solidFill>
              <a:schemeClr val="tx1"/>
            </a:solidFill>
            <a:round/>
            <a:headEnd/>
            <a:tailEnd/>
          </a:ln>
        </p:spPr>
        <p:txBody>
          <a:bodyPr wrap="none" anchor="ctr"/>
          <a:lstStyle/>
          <a:p>
            <a:endParaRPr lang="en-GB"/>
          </a:p>
        </p:txBody>
      </p:sp>
      <p:sp>
        <p:nvSpPr>
          <p:cNvPr id="16391" name="Rectangle 4"/>
          <p:cNvSpPr>
            <a:spLocks noGrp="1" noChangeArrowheads="1"/>
          </p:cNvSpPr>
          <p:nvPr>
            <p:ph type="title"/>
          </p:nvPr>
        </p:nvSpPr>
        <p:spPr/>
        <p:txBody>
          <a:bodyPr/>
          <a:lstStyle/>
          <a:p>
            <a:pPr eaLnBrk="1" hangingPunct="1"/>
            <a:r>
              <a:rPr lang="nl-BE" smtClean="0"/>
              <a:t>Quality</a:t>
            </a:r>
            <a:endParaRPr lang="nl-NL" smtClean="0"/>
          </a:p>
        </p:txBody>
      </p:sp>
      <p:sp>
        <p:nvSpPr>
          <p:cNvPr id="16392" name="Rectangle 15"/>
          <p:cNvSpPr>
            <a:spLocks noChangeArrowheads="1"/>
          </p:cNvSpPr>
          <p:nvPr/>
        </p:nvSpPr>
        <p:spPr bwMode="auto">
          <a:xfrm>
            <a:off x="2957513" y="5953125"/>
            <a:ext cx="1498600"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Reality</a:t>
            </a:r>
          </a:p>
        </p:txBody>
      </p:sp>
      <p:sp>
        <p:nvSpPr>
          <p:cNvPr id="16393" name="Rectangle 16"/>
          <p:cNvSpPr>
            <a:spLocks noChangeArrowheads="1"/>
          </p:cNvSpPr>
          <p:nvPr/>
        </p:nvSpPr>
        <p:spPr bwMode="auto">
          <a:xfrm>
            <a:off x="290513" y="1914525"/>
            <a:ext cx="2701925"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Expectations</a:t>
            </a:r>
          </a:p>
        </p:txBody>
      </p:sp>
      <p:sp>
        <p:nvSpPr>
          <p:cNvPr id="16394" name="Rectangle 17"/>
          <p:cNvSpPr>
            <a:spLocks noChangeArrowheads="1"/>
          </p:cNvSpPr>
          <p:nvPr/>
        </p:nvSpPr>
        <p:spPr bwMode="auto">
          <a:xfrm>
            <a:off x="5776913" y="1914525"/>
            <a:ext cx="2257425"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Curriculum</a:t>
            </a:r>
          </a:p>
        </p:txBody>
      </p:sp>
      <p:sp>
        <p:nvSpPr>
          <p:cNvPr id="16395" name="Oval 18"/>
          <p:cNvSpPr>
            <a:spLocks noChangeArrowheads="1"/>
          </p:cNvSpPr>
          <p:nvPr/>
        </p:nvSpPr>
        <p:spPr bwMode="auto">
          <a:xfrm>
            <a:off x="2667000" y="3124200"/>
            <a:ext cx="3505200" cy="2743200"/>
          </a:xfrm>
          <a:prstGeom prst="ellipse">
            <a:avLst/>
          </a:prstGeom>
          <a:solidFill>
            <a:srgbClr val="61000F"/>
          </a:solidFill>
          <a:ln w="101600">
            <a:noFill/>
            <a:round/>
            <a:headEnd/>
            <a:tailEnd/>
          </a:ln>
        </p:spPr>
        <p:txBody>
          <a:bodyPr wrap="none" anchor="ctr"/>
          <a:lstStyle/>
          <a:p>
            <a:endParaRPr lang="en-GB"/>
          </a:p>
        </p:txBody>
      </p:sp>
      <p:sp>
        <p:nvSpPr>
          <p:cNvPr id="16396" name="Oval 20"/>
          <p:cNvSpPr>
            <a:spLocks noChangeArrowheads="1"/>
          </p:cNvSpPr>
          <p:nvPr/>
        </p:nvSpPr>
        <p:spPr bwMode="auto">
          <a:xfrm>
            <a:off x="4038600" y="3657600"/>
            <a:ext cx="2057400" cy="1371600"/>
          </a:xfrm>
          <a:prstGeom prst="ellipse">
            <a:avLst/>
          </a:prstGeom>
          <a:solidFill>
            <a:srgbClr val="EAEC5E"/>
          </a:solidFill>
          <a:ln w="12700">
            <a:noFill/>
            <a:round/>
            <a:headEnd/>
            <a:tailEnd/>
          </a:ln>
        </p:spPr>
        <p:txBody>
          <a:bodyPr wrap="none" anchor="ctr"/>
          <a:lstStyle/>
          <a:p>
            <a:endParaRPr lang="en-GB"/>
          </a:p>
        </p:txBody>
      </p:sp>
      <p:sp>
        <p:nvSpPr>
          <p:cNvPr id="16397" name="Oval 21"/>
          <p:cNvSpPr>
            <a:spLocks noChangeArrowheads="1"/>
          </p:cNvSpPr>
          <p:nvPr/>
        </p:nvSpPr>
        <p:spPr bwMode="auto">
          <a:xfrm rot="-780000">
            <a:off x="2667000" y="3284538"/>
            <a:ext cx="2987675" cy="1819275"/>
          </a:xfrm>
          <a:prstGeom prst="ellipse">
            <a:avLst/>
          </a:prstGeom>
          <a:solidFill>
            <a:srgbClr val="FFFFFF"/>
          </a:solidFill>
          <a:ln w="12700">
            <a:noFill/>
            <a:round/>
            <a:headEnd/>
            <a:tailEnd/>
          </a:ln>
        </p:spPr>
        <p:txBody>
          <a:bodyPr wrap="none" anchor="ctr"/>
          <a:lstStyle/>
          <a:p>
            <a:endParaRPr lang="en-GB"/>
          </a:p>
        </p:txBody>
      </p:sp>
      <p:sp>
        <p:nvSpPr>
          <p:cNvPr id="16398" name="Oval 22"/>
          <p:cNvSpPr>
            <a:spLocks noChangeArrowheads="1"/>
          </p:cNvSpPr>
          <p:nvPr/>
        </p:nvSpPr>
        <p:spPr bwMode="auto">
          <a:xfrm>
            <a:off x="3098800" y="2413000"/>
            <a:ext cx="3403600" cy="2641600"/>
          </a:xfrm>
          <a:prstGeom prst="ellipse">
            <a:avLst/>
          </a:prstGeom>
          <a:noFill/>
          <a:ln w="101600">
            <a:solidFill>
              <a:srgbClr val="005F00"/>
            </a:solidFill>
            <a:round/>
            <a:headEnd/>
            <a:tailEnd/>
          </a:ln>
        </p:spPr>
        <p:txBody>
          <a:bodyPr wrap="none" anchor="ctr"/>
          <a:lstStyle/>
          <a:p>
            <a:endParaRPr lang="en-GB"/>
          </a:p>
        </p:txBody>
      </p:sp>
      <p:sp>
        <p:nvSpPr>
          <p:cNvPr id="16399" name="Oval 23"/>
          <p:cNvSpPr>
            <a:spLocks noChangeArrowheads="1"/>
          </p:cNvSpPr>
          <p:nvPr/>
        </p:nvSpPr>
        <p:spPr bwMode="auto">
          <a:xfrm>
            <a:off x="3022600" y="2489200"/>
            <a:ext cx="3403600" cy="2641600"/>
          </a:xfrm>
          <a:prstGeom prst="ellipse">
            <a:avLst/>
          </a:prstGeom>
          <a:noFill/>
          <a:ln w="101600">
            <a:solidFill>
              <a:srgbClr val="00AE00"/>
            </a:solidFill>
            <a:round/>
            <a:headEnd/>
            <a:tailEnd/>
          </a:ln>
        </p:spPr>
        <p:txBody>
          <a:bodyPr wrap="none" anchor="ctr"/>
          <a:lstStyle/>
          <a:p>
            <a:endParaRPr lang="en-GB"/>
          </a:p>
        </p:txBody>
      </p:sp>
      <p:sp>
        <p:nvSpPr>
          <p:cNvPr id="16400" name="Oval 24"/>
          <p:cNvSpPr>
            <a:spLocks noChangeArrowheads="1"/>
          </p:cNvSpPr>
          <p:nvPr/>
        </p:nvSpPr>
        <p:spPr bwMode="auto">
          <a:xfrm>
            <a:off x="2184400" y="2489200"/>
            <a:ext cx="3403600" cy="2641600"/>
          </a:xfrm>
          <a:prstGeom prst="ellipse">
            <a:avLst/>
          </a:prstGeom>
          <a:noFill/>
          <a:ln w="101600">
            <a:solidFill>
              <a:schemeClr val="accent1"/>
            </a:solidFill>
            <a:round/>
            <a:headEnd/>
            <a:tailEnd/>
          </a:ln>
        </p:spPr>
        <p:txBody>
          <a:bodyPr wrap="none" anchor="ctr"/>
          <a:lstStyle/>
          <a:p>
            <a:endParaRPr lang="en-GB"/>
          </a:p>
        </p:txBody>
      </p:sp>
      <p:sp>
        <p:nvSpPr>
          <p:cNvPr id="16401" name="Oval 25"/>
          <p:cNvSpPr>
            <a:spLocks noChangeArrowheads="1"/>
          </p:cNvSpPr>
          <p:nvPr/>
        </p:nvSpPr>
        <p:spPr bwMode="auto">
          <a:xfrm>
            <a:off x="2717800" y="3175000"/>
            <a:ext cx="3403600" cy="2641600"/>
          </a:xfrm>
          <a:prstGeom prst="ellipse">
            <a:avLst/>
          </a:prstGeom>
          <a:noFill/>
          <a:ln w="101600">
            <a:solidFill>
              <a:srgbClr val="AF001C"/>
            </a:solidFill>
            <a:round/>
            <a:headEnd/>
            <a:tailEnd/>
          </a:ln>
        </p:spPr>
        <p:txBody>
          <a:bodyPr wrap="none" anchor="ctr"/>
          <a:lstStyle/>
          <a:p>
            <a:endParaRPr lang="en-GB"/>
          </a:p>
        </p:txBody>
      </p:sp>
      <p:sp>
        <p:nvSpPr>
          <p:cNvPr id="16402" name="Rectangle 26"/>
          <p:cNvSpPr>
            <a:spLocks noChangeArrowheads="1"/>
          </p:cNvSpPr>
          <p:nvPr/>
        </p:nvSpPr>
        <p:spPr bwMode="auto">
          <a:xfrm>
            <a:off x="3563938" y="3716338"/>
            <a:ext cx="1762125" cy="638175"/>
          </a:xfrm>
          <a:prstGeom prst="rect">
            <a:avLst/>
          </a:prstGeom>
          <a:noFill/>
          <a:ln w="12700">
            <a:noFill/>
            <a:miter lim="800000"/>
            <a:headEnd/>
            <a:tailEnd/>
          </a:ln>
        </p:spPr>
        <p:txBody>
          <a:bodyPr wrap="none" lIns="90488" tIns="44450" rIns="90488" bIns="44450">
            <a:spAutoFit/>
          </a:bodyPr>
          <a:lstStyle/>
          <a:p>
            <a:r>
              <a:rPr lang="nl-NL" sz="3600" b="1">
                <a:solidFill>
                  <a:schemeClr val="bg2"/>
                </a:solidFill>
                <a:latin typeface="Century Gothic" pitchFamily="34" charset="0"/>
              </a:rPr>
              <a:t>Quality</a:t>
            </a:r>
          </a:p>
        </p:txBody>
      </p:sp>
      <p:sp>
        <p:nvSpPr>
          <p:cNvPr id="16403" name="Oval 36"/>
          <p:cNvSpPr>
            <a:spLocks noChangeArrowheads="1"/>
          </p:cNvSpPr>
          <p:nvPr/>
        </p:nvSpPr>
        <p:spPr bwMode="auto">
          <a:xfrm>
            <a:off x="2667000" y="3124200"/>
            <a:ext cx="3505200" cy="2743200"/>
          </a:xfrm>
          <a:prstGeom prst="ellipse">
            <a:avLst/>
          </a:prstGeom>
          <a:solidFill>
            <a:srgbClr val="61000F"/>
          </a:solidFill>
          <a:ln w="101600">
            <a:noFill/>
            <a:round/>
            <a:headEnd/>
            <a:tailEnd/>
          </a:ln>
        </p:spPr>
        <p:txBody>
          <a:bodyPr wrap="none" anchor="ctr"/>
          <a:lstStyle/>
          <a:p>
            <a:endParaRPr lang="en-GB"/>
          </a:p>
        </p:txBody>
      </p:sp>
      <p:sp>
        <p:nvSpPr>
          <p:cNvPr id="16404" name="Oval 37"/>
          <p:cNvSpPr>
            <a:spLocks noChangeArrowheads="1"/>
          </p:cNvSpPr>
          <p:nvPr/>
        </p:nvSpPr>
        <p:spPr bwMode="auto">
          <a:xfrm>
            <a:off x="4038600" y="3657600"/>
            <a:ext cx="2057400" cy="1371600"/>
          </a:xfrm>
          <a:prstGeom prst="ellipse">
            <a:avLst/>
          </a:prstGeom>
          <a:solidFill>
            <a:srgbClr val="EAEC5E"/>
          </a:solidFill>
          <a:ln w="12700">
            <a:noFill/>
            <a:round/>
            <a:headEnd/>
            <a:tailEnd/>
          </a:ln>
        </p:spPr>
        <p:txBody>
          <a:bodyPr wrap="none" anchor="ctr"/>
          <a:lstStyle/>
          <a:p>
            <a:endParaRPr lang="en-GB"/>
          </a:p>
        </p:txBody>
      </p:sp>
      <p:sp>
        <p:nvSpPr>
          <p:cNvPr id="16405" name="Oval 38"/>
          <p:cNvSpPr>
            <a:spLocks noChangeArrowheads="1"/>
          </p:cNvSpPr>
          <p:nvPr/>
        </p:nvSpPr>
        <p:spPr bwMode="auto">
          <a:xfrm rot="-780000">
            <a:off x="2667000" y="3284538"/>
            <a:ext cx="2987675" cy="1819275"/>
          </a:xfrm>
          <a:prstGeom prst="ellipse">
            <a:avLst/>
          </a:prstGeom>
          <a:solidFill>
            <a:srgbClr val="FFFFFF"/>
          </a:solidFill>
          <a:ln w="12700">
            <a:noFill/>
            <a:round/>
            <a:headEnd/>
            <a:tailEnd/>
          </a:ln>
        </p:spPr>
        <p:txBody>
          <a:bodyPr wrap="none" anchor="ctr"/>
          <a:lstStyle/>
          <a:p>
            <a:endParaRPr lang="en-GB"/>
          </a:p>
        </p:txBody>
      </p:sp>
      <p:sp>
        <p:nvSpPr>
          <p:cNvPr id="16406" name="Oval 39"/>
          <p:cNvSpPr>
            <a:spLocks noChangeArrowheads="1"/>
          </p:cNvSpPr>
          <p:nvPr/>
        </p:nvSpPr>
        <p:spPr bwMode="auto">
          <a:xfrm>
            <a:off x="3098800" y="2413000"/>
            <a:ext cx="3403600" cy="2641600"/>
          </a:xfrm>
          <a:prstGeom prst="ellipse">
            <a:avLst/>
          </a:prstGeom>
          <a:noFill/>
          <a:ln w="101600">
            <a:solidFill>
              <a:srgbClr val="005F00"/>
            </a:solidFill>
            <a:round/>
            <a:headEnd/>
            <a:tailEnd/>
          </a:ln>
        </p:spPr>
        <p:txBody>
          <a:bodyPr wrap="none" anchor="ctr"/>
          <a:lstStyle/>
          <a:p>
            <a:endParaRPr lang="en-GB"/>
          </a:p>
        </p:txBody>
      </p:sp>
      <p:sp>
        <p:nvSpPr>
          <p:cNvPr id="16407" name="Oval 40"/>
          <p:cNvSpPr>
            <a:spLocks noChangeArrowheads="1"/>
          </p:cNvSpPr>
          <p:nvPr/>
        </p:nvSpPr>
        <p:spPr bwMode="auto">
          <a:xfrm>
            <a:off x="3022600" y="2489200"/>
            <a:ext cx="3403600" cy="2641600"/>
          </a:xfrm>
          <a:prstGeom prst="ellipse">
            <a:avLst/>
          </a:prstGeom>
          <a:noFill/>
          <a:ln w="101600">
            <a:solidFill>
              <a:srgbClr val="00AE00"/>
            </a:solidFill>
            <a:round/>
            <a:headEnd/>
            <a:tailEnd/>
          </a:ln>
        </p:spPr>
        <p:txBody>
          <a:bodyPr wrap="none" anchor="ctr"/>
          <a:lstStyle/>
          <a:p>
            <a:endParaRPr lang="en-GB"/>
          </a:p>
        </p:txBody>
      </p:sp>
      <p:sp>
        <p:nvSpPr>
          <p:cNvPr id="16408" name="Oval 41"/>
          <p:cNvSpPr>
            <a:spLocks noChangeArrowheads="1"/>
          </p:cNvSpPr>
          <p:nvPr/>
        </p:nvSpPr>
        <p:spPr bwMode="auto">
          <a:xfrm>
            <a:off x="2260600" y="2413000"/>
            <a:ext cx="3403600" cy="2641600"/>
          </a:xfrm>
          <a:prstGeom prst="ellipse">
            <a:avLst/>
          </a:prstGeom>
          <a:noFill/>
          <a:ln w="101600">
            <a:solidFill>
              <a:srgbClr val="0334BB"/>
            </a:solidFill>
            <a:round/>
            <a:headEnd/>
            <a:tailEnd/>
          </a:ln>
        </p:spPr>
        <p:txBody>
          <a:bodyPr wrap="none" anchor="ctr"/>
          <a:lstStyle/>
          <a:p>
            <a:endParaRPr lang="en-GB"/>
          </a:p>
        </p:txBody>
      </p:sp>
      <p:sp>
        <p:nvSpPr>
          <p:cNvPr id="16409" name="Oval 42"/>
          <p:cNvSpPr>
            <a:spLocks noChangeArrowheads="1"/>
          </p:cNvSpPr>
          <p:nvPr/>
        </p:nvSpPr>
        <p:spPr bwMode="auto">
          <a:xfrm>
            <a:off x="2641600" y="3251200"/>
            <a:ext cx="3403600" cy="2641600"/>
          </a:xfrm>
          <a:prstGeom prst="ellipse">
            <a:avLst/>
          </a:prstGeom>
          <a:noFill/>
          <a:ln w="101600">
            <a:solidFill>
              <a:schemeClr val="accent2"/>
            </a:solidFill>
            <a:round/>
            <a:headEnd/>
            <a:tailEnd/>
          </a:ln>
        </p:spPr>
        <p:txBody>
          <a:bodyPr wrap="none" anchor="ctr"/>
          <a:lstStyle/>
          <a:p>
            <a:endParaRPr lang="en-GB"/>
          </a:p>
        </p:txBody>
      </p:sp>
      <p:sp>
        <p:nvSpPr>
          <p:cNvPr id="16410" name="Rectangle 43"/>
          <p:cNvSpPr>
            <a:spLocks noChangeArrowheads="1"/>
          </p:cNvSpPr>
          <p:nvPr/>
        </p:nvSpPr>
        <p:spPr bwMode="auto">
          <a:xfrm>
            <a:off x="3338513" y="3657600"/>
            <a:ext cx="1779334" cy="643766"/>
          </a:xfrm>
          <a:prstGeom prst="rect">
            <a:avLst/>
          </a:prstGeom>
          <a:noFill/>
          <a:ln w="12700">
            <a:noFill/>
            <a:miter lim="800000"/>
            <a:headEnd/>
            <a:tailEnd/>
          </a:ln>
        </p:spPr>
        <p:txBody>
          <a:bodyPr wrap="none" lIns="90488" tIns="44450" rIns="90488" bIns="44450">
            <a:spAutoFit/>
          </a:bodyPr>
          <a:lstStyle/>
          <a:p>
            <a:r>
              <a:rPr lang="nl-NL" sz="3600" b="1" dirty="0" err="1">
                <a:latin typeface="Century Gothic" pitchFamily="34" charset="0"/>
              </a:rPr>
              <a:t>Quality</a:t>
            </a:r>
            <a:endParaRPr lang="nl-NL" sz="3600" b="1" dirty="0">
              <a:latin typeface="Century Gothic" pitchFamily="34" charset="0"/>
            </a:endParaRPr>
          </a:p>
        </p:txBody>
      </p:sp>
      <p:sp>
        <p:nvSpPr>
          <p:cNvPr id="16411" name="Text Box 46"/>
          <p:cNvSpPr txBox="1">
            <a:spLocks noChangeArrowheads="1"/>
          </p:cNvSpPr>
          <p:nvPr/>
        </p:nvSpPr>
        <p:spPr bwMode="auto">
          <a:xfrm>
            <a:off x="0" y="0"/>
            <a:ext cx="9144000" cy="336550"/>
          </a:xfrm>
          <a:prstGeom prst="rect">
            <a:avLst/>
          </a:prstGeom>
          <a:noFill/>
          <a:ln w="9525">
            <a:noFill/>
            <a:miter lim="800000"/>
            <a:headEnd/>
            <a:tailEnd/>
          </a:ln>
        </p:spPr>
        <p:txBody>
          <a:bodyPr>
            <a:spAutoFit/>
          </a:bodyPr>
          <a:lstStyle/>
          <a:p>
            <a:pPr>
              <a:spcBef>
                <a:spcPct val="50000"/>
              </a:spcBef>
            </a:pPr>
            <a:r>
              <a:rPr lang="nl-BE" sz="1600">
                <a:solidFill>
                  <a:schemeClr val="bg1"/>
                </a:solidFill>
              </a:rPr>
              <a:t>Quality concepts</a:t>
            </a:r>
          </a:p>
        </p:txBody>
      </p:sp>
    </p:spTree>
    <p:extLst>
      <p:ext uri="{BB962C8B-B14F-4D97-AF65-F5344CB8AC3E}">
        <p14:creationId xmlns:p14="http://schemas.microsoft.com/office/powerpoint/2010/main" val="806324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350382"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09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normAutofit/>
          </a:bodyPr>
          <a:lstStyle/>
          <a:p>
            <a:r>
              <a:rPr lang="en-GB" dirty="0"/>
              <a:t>Some 2-dimensional </a:t>
            </a:r>
            <a:r>
              <a:rPr lang="en-GB" dirty="0" smtClean="0"/>
              <a:t>tables (matrix) </a:t>
            </a:r>
            <a:r>
              <a:rPr lang="en-GB" dirty="0"/>
              <a:t>illustrate the relations between the </a:t>
            </a:r>
            <a:r>
              <a:rPr lang="en-GB" dirty="0" smtClean="0"/>
              <a:t>learning outcomes </a:t>
            </a:r>
            <a:r>
              <a:rPr lang="en-GB" dirty="0"/>
              <a:t>and the presented </a:t>
            </a:r>
            <a:r>
              <a:rPr lang="en-GB" dirty="0" smtClean="0"/>
              <a:t>subjects (course units), </a:t>
            </a:r>
            <a:r>
              <a:rPr lang="en-GB" dirty="0"/>
              <a:t>the used didactical methods and the chosen means of evaluation. </a:t>
            </a:r>
            <a:endParaRPr lang="en-GB" dirty="0" smtClean="0"/>
          </a:p>
          <a:p>
            <a:r>
              <a:rPr lang="nl-BE" dirty="0" smtClean="0"/>
              <a:t>ECTS course unit files</a:t>
            </a:r>
          </a:p>
          <a:p>
            <a:pPr marL="0" indent="0">
              <a:buNone/>
            </a:pPr>
            <a:r>
              <a:rPr lang="en-GB" dirty="0">
                <a:hlinkClick r:id="rId2"/>
              </a:rPr>
              <a:t>http://ects200511.kahosl.be</a:t>
            </a:r>
            <a:r>
              <a:rPr lang="en-GB" dirty="0" smtClean="0">
                <a:hlinkClick r:id="rId2"/>
              </a:rPr>
              <a:t>/</a:t>
            </a:r>
            <a:endParaRPr lang="en-GB" dirty="0" smtClean="0"/>
          </a:p>
          <a:p>
            <a:pPr marL="0" indent="0">
              <a:buNone/>
            </a:pPr>
            <a:r>
              <a:rPr lang="en-GB" dirty="0"/>
              <a:t> </a:t>
            </a:r>
            <a:r>
              <a:rPr lang="en-GB" dirty="0" smtClean="0"/>
              <a:t>or course units description files</a:t>
            </a:r>
            <a:endParaRPr lang="en-GB" dirty="0"/>
          </a:p>
          <a:p>
            <a:endParaRPr lang="en-GB" dirty="0"/>
          </a:p>
        </p:txBody>
      </p:sp>
    </p:spTree>
    <p:extLst>
      <p:ext uri="{BB962C8B-B14F-4D97-AF65-F5344CB8AC3E}">
        <p14:creationId xmlns:p14="http://schemas.microsoft.com/office/powerpoint/2010/main" val="313683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defTabSz="914363" eaLnBrk="1" fontAlgn="auto" hangingPunct="1">
              <a:spcAft>
                <a:spcPts val="0"/>
              </a:spcAft>
              <a:defRPr/>
            </a:pPr>
            <a:r>
              <a:rPr>
                <a:ea typeface="+mn-ea"/>
              </a:rPr>
              <a:t>Project work-packages</a:t>
            </a:r>
          </a:p>
        </p:txBody>
      </p:sp>
      <p:sp>
        <p:nvSpPr>
          <p:cNvPr id="12291" name="Text Placeholder 2"/>
          <p:cNvSpPr>
            <a:spLocks noGrp="1"/>
          </p:cNvSpPr>
          <p:nvPr>
            <p:ph type="body" sz="quarter" idx="10"/>
          </p:nvPr>
        </p:nvSpPr>
        <p:spPr>
          <a:xfrm>
            <a:off x="381000" y="1411288"/>
            <a:ext cx="8382000" cy="5376862"/>
          </a:xfrm>
        </p:spPr>
        <p:txBody>
          <a:bodyPr/>
          <a:lstStyle/>
          <a:p>
            <a:pPr marL="0" indent="0" eaLnBrk="1" hangingPunct="1">
              <a:buNone/>
            </a:pPr>
            <a:r>
              <a:rPr lang="en-US" altLang="en-US" sz="2800" dirty="0" smtClean="0"/>
              <a:t>1. </a:t>
            </a:r>
            <a:r>
              <a:rPr lang="en-US" altLang="en-US" sz="2800" dirty="0" smtClean="0">
                <a:solidFill>
                  <a:srgbClr val="C00000"/>
                </a:solidFill>
              </a:rPr>
              <a:t>Analysis of current situation in nursing education in EU and in the WB region </a:t>
            </a:r>
          </a:p>
          <a:p>
            <a:pPr marL="0" indent="0" eaLnBrk="1" hangingPunct="1">
              <a:buNone/>
            </a:pPr>
            <a:r>
              <a:rPr lang="en-US" altLang="en-US" sz="2800" dirty="0" smtClean="0">
                <a:solidFill>
                  <a:srgbClr val="C00000"/>
                </a:solidFill>
              </a:rPr>
              <a:t>2. Design of new competence based curriculum</a:t>
            </a:r>
          </a:p>
          <a:p>
            <a:pPr marL="0" indent="0" eaLnBrk="1" hangingPunct="1">
              <a:buNone/>
            </a:pPr>
            <a:r>
              <a:rPr lang="en-US" altLang="en-US" sz="2800" dirty="0" smtClean="0">
                <a:solidFill>
                  <a:srgbClr val="C00000"/>
                </a:solidFill>
              </a:rPr>
              <a:t>3. Training of teaching staff for running course units during pilot project </a:t>
            </a:r>
          </a:p>
          <a:p>
            <a:pPr marL="0" indent="0" eaLnBrk="1" hangingPunct="1">
              <a:buNone/>
            </a:pPr>
            <a:r>
              <a:rPr lang="en-US" altLang="en-US" sz="2800" dirty="0" smtClean="0">
                <a:solidFill>
                  <a:srgbClr val="C00000"/>
                </a:solidFill>
              </a:rPr>
              <a:t>4. Capacity building of the nursing schools in the region</a:t>
            </a:r>
          </a:p>
          <a:p>
            <a:pPr marL="0" indent="0" eaLnBrk="1" hangingPunct="1">
              <a:buNone/>
            </a:pPr>
            <a:r>
              <a:rPr lang="en-US" altLang="en-US" sz="2800" dirty="0" smtClean="0"/>
              <a:t>5. Testing of the new curriculum through pilot project</a:t>
            </a:r>
          </a:p>
          <a:p>
            <a:pPr marL="0" indent="0" eaLnBrk="1" hangingPunct="1">
              <a:buNone/>
            </a:pPr>
            <a:r>
              <a:rPr lang="en-US" altLang="en-US" sz="2800" dirty="0" smtClean="0"/>
              <a:t>6. Quality assessment procedures in new programs </a:t>
            </a:r>
          </a:p>
        </p:txBody>
      </p:sp>
    </p:spTree>
    <p:extLst>
      <p:ext uri="{BB962C8B-B14F-4D97-AF65-F5344CB8AC3E}">
        <p14:creationId xmlns:p14="http://schemas.microsoft.com/office/powerpoint/2010/main" val="18369312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defTabSz="914363" eaLnBrk="1" fontAlgn="auto" hangingPunct="1">
              <a:spcAft>
                <a:spcPts val="0"/>
              </a:spcAft>
              <a:defRPr/>
            </a:pPr>
            <a:r>
              <a:rPr>
                <a:ea typeface="+mn-ea"/>
              </a:rPr>
              <a:t>Project work-packages</a:t>
            </a:r>
          </a:p>
        </p:txBody>
      </p:sp>
      <p:sp>
        <p:nvSpPr>
          <p:cNvPr id="13315" name="Text Placeholder 2"/>
          <p:cNvSpPr>
            <a:spLocks noGrp="1"/>
          </p:cNvSpPr>
          <p:nvPr>
            <p:ph type="body" sz="quarter" idx="10"/>
          </p:nvPr>
        </p:nvSpPr>
        <p:spPr>
          <a:xfrm>
            <a:off x="381000" y="1411288"/>
            <a:ext cx="8382000" cy="2076450"/>
          </a:xfrm>
        </p:spPr>
        <p:txBody>
          <a:bodyPr/>
          <a:lstStyle/>
          <a:p>
            <a:pPr marL="0" indent="0" eaLnBrk="1" hangingPunct="1">
              <a:buNone/>
            </a:pPr>
            <a:endParaRPr lang="en-US" altLang="en-US" sz="2800" dirty="0" smtClean="0"/>
          </a:p>
          <a:p>
            <a:pPr marL="0" indent="0" eaLnBrk="1" hangingPunct="1">
              <a:buNone/>
            </a:pPr>
            <a:endParaRPr lang="en-US" altLang="en-US" sz="2800" dirty="0"/>
          </a:p>
          <a:p>
            <a:pPr marL="0" indent="0" eaLnBrk="1" hangingPunct="1">
              <a:buNone/>
            </a:pPr>
            <a:r>
              <a:rPr lang="en-US" altLang="en-US" sz="2800" dirty="0" smtClean="0"/>
              <a:t>7. Sustainability of project results</a:t>
            </a:r>
          </a:p>
          <a:p>
            <a:pPr marL="0" indent="0" eaLnBrk="1" hangingPunct="1">
              <a:buNone/>
            </a:pPr>
            <a:r>
              <a:rPr lang="en-US" altLang="en-US" sz="2800" dirty="0" smtClean="0">
                <a:solidFill>
                  <a:srgbClr val="C00000"/>
                </a:solidFill>
              </a:rPr>
              <a:t>8. Quality control of the project </a:t>
            </a:r>
          </a:p>
          <a:p>
            <a:pPr marL="0" indent="0" eaLnBrk="1" hangingPunct="1">
              <a:buNone/>
            </a:pPr>
            <a:r>
              <a:rPr lang="en-US" altLang="en-US" sz="2800" dirty="0" smtClean="0">
                <a:solidFill>
                  <a:srgbClr val="C00000"/>
                </a:solidFill>
              </a:rPr>
              <a:t>9. Dissemination of project results</a:t>
            </a:r>
          </a:p>
          <a:p>
            <a:pPr marL="0" indent="0" eaLnBrk="1" hangingPunct="1">
              <a:buNone/>
            </a:pPr>
            <a:r>
              <a:rPr lang="en-US" altLang="en-US" sz="2800" dirty="0" smtClean="0">
                <a:solidFill>
                  <a:srgbClr val="C00000"/>
                </a:solidFill>
              </a:rPr>
              <a:t>10. Management of the project</a:t>
            </a:r>
          </a:p>
        </p:txBody>
      </p:sp>
    </p:spTree>
    <p:extLst>
      <p:ext uri="{BB962C8B-B14F-4D97-AF65-F5344CB8AC3E}">
        <p14:creationId xmlns:p14="http://schemas.microsoft.com/office/powerpoint/2010/main" val="25476361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8532"/>
          </a:xfrm>
        </p:spPr>
        <p:txBody>
          <a:bodyPr>
            <a:normAutofit fontScale="90000"/>
          </a:bodyPr>
          <a:lstStyle/>
          <a:p>
            <a:pPr algn="ctr" defTabSz="914363" eaLnBrk="1" fontAlgn="auto" hangingPunct="1">
              <a:spcAft>
                <a:spcPts val="0"/>
              </a:spcAft>
              <a:defRPr/>
            </a:pPr>
            <a:r>
              <a:rPr lang="nl-BE" sz="2700" b="1" dirty="0" smtClean="0">
                <a:ea typeface="+mn-ea"/>
              </a:rPr>
              <a:t>W</a:t>
            </a:r>
            <a:r>
              <a:rPr sz="2700" b="1" dirty="0" smtClean="0">
                <a:ea typeface="+mn-ea"/>
              </a:rPr>
              <a:t>P-1 </a:t>
            </a:r>
            <a:r>
              <a:rPr lang="en-GB" sz="2700" b="1" dirty="0">
                <a:effectLst/>
                <a:ea typeface="+mn-ea"/>
              </a:rPr>
              <a:t>Analysis of current situation in nursing education in EU and in the WB region </a:t>
            </a:r>
            <a:endParaRPr sz="2700" dirty="0">
              <a:ea typeface="+mn-ea"/>
            </a:endParaRPr>
          </a:p>
        </p:txBody>
      </p:sp>
      <p:sp>
        <p:nvSpPr>
          <p:cNvPr id="14339" name="Text Placeholder 2"/>
          <p:cNvSpPr>
            <a:spLocks noGrp="1"/>
          </p:cNvSpPr>
          <p:nvPr>
            <p:ph type="body" sz="quarter" idx="10"/>
          </p:nvPr>
        </p:nvSpPr>
        <p:spPr>
          <a:xfrm>
            <a:off x="381000" y="908720"/>
            <a:ext cx="8382000" cy="4183980"/>
          </a:xfrm>
        </p:spPr>
        <p:txBody>
          <a:bodyPr/>
          <a:lstStyle/>
          <a:p>
            <a:pPr marL="0" indent="0" eaLnBrk="1" hangingPunct="1">
              <a:buNone/>
            </a:pPr>
            <a:r>
              <a:rPr lang="en-US" altLang="en-US" dirty="0" smtClean="0"/>
              <a:t>1.1</a:t>
            </a:r>
            <a:r>
              <a:rPr lang="en-US" altLang="en-US" dirty="0" smtClean="0">
                <a:solidFill>
                  <a:srgbClr val="C00000"/>
                </a:solidFill>
              </a:rPr>
              <a:t> </a:t>
            </a:r>
            <a:r>
              <a:rPr lang="en-GB" altLang="en-US" dirty="0" smtClean="0">
                <a:solidFill>
                  <a:srgbClr val="C00000"/>
                </a:solidFill>
              </a:rPr>
              <a:t>Report </a:t>
            </a:r>
            <a:r>
              <a:rPr lang="en-GB" altLang="en-US" dirty="0" smtClean="0"/>
              <a:t>about situation in WB nursing education</a:t>
            </a:r>
            <a:endParaRPr lang="en-US" altLang="en-US" dirty="0" smtClean="0"/>
          </a:p>
          <a:p>
            <a:pPr eaLnBrk="1" hangingPunct="1">
              <a:buFontTx/>
              <a:buNone/>
            </a:pPr>
            <a:r>
              <a:rPr lang="en-US" altLang="en-US" sz="2400" dirty="0" smtClean="0"/>
              <a:t>Before the  first meeting the consortium management team will collect information from all institutions involved in the project like how far they go into curriculum reform of nursing till now; mission statements, educational goals; skills and competences of future nurses; and etc. Some information we will get during discussions and from presentations on the first meeting of the Consortium. Very important information will be provided by Ministries. UES will be in charge of preparation of report.</a:t>
            </a:r>
          </a:p>
          <a:p>
            <a:pPr eaLnBrk="1" hangingPunct="1">
              <a:buFontTx/>
              <a:buNone/>
            </a:pPr>
            <a:endParaRPr lang="en-US" altLang="en-US" sz="2400" dirty="0" smtClean="0"/>
          </a:p>
          <a:p>
            <a:pPr eaLnBrk="1" hangingPunct="1">
              <a:buFontTx/>
              <a:buNone/>
            </a:pPr>
            <a:r>
              <a:rPr lang="nl-BE" altLang="en-US" dirty="0" smtClean="0">
                <a:solidFill>
                  <a:srgbClr val="C00000"/>
                </a:solidFill>
              </a:rPr>
              <a:t>VERY GOOD TEKST ABOUT COMPETENCES? … FOR NEW NURSING CURRICULA IN WB </a:t>
            </a:r>
            <a:r>
              <a:rPr lang="nl-BE" altLang="en-US" dirty="0" err="1" smtClean="0"/>
              <a:t>Not</a:t>
            </a:r>
            <a:r>
              <a:rPr lang="nl-BE" altLang="en-US" dirty="0" smtClean="0"/>
              <a:t> on the website</a:t>
            </a:r>
            <a:endParaRPr lang="nl-BE" altLang="en-US" dirty="0" smtClean="0">
              <a:solidFill>
                <a:srgbClr val="C00000"/>
              </a:solidFill>
            </a:endParaRPr>
          </a:p>
          <a:p>
            <a:pPr eaLnBrk="1" hangingPunct="1">
              <a:buFontTx/>
              <a:buNone/>
            </a:pPr>
            <a:r>
              <a:rPr lang="nl-BE" altLang="en-US" sz="2400" dirty="0" smtClean="0">
                <a:solidFill>
                  <a:srgbClr val="C00000"/>
                </a:solidFill>
              </a:rPr>
              <a:t>Missing? </a:t>
            </a:r>
            <a:r>
              <a:rPr lang="nl-BE" altLang="en-US" sz="2400" dirty="0" err="1" smtClean="0">
                <a:solidFill>
                  <a:srgbClr val="C00000"/>
                </a:solidFill>
              </a:rPr>
              <a:t>Describing</a:t>
            </a:r>
            <a:r>
              <a:rPr lang="nl-BE" altLang="en-US" sz="2400" dirty="0" smtClean="0">
                <a:solidFill>
                  <a:srgbClr val="C00000"/>
                </a:solidFill>
              </a:rPr>
              <a:t> curricula? Appendices </a:t>
            </a:r>
            <a:r>
              <a:rPr lang="nl-BE" altLang="en-US" sz="2400" dirty="0" err="1" smtClean="0">
                <a:solidFill>
                  <a:srgbClr val="C00000"/>
                </a:solidFill>
              </a:rPr>
              <a:t>presentations</a:t>
            </a:r>
            <a:r>
              <a:rPr lang="nl-BE" altLang="en-US" sz="2400" dirty="0" smtClean="0">
                <a:solidFill>
                  <a:srgbClr val="C00000"/>
                </a:solidFill>
              </a:rPr>
              <a:t> meeting Montenegro</a:t>
            </a:r>
            <a:endParaRPr lang="en-US" altLang="en-US" sz="2400" dirty="0" smtClean="0">
              <a:solidFill>
                <a:srgbClr val="C00000"/>
              </a:solidFill>
            </a:endParaRPr>
          </a:p>
        </p:txBody>
      </p:sp>
    </p:spTree>
    <p:extLst>
      <p:ext uri="{BB962C8B-B14F-4D97-AF65-F5344CB8AC3E}">
        <p14:creationId xmlns:p14="http://schemas.microsoft.com/office/powerpoint/2010/main" val="9751662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p:txBody>
          <a:bodyPr/>
          <a:lstStyle/>
          <a:p>
            <a:pPr marL="0" indent="0" algn="ctr">
              <a:buNone/>
            </a:pPr>
            <a:r>
              <a:rPr lang="en-US" sz="4400" b="1" dirty="0"/>
              <a:t>External evaluation of the project </a:t>
            </a:r>
            <a:r>
              <a:rPr lang="en-US" sz="4400" b="1" dirty="0" smtClean="0"/>
              <a:t>achievements 26/02/2014</a:t>
            </a:r>
          </a:p>
          <a:p>
            <a:pPr marL="0" indent="0" algn="ctr">
              <a:buNone/>
            </a:pPr>
            <a:r>
              <a:rPr lang="nl-BE" sz="4400" b="1" dirty="0" smtClean="0"/>
              <a:t>09/02/2015</a:t>
            </a:r>
            <a:endParaRPr lang="en-US" sz="4400" b="1" dirty="0" smtClean="0"/>
          </a:p>
          <a:p>
            <a:pPr marL="0" indent="0">
              <a:buNone/>
            </a:pPr>
            <a:endParaRPr lang="en-US" sz="4400" dirty="0"/>
          </a:p>
        </p:txBody>
      </p:sp>
    </p:spTree>
    <p:extLst>
      <p:ext uri="{BB962C8B-B14F-4D97-AF65-F5344CB8AC3E}">
        <p14:creationId xmlns:p14="http://schemas.microsoft.com/office/powerpoint/2010/main" val="228595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22548"/>
          </a:xfrm>
        </p:spPr>
        <p:txBody>
          <a:bodyPr>
            <a:normAutofit/>
          </a:bodyPr>
          <a:lstStyle/>
          <a:p>
            <a:pPr algn="ctr" defTabSz="914363" eaLnBrk="1" fontAlgn="auto" hangingPunct="1">
              <a:spcAft>
                <a:spcPts val="0"/>
              </a:spcAft>
              <a:defRPr/>
            </a:pPr>
            <a:r>
              <a:rPr sz="2400" b="1" dirty="0">
                <a:ea typeface="+mn-ea"/>
              </a:rPr>
              <a:t>WP-1 </a:t>
            </a:r>
            <a:r>
              <a:rPr lang="en-GB" sz="2400" b="1" dirty="0">
                <a:effectLst/>
                <a:ea typeface="+mn-ea"/>
              </a:rPr>
              <a:t>Analysis of current situation in nursing education in EU and in the WB region </a:t>
            </a:r>
            <a:endParaRPr sz="2400" dirty="0">
              <a:ea typeface="+mn-ea"/>
            </a:endParaRPr>
          </a:p>
        </p:txBody>
      </p:sp>
      <p:sp>
        <p:nvSpPr>
          <p:cNvPr id="15363" name="Text Placeholder 2"/>
          <p:cNvSpPr>
            <a:spLocks noGrp="1"/>
          </p:cNvSpPr>
          <p:nvPr>
            <p:ph type="body" sz="quarter" idx="10"/>
          </p:nvPr>
        </p:nvSpPr>
        <p:spPr>
          <a:xfrm>
            <a:off x="381000" y="1411288"/>
            <a:ext cx="8382000" cy="3625850"/>
          </a:xfrm>
        </p:spPr>
        <p:txBody>
          <a:bodyPr/>
          <a:lstStyle/>
          <a:p>
            <a:pPr marL="0" indent="0" eaLnBrk="1" hangingPunct="1">
              <a:buNone/>
            </a:pPr>
            <a:r>
              <a:rPr lang="en-US" altLang="en-US" sz="2000" dirty="0" smtClean="0"/>
              <a:t>1.2 Comparative analysis EU/WB in nursing education</a:t>
            </a:r>
          </a:p>
          <a:p>
            <a:pPr eaLnBrk="1" hangingPunct="1">
              <a:buFontTx/>
              <a:buNone/>
            </a:pPr>
            <a:r>
              <a:rPr lang="en-US" altLang="en-US" sz="2000" dirty="0" smtClean="0"/>
              <a:t>EU </a:t>
            </a:r>
            <a:r>
              <a:rPr lang="en-US" altLang="en-US" sz="2000" dirty="0" smtClean="0">
                <a:solidFill>
                  <a:srgbClr val="C00000"/>
                </a:solidFill>
              </a:rPr>
              <a:t>nursing standards </a:t>
            </a:r>
            <a:r>
              <a:rPr lang="en-US" altLang="en-US" sz="2000" dirty="0" smtClean="0"/>
              <a:t>will be compared with standards at the WB universities. Suggestions about improvement in nursing education in Balkan states will be accepted after discussion with all members. </a:t>
            </a:r>
            <a:r>
              <a:rPr lang="en-US" altLang="en-US" sz="2000" dirty="0" err="1" smtClean="0">
                <a:solidFill>
                  <a:srgbClr val="C00000"/>
                </a:solidFill>
              </a:rPr>
              <a:t>Odisee</a:t>
            </a:r>
            <a:r>
              <a:rPr lang="en-US" altLang="en-US" sz="2000" dirty="0" smtClean="0"/>
              <a:t> will be in charge of preparation of report related to comparative analysis. The main point will be that improvement should come from inside, after understanding of situation</a:t>
            </a:r>
            <a:r>
              <a:rPr lang="en-US" altLang="en-US" sz="2000" dirty="0" smtClean="0">
                <a:solidFill>
                  <a:srgbClr val="C00000"/>
                </a:solidFill>
              </a:rPr>
              <a:t>, ability of change and sustainability of changes done</a:t>
            </a:r>
            <a:r>
              <a:rPr lang="en-US" altLang="en-US" sz="2000" dirty="0" smtClean="0"/>
              <a:t>. Final meeting will be organized in Mostar and last for </a:t>
            </a:r>
            <a:r>
              <a:rPr lang="en-US" altLang="en-US" sz="2000" dirty="0" smtClean="0">
                <a:solidFill>
                  <a:srgbClr val="C00000"/>
                </a:solidFill>
              </a:rPr>
              <a:t>four days</a:t>
            </a:r>
            <a:r>
              <a:rPr lang="en-US" altLang="en-US" sz="2000" dirty="0" smtClean="0"/>
              <a:t>. </a:t>
            </a:r>
          </a:p>
          <a:p>
            <a:pPr eaLnBrk="1" hangingPunct="1">
              <a:buFontTx/>
              <a:buNone/>
            </a:pPr>
            <a:r>
              <a:rPr lang="nl-BE" altLang="en-US" sz="2000" dirty="0" err="1" smtClean="0">
                <a:solidFill>
                  <a:srgbClr val="C00000"/>
                </a:solidFill>
              </a:rPr>
              <a:t>Documents</a:t>
            </a:r>
            <a:r>
              <a:rPr lang="nl-BE" altLang="en-US" sz="2000" dirty="0" smtClean="0">
                <a:solidFill>
                  <a:srgbClr val="C00000"/>
                </a:solidFill>
              </a:rPr>
              <a:t> on website:</a:t>
            </a:r>
            <a:endParaRPr lang="en-US" altLang="en-US" sz="2000" dirty="0" smtClean="0">
              <a:solidFill>
                <a:srgbClr val="C00000"/>
              </a:solidFill>
            </a:endParaRPr>
          </a:p>
          <a:p>
            <a:r>
              <a:rPr lang="en-US" sz="1800" b="1" dirty="0">
                <a:hlinkClick r:id="rId2"/>
              </a:rPr>
              <a:t>ANALYSIS OF CURRENT SITUATION IN EU AND WB.docx</a:t>
            </a:r>
            <a:endParaRPr lang="en-US" sz="1800" dirty="0"/>
          </a:p>
          <a:p>
            <a:r>
              <a:rPr lang="en-US" sz="1800" b="1" dirty="0">
                <a:hlinkClick r:id="rId3"/>
              </a:rPr>
              <a:t>COMPARATIVE ANALYSIS BETWEEN EU AND </a:t>
            </a:r>
            <a:r>
              <a:rPr lang="en-US" sz="1800" b="1" dirty="0" smtClean="0">
                <a:hlinkClick r:id="rId3"/>
              </a:rPr>
              <a:t>WB.doc</a:t>
            </a:r>
            <a:endParaRPr lang="en-US" sz="1800" b="1" dirty="0" smtClean="0"/>
          </a:p>
          <a:p>
            <a:r>
              <a:rPr lang="nl-BE" sz="1800" dirty="0" smtClean="0">
                <a:solidFill>
                  <a:srgbClr val="C00000"/>
                </a:solidFill>
              </a:rPr>
              <a:t>Balance? Printing?</a:t>
            </a:r>
          </a:p>
          <a:p>
            <a:r>
              <a:rPr lang="nl-BE" sz="1800" dirty="0" smtClean="0">
                <a:solidFill>
                  <a:srgbClr val="C00000"/>
                </a:solidFill>
              </a:rPr>
              <a:t>Curricula?</a:t>
            </a:r>
            <a:endParaRPr lang="en-US" sz="1800" dirty="0">
              <a:solidFill>
                <a:srgbClr val="C00000"/>
              </a:solidFill>
            </a:endParaRPr>
          </a:p>
          <a:p>
            <a:pPr eaLnBrk="1" hangingPunct="1">
              <a:buFontTx/>
              <a:buNone/>
            </a:pPr>
            <a:endParaRPr lang="en-US" altLang="en-US" sz="1800" dirty="0" smtClean="0"/>
          </a:p>
        </p:txBody>
      </p:sp>
    </p:spTree>
    <p:extLst>
      <p:ext uri="{BB962C8B-B14F-4D97-AF65-F5344CB8AC3E}">
        <p14:creationId xmlns:p14="http://schemas.microsoft.com/office/powerpoint/2010/main" val="2912792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a:bodyPr>
          <a:lstStyle/>
          <a:p>
            <a:pPr algn="ctr" defTabSz="914363" eaLnBrk="1" fontAlgn="auto" hangingPunct="1">
              <a:spcAft>
                <a:spcPts val="0"/>
              </a:spcAft>
              <a:defRPr/>
            </a:pPr>
            <a:r>
              <a:rPr sz="2400" b="1" dirty="0">
                <a:ea typeface="+mn-ea"/>
              </a:rPr>
              <a:t>WP-1 </a:t>
            </a:r>
            <a:r>
              <a:rPr lang="en-GB" sz="2400" b="1" dirty="0">
                <a:effectLst/>
                <a:ea typeface="+mn-ea"/>
              </a:rPr>
              <a:t>Analysis of current situation in nursing education in EU and in the WB region </a:t>
            </a:r>
            <a:endParaRPr sz="2400" dirty="0">
              <a:ea typeface="+mn-ea"/>
            </a:endParaRPr>
          </a:p>
        </p:txBody>
      </p:sp>
      <p:sp>
        <p:nvSpPr>
          <p:cNvPr id="16387" name="Text Placeholder 2"/>
          <p:cNvSpPr>
            <a:spLocks noGrp="1"/>
          </p:cNvSpPr>
          <p:nvPr>
            <p:ph type="body" sz="quarter" idx="10"/>
          </p:nvPr>
        </p:nvSpPr>
        <p:spPr>
          <a:xfrm>
            <a:off x="381000" y="1411288"/>
            <a:ext cx="8382000" cy="1852612"/>
          </a:xfrm>
        </p:spPr>
        <p:txBody>
          <a:bodyPr/>
          <a:lstStyle/>
          <a:p>
            <a:pPr eaLnBrk="1" hangingPunct="1"/>
            <a:r>
              <a:rPr lang="en-US" altLang="en-US" dirty="0" smtClean="0"/>
              <a:t>1.3 Road map defined</a:t>
            </a:r>
          </a:p>
          <a:p>
            <a:pPr eaLnBrk="1" hangingPunct="1">
              <a:buFontTx/>
              <a:buNone/>
            </a:pPr>
            <a:r>
              <a:rPr lang="en-US" altLang="en-US" sz="2400" dirty="0" smtClean="0"/>
              <a:t>Consortium recommends to be adopted in WB countries. The Project Road Map will be made to help accomplishing project goals. Meeting will be organized in Mostar one day after finishing meeting in Activity 1.2. </a:t>
            </a:r>
            <a:r>
              <a:rPr lang="en-US" altLang="en-US" sz="2400" dirty="0" smtClean="0">
                <a:solidFill>
                  <a:srgbClr val="C00000"/>
                </a:solidFill>
              </a:rPr>
              <a:t>Final document will be finished one month later.</a:t>
            </a:r>
          </a:p>
          <a:p>
            <a:pPr eaLnBrk="1" hangingPunct="1">
              <a:buFontTx/>
              <a:buNone/>
            </a:pPr>
            <a:r>
              <a:rPr lang="nl-BE" altLang="en-US" dirty="0" smtClean="0">
                <a:solidFill>
                  <a:srgbClr val="C00000"/>
                </a:solidFill>
              </a:rPr>
              <a:t>Just </a:t>
            </a:r>
            <a:r>
              <a:rPr lang="nl-BE" altLang="en-US" dirty="0" err="1" smtClean="0">
                <a:solidFill>
                  <a:srgbClr val="C00000"/>
                </a:solidFill>
              </a:rPr>
              <a:t>table</a:t>
            </a:r>
            <a:r>
              <a:rPr lang="nl-BE" altLang="en-US" dirty="0" smtClean="0">
                <a:solidFill>
                  <a:srgbClr val="C00000"/>
                </a:solidFill>
              </a:rPr>
              <a:t> of content?</a:t>
            </a:r>
          </a:p>
          <a:p>
            <a:pPr eaLnBrk="1" hangingPunct="1">
              <a:buFontTx/>
              <a:buNone/>
            </a:pPr>
            <a:r>
              <a:rPr lang="nl-BE" altLang="en-US" sz="2400" dirty="0" err="1" smtClean="0">
                <a:solidFill>
                  <a:srgbClr val="C00000"/>
                </a:solidFill>
              </a:rPr>
              <a:t>Not</a:t>
            </a:r>
            <a:r>
              <a:rPr lang="nl-BE" altLang="en-US" sz="2400" dirty="0" smtClean="0">
                <a:solidFill>
                  <a:srgbClr val="C00000"/>
                </a:solidFill>
              </a:rPr>
              <a:t> on website?</a:t>
            </a:r>
          </a:p>
          <a:p>
            <a:pPr eaLnBrk="1" hangingPunct="1">
              <a:buFontTx/>
              <a:buNone/>
            </a:pPr>
            <a:r>
              <a:rPr lang="nl-BE" altLang="en-US" dirty="0" smtClean="0">
                <a:solidFill>
                  <a:srgbClr val="C00000"/>
                </a:solidFill>
              </a:rPr>
              <a:t>Consortium meeting in Montenegro</a:t>
            </a:r>
          </a:p>
          <a:p>
            <a:pPr eaLnBrk="1" hangingPunct="1">
              <a:buFontTx/>
              <a:buNone/>
            </a:pPr>
            <a:endParaRPr lang="nl-BE" altLang="en-US" sz="2400" dirty="0">
              <a:solidFill>
                <a:srgbClr val="C00000"/>
              </a:solidFill>
            </a:endParaRPr>
          </a:p>
          <a:p>
            <a:pPr eaLnBrk="1" hangingPunct="1">
              <a:buFontTx/>
              <a:buNone/>
            </a:pPr>
            <a:r>
              <a:rPr lang="nl-BE" altLang="en-US" sz="3200" dirty="0" smtClean="0">
                <a:solidFill>
                  <a:srgbClr val="C00000"/>
                </a:solidFill>
              </a:rPr>
              <a:t>Urgent</a:t>
            </a:r>
            <a:endParaRPr lang="en-US" altLang="en-US" sz="3200" dirty="0" smtClean="0">
              <a:solidFill>
                <a:srgbClr val="C00000"/>
              </a:solidFill>
            </a:endParaRPr>
          </a:p>
        </p:txBody>
      </p:sp>
    </p:spTree>
    <p:extLst>
      <p:ext uri="{BB962C8B-B14F-4D97-AF65-F5344CB8AC3E}">
        <p14:creationId xmlns:p14="http://schemas.microsoft.com/office/powerpoint/2010/main" val="41419267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7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WP.2 Design of new competence based curriculum </a:t>
            </a:r>
          </a:p>
        </p:txBody>
      </p:sp>
      <p:sp>
        <p:nvSpPr>
          <p:cNvPr id="17411" name="Text Placeholder 2"/>
          <p:cNvSpPr>
            <a:spLocks noGrp="1"/>
          </p:cNvSpPr>
          <p:nvPr>
            <p:ph type="body" sz="quarter" idx="10"/>
          </p:nvPr>
        </p:nvSpPr>
        <p:spPr>
          <a:xfrm>
            <a:off x="381000" y="1411288"/>
            <a:ext cx="8382000" cy="4083050"/>
          </a:xfrm>
        </p:spPr>
        <p:txBody>
          <a:bodyPr/>
          <a:lstStyle/>
          <a:p>
            <a:pPr marL="0" indent="0" eaLnBrk="1" hangingPunct="1">
              <a:buNone/>
            </a:pPr>
            <a:r>
              <a:rPr lang="en-US" altLang="en-US" dirty="0" smtClean="0"/>
              <a:t>2.1 Learning Outcomes and nursing skills in WB/EU </a:t>
            </a:r>
          </a:p>
          <a:p>
            <a:pPr eaLnBrk="1" hangingPunct="1">
              <a:buFontTx/>
              <a:buNone/>
            </a:pPr>
            <a:r>
              <a:rPr lang="en-US" altLang="en-US" sz="2800" dirty="0" smtClean="0"/>
              <a:t>We expect to have a </a:t>
            </a:r>
            <a:r>
              <a:rPr lang="en-US" altLang="en-US" sz="2800" dirty="0" smtClean="0">
                <a:solidFill>
                  <a:schemeClr val="tx1"/>
                </a:solidFill>
              </a:rPr>
              <a:t>draft document </a:t>
            </a:r>
            <a:r>
              <a:rPr lang="en-US" altLang="en-US" sz="2800" dirty="0" smtClean="0">
                <a:solidFill>
                  <a:srgbClr val="C00000"/>
                </a:solidFill>
              </a:rPr>
              <a:t>describing learning outcomes of all Faculties of Health Studies (Nursing) in WB</a:t>
            </a:r>
            <a:r>
              <a:rPr lang="en-US" altLang="en-US" sz="2800" dirty="0" smtClean="0"/>
              <a:t>. Data will be collected from partner institutions. </a:t>
            </a:r>
            <a:r>
              <a:rPr lang="en-US" altLang="en-US" sz="2800" dirty="0" smtClean="0">
                <a:solidFill>
                  <a:srgbClr val="C00000"/>
                </a:solidFill>
              </a:rPr>
              <a:t>Alumni and stakeholder </a:t>
            </a:r>
            <a:r>
              <a:rPr lang="en-US" altLang="en-US" sz="2800" dirty="0" smtClean="0"/>
              <a:t>answers will be important part of this evaluation report. After analysis of Learning outcomes in </a:t>
            </a:r>
            <a:r>
              <a:rPr lang="en-US" altLang="en-US" sz="2800" dirty="0" smtClean="0">
                <a:solidFill>
                  <a:srgbClr val="C00000"/>
                </a:solidFill>
              </a:rPr>
              <a:t>nursing education in EU</a:t>
            </a:r>
            <a:r>
              <a:rPr lang="en-US" altLang="en-US" sz="2800" dirty="0" smtClean="0"/>
              <a:t>, comparison will be made by all consortium members, and suggestion of improvements for WB will be done. </a:t>
            </a:r>
          </a:p>
          <a:p>
            <a:pPr eaLnBrk="1" hangingPunct="1">
              <a:buFontTx/>
              <a:buNone/>
            </a:pPr>
            <a:r>
              <a:rPr lang="nl-BE" altLang="en-US" sz="2800" dirty="0" err="1" smtClean="0">
                <a:solidFill>
                  <a:srgbClr val="C00000"/>
                </a:solidFill>
              </a:rPr>
              <a:t>Not</a:t>
            </a:r>
            <a:r>
              <a:rPr lang="nl-BE" altLang="en-US" sz="2800" dirty="0" smtClean="0">
                <a:solidFill>
                  <a:srgbClr val="C00000"/>
                </a:solidFill>
              </a:rPr>
              <a:t> </a:t>
            </a:r>
            <a:r>
              <a:rPr lang="nl-BE" altLang="en-US" sz="2800" dirty="0" err="1" smtClean="0">
                <a:solidFill>
                  <a:srgbClr val="C00000"/>
                </a:solidFill>
              </a:rPr>
              <a:t>done</a:t>
            </a:r>
            <a:r>
              <a:rPr lang="nl-BE" altLang="en-US" sz="2800" dirty="0" smtClean="0">
                <a:solidFill>
                  <a:srgbClr val="C00000"/>
                </a:solidFill>
              </a:rPr>
              <a:t>? </a:t>
            </a:r>
            <a:r>
              <a:rPr lang="nl-BE" altLang="en-US" sz="2800" dirty="0" err="1" smtClean="0">
                <a:solidFill>
                  <a:srgbClr val="C00000"/>
                </a:solidFill>
              </a:rPr>
              <a:t>Partly</a:t>
            </a:r>
            <a:r>
              <a:rPr lang="nl-BE" altLang="en-US" sz="2800" dirty="0" smtClean="0">
                <a:solidFill>
                  <a:srgbClr val="C00000"/>
                </a:solidFill>
              </a:rPr>
              <a:t>?</a:t>
            </a:r>
          </a:p>
          <a:p>
            <a:pPr eaLnBrk="1" hangingPunct="1">
              <a:buFontTx/>
              <a:buNone/>
            </a:pPr>
            <a:r>
              <a:rPr lang="nl-BE" altLang="en-US" sz="2800" dirty="0" err="1" smtClean="0">
                <a:solidFill>
                  <a:srgbClr val="C00000"/>
                </a:solidFill>
              </a:rPr>
              <a:t>Not</a:t>
            </a:r>
            <a:r>
              <a:rPr lang="nl-BE" altLang="en-US" sz="2800" dirty="0" smtClean="0">
                <a:solidFill>
                  <a:srgbClr val="C00000"/>
                </a:solidFill>
              </a:rPr>
              <a:t> on the website?</a:t>
            </a:r>
            <a:endParaRPr lang="en-US" altLang="en-US" sz="2800" dirty="0" smtClean="0">
              <a:solidFill>
                <a:srgbClr val="C00000"/>
              </a:solidFill>
            </a:endParaRPr>
          </a:p>
          <a:p>
            <a:pPr eaLnBrk="1" hangingPunct="1">
              <a:buFontTx/>
              <a:buNone/>
            </a:pPr>
            <a:endParaRPr lang="en-US" altLang="en-US" sz="2800" dirty="0" smtClean="0"/>
          </a:p>
          <a:p>
            <a:pPr eaLnBrk="1" hangingPunct="1">
              <a:buFontTx/>
              <a:buNone/>
            </a:pPr>
            <a:endParaRPr lang="en-US" altLang="en-US" sz="2800" dirty="0" smtClean="0"/>
          </a:p>
        </p:txBody>
      </p:sp>
    </p:spTree>
    <p:extLst>
      <p:ext uri="{BB962C8B-B14F-4D97-AF65-F5344CB8AC3E}">
        <p14:creationId xmlns:p14="http://schemas.microsoft.com/office/powerpoint/2010/main" val="42510027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Learning </a:t>
            </a:r>
            <a:r>
              <a:rPr lang="nl-BE" dirty="0" err="1" smtClean="0"/>
              <a:t>outcomes</a:t>
            </a:r>
            <a:r>
              <a:rPr lang="nl-BE" dirty="0" smtClean="0"/>
              <a:t> in </a:t>
            </a:r>
            <a:r>
              <a:rPr lang="nl-BE" dirty="0" err="1" smtClean="0"/>
              <a:t>Flanders</a:t>
            </a:r>
            <a:endParaRPr lang="nl-BE" dirty="0"/>
          </a:p>
        </p:txBody>
      </p:sp>
      <p:sp>
        <p:nvSpPr>
          <p:cNvPr id="3" name="Tijdelijke aanduiding voor inhoud 2"/>
          <p:cNvSpPr>
            <a:spLocks noGrp="1"/>
          </p:cNvSpPr>
          <p:nvPr>
            <p:ph idx="1"/>
          </p:nvPr>
        </p:nvSpPr>
        <p:spPr/>
        <p:txBody>
          <a:bodyPr/>
          <a:lstStyle/>
          <a:p>
            <a:pPr marL="0" lvl="0" indent="0" eaLnBrk="0" fontAlgn="base" hangingPunct="0">
              <a:spcBef>
                <a:spcPct val="20000"/>
              </a:spcBef>
              <a:spcAft>
                <a:spcPct val="0"/>
              </a:spcAft>
              <a:buClr>
                <a:srgbClr val="022B61"/>
              </a:buClr>
              <a:buSzPct val="70000"/>
              <a:buNone/>
            </a:pPr>
            <a:r>
              <a:rPr lang="nl-NL" altLang="nl-BE" sz="2800" kern="0" dirty="0">
                <a:solidFill>
                  <a:srgbClr val="022B61"/>
                </a:solidFill>
                <a:latin typeface="Tahoma" pitchFamily="34" charset="0"/>
              </a:rPr>
              <a:t>In 2003 </a:t>
            </a:r>
            <a:r>
              <a:rPr lang="nl-NL" altLang="nl-BE" sz="2800" kern="0" dirty="0">
                <a:solidFill>
                  <a:srgbClr val="022B61"/>
                </a:solidFill>
                <a:latin typeface="Tahoma" pitchFamily="34" charset="0"/>
                <a:sym typeface="Wingdings" pitchFamily="2" charset="2"/>
              </a:rPr>
              <a:t>➔ “Structural Decree” </a:t>
            </a:r>
            <a:r>
              <a:rPr lang="nl-NL" altLang="nl-BE" kern="0" dirty="0">
                <a:solidFill>
                  <a:srgbClr val="022B61"/>
                </a:solidFill>
                <a:latin typeface="Tahoma" pitchFamily="34" charset="0"/>
                <a:sym typeface="Wingdings" pitchFamily="2" charset="2"/>
              </a:rPr>
              <a:t>(for higher education)</a:t>
            </a:r>
          </a:p>
          <a:p>
            <a:pPr marL="342900" lvl="0" indent="-342900" eaLnBrk="0" fontAlgn="base" hangingPunct="0">
              <a:spcBef>
                <a:spcPct val="20000"/>
              </a:spcBef>
              <a:spcAft>
                <a:spcPct val="0"/>
              </a:spcAft>
              <a:buClr>
                <a:srgbClr val="022B61"/>
              </a:buClr>
              <a:buSzPct val="70000"/>
              <a:buNone/>
            </a:pPr>
            <a:r>
              <a:rPr lang="nl-NL" altLang="nl-BE" sz="2800" kern="0" dirty="0">
                <a:solidFill>
                  <a:srgbClr val="022B61"/>
                </a:solidFill>
                <a:latin typeface="Tahoma" pitchFamily="34" charset="0"/>
                <a:sym typeface="Wingdings" pitchFamily="2" charset="2"/>
              </a:rPr>
              <a:t>	</a:t>
            </a:r>
            <a:r>
              <a:rPr lang="nl-NL" altLang="nl-BE" sz="2800" b="1" kern="0" dirty="0" smtClean="0">
                <a:solidFill>
                  <a:srgbClr val="022B61"/>
                </a:solidFill>
                <a:latin typeface="Tahoma" pitchFamily="34" charset="0"/>
                <a:sym typeface="Wingdings" pitchFamily="2" charset="2"/>
              </a:rPr>
              <a:t>QF </a:t>
            </a:r>
            <a:r>
              <a:rPr lang="nl-NL" altLang="nl-BE" sz="2800" b="1" kern="0" dirty="0">
                <a:solidFill>
                  <a:srgbClr val="022B61"/>
                </a:solidFill>
                <a:latin typeface="Tahoma" pitchFamily="34" charset="0"/>
                <a:sym typeface="Wingdings" pitchFamily="2" charset="2"/>
              </a:rPr>
              <a:t>for HE in Flanders</a:t>
            </a:r>
            <a:r>
              <a:rPr lang="nl-NL" altLang="nl-BE" sz="2800" kern="0" dirty="0">
                <a:solidFill>
                  <a:srgbClr val="022B61"/>
                </a:solidFill>
                <a:latin typeface="Tahoma" pitchFamily="34" charset="0"/>
                <a:sym typeface="Wingdings" pitchFamily="2" charset="2"/>
              </a:rPr>
              <a:t> (based on </a:t>
            </a:r>
            <a:r>
              <a:rPr lang="nl-NL" altLang="nl-BE" sz="2800" kern="0" dirty="0" smtClean="0">
                <a:solidFill>
                  <a:srgbClr val="022B61"/>
                </a:solidFill>
                <a:latin typeface="Tahoma" pitchFamily="34" charset="0"/>
                <a:sym typeface="Wingdings" pitchFamily="2" charset="2"/>
              </a:rPr>
              <a:t>Dublin </a:t>
            </a:r>
            <a:r>
              <a:rPr lang="nl-NL" altLang="nl-BE" sz="2800" kern="0" dirty="0" err="1" smtClean="0">
                <a:solidFill>
                  <a:srgbClr val="022B61"/>
                </a:solidFill>
                <a:latin typeface="Tahoma" pitchFamily="34" charset="0"/>
                <a:sym typeface="Wingdings" pitchFamily="2" charset="2"/>
              </a:rPr>
              <a:t>descriptors</a:t>
            </a:r>
            <a:r>
              <a:rPr lang="nl-NL" altLang="nl-BE" sz="2800" kern="0" dirty="0" smtClean="0">
                <a:solidFill>
                  <a:srgbClr val="022B61"/>
                </a:solidFill>
                <a:latin typeface="Tahoma" pitchFamily="34" charset="0"/>
                <a:sym typeface="Wingdings" pitchFamily="2" charset="2"/>
              </a:rPr>
              <a:t>)</a:t>
            </a:r>
          </a:p>
          <a:p>
            <a:pPr marL="457200" indent="-457200">
              <a:buFont typeface="Wingdings" pitchFamily="2" charset="2"/>
              <a:buNone/>
            </a:pPr>
            <a:r>
              <a:rPr lang="en-GB" altLang="nl-BE" sz="2900" b="1" dirty="0" smtClean="0">
                <a:solidFill>
                  <a:srgbClr val="022B61"/>
                </a:solidFill>
                <a:sym typeface="Wingdings" pitchFamily="2" charset="2"/>
              </a:rPr>
              <a:t>Impact </a:t>
            </a:r>
            <a:r>
              <a:rPr lang="en-GB" altLang="nl-BE" sz="2900" b="1" dirty="0">
                <a:solidFill>
                  <a:srgbClr val="022B61"/>
                </a:solidFill>
                <a:sym typeface="Wingdings" pitchFamily="2" charset="2"/>
              </a:rPr>
              <a:t>on degree programmes</a:t>
            </a:r>
          </a:p>
          <a:p>
            <a:pPr marL="457200" indent="-457200">
              <a:buFont typeface="Wingdings" pitchFamily="2" charset="2"/>
              <a:buNone/>
            </a:pPr>
            <a:r>
              <a:rPr lang="en-GB" altLang="nl-BE" sz="1000" dirty="0">
                <a:solidFill>
                  <a:srgbClr val="022B61"/>
                </a:solidFill>
                <a:sym typeface="Wingdings" pitchFamily="2" charset="2"/>
              </a:rPr>
              <a:t> </a:t>
            </a:r>
          </a:p>
          <a:p>
            <a:pPr marL="457200" indent="-457200">
              <a:buFontTx/>
              <a:buChar char="-"/>
            </a:pPr>
            <a:r>
              <a:rPr lang="en-GB" altLang="nl-BE" sz="2500" dirty="0">
                <a:solidFill>
                  <a:srgbClr val="022B61"/>
                </a:solidFill>
                <a:sym typeface="Wingdings" pitchFamily="2" charset="2"/>
              </a:rPr>
              <a:t>Programme goals were re-written in terms of competences based on </a:t>
            </a:r>
            <a:r>
              <a:rPr lang="en-GB" altLang="nl-BE" sz="2500" dirty="0" smtClean="0">
                <a:solidFill>
                  <a:srgbClr val="022B61"/>
                </a:solidFill>
                <a:sym typeface="Wingdings" pitchFamily="2" charset="2"/>
              </a:rPr>
              <a:t>the Dublin level </a:t>
            </a:r>
            <a:r>
              <a:rPr lang="en-GB" altLang="nl-BE" sz="2500" dirty="0">
                <a:solidFill>
                  <a:srgbClr val="022B61"/>
                </a:solidFill>
                <a:sym typeface="Wingdings" pitchFamily="2" charset="2"/>
              </a:rPr>
              <a:t>descriptors</a:t>
            </a:r>
          </a:p>
          <a:p>
            <a:pPr marL="457200" indent="-457200">
              <a:buFontTx/>
              <a:buChar char="-"/>
            </a:pPr>
            <a:r>
              <a:rPr lang="en-GB" altLang="nl-BE" sz="2500" dirty="0">
                <a:solidFill>
                  <a:srgbClr val="022B61"/>
                </a:solidFill>
                <a:sym typeface="Wingdings" pitchFamily="2" charset="2"/>
              </a:rPr>
              <a:t>This work was done at the </a:t>
            </a:r>
            <a:r>
              <a:rPr lang="en-GB" altLang="nl-BE" sz="2500" i="1" dirty="0">
                <a:solidFill>
                  <a:srgbClr val="022B61"/>
                </a:solidFill>
                <a:sym typeface="Wingdings" pitchFamily="2" charset="2"/>
              </a:rPr>
              <a:t>institutional level</a:t>
            </a:r>
            <a:r>
              <a:rPr lang="en-GB" altLang="nl-BE" sz="2500" dirty="0">
                <a:solidFill>
                  <a:srgbClr val="022B61"/>
                </a:solidFill>
                <a:sym typeface="Wingdings" pitchFamily="2" charset="2"/>
              </a:rPr>
              <a:t>  and </a:t>
            </a:r>
            <a:r>
              <a:rPr lang="en-GB" altLang="nl-BE" sz="2500" dirty="0" smtClean="0">
                <a:solidFill>
                  <a:srgbClr val="022B61"/>
                </a:solidFill>
                <a:sym typeface="Wingdings" pitchFamily="2" charset="2"/>
              </a:rPr>
              <a:t>at </a:t>
            </a:r>
            <a:r>
              <a:rPr lang="en-GB" altLang="nl-BE" sz="2500" i="1" dirty="0">
                <a:solidFill>
                  <a:srgbClr val="022B61"/>
                </a:solidFill>
                <a:sym typeface="Wingdings" pitchFamily="2" charset="2"/>
              </a:rPr>
              <a:t>the level of the </a:t>
            </a:r>
            <a:r>
              <a:rPr lang="en-GB" altLang="nl-BE" sz="2500" i="1" dirty="0" smtClean="0">
                <a:solidFill>
                  <a:srgbClr val="022B61"/>
                </a:solidFill>
                <a:sym typeface="Wingdings" pitchFamily="2" charset="2"/>
              </a:rPr>
              <a:t>association KULeuven</a:t>
            </a:r>
            <a:endParaRPr lang="en-GB" altLang="nl-BE" sz="2500" i="1" dirty="0">
              <a:solidFill>
                <a:srgbClr val="022B61"/>
              </a:solidFill>
              <a:sym typeface="Wingdings" pitchFamily="2" charset="2"/>
            </a:endParaRPr>
          </a:p>
          <a:p>
            <a:pPr marL="763588" lvl="1" indent="-419100">
              <a:buFont typeface="Wingdings" pitchFamily="2" charset="2"/>
              <a:buChar char="à"/>
            </a:pPr>
            <a:r>
              <a:rPr lang="en-GB" altLang="nl-BE" sz="2300" dirty="0" smtClean="0">
                <a:solidFill>
                  <a:srgbClr val="022B61"/>
                </a:solidFill>
                <a:sym typeface="Wingdings" pitchFamily="2" charset="2"/>
              </a:rPr>
              <a:t>No </a:t>
            </a:r>
            <a:r>
              <a:rPr lang="en-GB" altLang="nl-BE" sz="2300" dirty="0">
                <a:solidFill>
                  <a:srgbClr val="022B61"/>
                </a:solidFill>
                <a:sym typeface="Wingdings" pitchFamily="2" charset="2"/>
              </a:rPr>
              <a:t>guarantee for international benchmarking (except at moment of external quality assurance visit)</a:t>
            </a:r>
          </a:p>
          <a:p>
            <a:endParaRPr lang="nl-BE" dirty="0"/>
          </a:p>
        </p:txBody>
      </p:sp>
    </p:spTree>
    <p:extLst>
      <p:ext uri="{BB962C8B-B14F-4D97-AF65-F5344CB8AC3E}">
        <p14:creationId xmlns:p14="http://schemas.microsoft.com/office/powerpoint/2010/main" val="818711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
            </a:r>
            <a:br>
              <a:rPr lang="nl-BE" dirty="0" smtClean="0"/>
            </a:br>
            <a:r>
              <a:rPr lang="nl-BE" dirty="0" smtClean="0"/>
              <a:t>Dublin </a:t>
            </a:r>
            <a:r>
              <a:rPr lang="nl-BE" dirty="0" err="1" smtClean="0"/>
              <a:t>descriptors</a:t>
            </a:r>
            <a:r>
              <a:rPr lang="nl-BE" dirty="0" smtClean="0"/>
              <a:t> bachelor</a:t>
            </a:r>
            <a:endParaRPr lang="en-US" dirty="0"/>
          </a:p>
        </p:txBody>
      </p:sp>
      <p:sp>
        <p:nvSpPr>
          <p:cNvPr id="3" name="Tijdelijke aanduiding voor inhoud 2"/>
          <p:cNvSpPr>
            <a:spLocks noGrp="1"/>
          </p:cNvSpPr>
          <p:nvPr>
            <p:ph idx="1"/>
          </p:nvPr>
        </p:nvSpPr>
        <p:spPr>
          <a:xfrm>
            <a:off x="540000" y="1349999"/>
            <a:ext cx="8712520" cy="4428000"/>
          </a:xfrm>
        </p:spPr>
        <p:txBody>
          <a:bodyPr/>
          <a:lstStyle/>
          <a:p>
            <a:pPr>
              <a:buFontTx/>
              <a:buChar char="-"/>
            </a:pPr>
            <a:r>
              <a:rPr lang="en-US" sz="1800" dirty="0" smtClean="0"/>
              <a:t>have demonstrated knowledge and understanding in a field of study that builds upon and their general secondary education, and is typically at a level that, whilst supported by advanced textbooks, includes some aspects that will be informed by knowledge of the forefront of their field of study;</a:t>
            </a:r>
          </a:p>
          <a:p>
            <a:r>
              <a:rPr lang="en-US" sz="1800" dirty="0"/>
              <a:t>can apply their knowledge and understanding in a manner that indicates </a:t>
            </a:r>
            <a:r>
              <a:rPr lang="en-US" sz="1800" dirty="0" smtClean="0"/>
              <a:t>a professional </a:t>
            </a:r>
            <a:r>
              <a:rPr lang="en-US" sz="1800" dirty="0"/>
              <a:t>approach to their work or vocation, and have </a:t>
            </a:r>
            <a:r>
              <a:rPr lang="en-US" sz="1800" dirty="0" smtClean="0"/>
              <a:t>competences typically </a:t>
            </a:r>
            <a:r>
              <a:rPr lang="en-US" sz="1800" dirty="0"/>
              <a:t>demonstrated through devising and sustaining arguments and </a:t>
            </a:r>
            <a:r>
              <a:rPr lang="en-US" sz="1800" dirty="0" smtClean="0"/>
              <a:t>solving problems </a:t>
            </a:r>
            <a:r>
              <a:rPr lang="en-US" sz="1800" dirty="0"/>
              <a:t>within their field of study</a:t>
            </a:r>
            <a:r>
              <a:rPr lang="en-US" sz="1800" dirty="0" smtClean="0"/>
              <a:t>;</a:t>
            </a:r>
          </a:p>
          <a:p>
            <a:r>
              <a:rPr lang="en-US" sz="1800" dirty="0"/>
              <a:t>have the ability to gather and interpret relevant data (usually within their field </a:t>
            </a:r>
            <a:r>
              <a:rPr lang="en-US" sz="1800" dirty="0" smtClean="0"/>
              <a:t>of study</a:t>
            </a:r>
            <a:r>
              <a:rPr lang="en-US" sz="1800" dirty="0"/>
              <a:t>) to inform </a:t>
            </a:r>
            <a:r>
              <a:rPr lang="en-US" sz="1800" dirty="0" smtClean="0"/>
              <a:t>judgments </a:t>
            </a:r>
            <a:r>
              <a:rPr lang="en-US" sz="1800" dirty="0"/>
              <a:t>that include reflection on relevant social, </a:t>
            </a:r>
            <a:r>
              <a:rPr lang="en-US" sz="1800" dirty="0" smtClean="0"/>
              <a:t>scientific or </a:t>
            </a:r>
            <a:r>
              <a:rPr lang="en-US" sz="1800" dirty="0"/>
              <a:t>ethical issues;</a:t>
            </a:r>
          </a:p>
          <a:p>
            <a:r>
              <a:rPr lang="en-US" sz="1800" dirty="0" smtClean="0"/>
              <a:t>can </a:t>
            </a:r>
            <a:r>
              <a:rPr lang="en-US" sz="1800" dirty="0"/>
              <a:t>communicate information, ideas, problems and solutions to both </a:t>
            </a:r>
            <a:r>
              <a:rPr lang="en-US" sz="1800" dirty="0" smtClean="0"/>
              <a:t>specialist and </a:t>
            </a:r>
            <a:r>
              <a:rPr lang="en-US" sz="1800" dirty="0"/>
              <a:t>non-specialist audiences;</a:t>
            </a:r>
          </a:p>
          <a:p>
            <a:r>
              <a:rPr lang="en-US" sz="1800" dirty="0" smtClean="0"/>
              <a:t> </a:t>
            </a:r>
            <a:r>
              <a:rPr lang="en-US" sz="1800" dirty="0"/>
              <a:t>have developed those learning skills that are necessary for them to continue </a:t>
            </a:r>
            <a:r>
              <a:rPr lang="en-US" sz="1800" dirty="0" smtClean="0"/>
              <a:t>to undertake </a:t>
            </a:r>
            <a:r>
              <a:rPr lang="en-US" sz="1800" dirty="0"/>
              <a:t>further study with a high degree of autonomy</a:t>
            </a:r>
          </a:p>
        </p:txBody>
      </p:sp>
    </p:spTree>
    <p:extLst>
      <p:ext uri="{BB962C8B-B14F-4D97-AF65-F5344CB8AC3E}">
        <p14:creationId xmlns:p14="http://schemas.microsoft.com/office/powerpoint/2010/main" val="288390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Now</a:t>
            </a:r>
            <a:endParaRPr lang="nl-BE" dirty="0"/>
          </a:p>
        </p:txBody>
      </p:sp>
      <p:sp>
        <p:nvSpPr>
          <p:cNvPr id="3" name="Tijdelijke aanduiding voor inhoud 2"/>
          <p:cNvSpPr>
            <a:spLocks noGrp="1"/>
          </p:cNvSpPr>
          <p:nvPr>
            <p:ph idx="1"/>
          </p:nvPr>
        </p:nvSpPr>
        <p:spPr/>
        <p:txBody>
          <a:bodyPr/>
          <a:lstStyle/>
          <a:p>
            <a:r>
              <a:rPr lang="nl-NL" altLang="nl-BE" dirty="0" smtClean="0">
                <a:solidFill>
                  <a:srgbClr val="022B61"/>
                </a:solidFill>
              </a:rPr>
              <a:t>Universities and university colleges </a:t>
            </a:r>
            <a:r>
              <a:rPr lang="nl-NL" altLang="nl-BE" dirty="0">
                <a:solidFill>
                  <a:srgbClr val="022B61"/>
                </a:solidFill>
              </a:rPr>
              <a:t>write </a:t>
            </a:r>
            <a:r>
              <a:rPr lang="nl-NL" altLang="nl-BE" b="1" dirty="0">
                <a:solidFill>
                  <a:srgbClr val="022B61"/>
                </a:solidFill>
              </a:rPr>
              <a:t>domain specific</a:t>
            </a:r>
            <a:r>
              <a:rPr lang="nl-NL" altLang="nl-BE" dirty="0">
                <a:solidFill>
                  <a:srgbClr val="022B61"/>
                </a:solidFill>
              </a:rPr>
              <a:t> </a:t>
            </a:r>
            <a:r>
              <a:rPr lang="nl-NL" altLang="nl-BE" b="1" dirty="0" smtClean="0">
                <a:solidFill>
                  <a:srgbClr val="022B61"/>
                </a:solidFill>
              </a:rPr>
              <a:t>learning outcomes</a:t>
            </a:r>
            <a:r>
              <a:rPr lang="nl-NL" altLang="nl-BE" dirty="0" smtClean="0">
                <a:solidFill>
                  <a:srgbClr val="022B61"/>
                </a:solidFill>
              </a:rPr>
              <a:t> </a:t>
            </a:r>
            <a:r>
              <a:rPr lang="nl-NL" altLang="nl-BE" u="sng" dirty="0" smtClean="0">
                <a:solidFill>
                  <a:srgbClr val="022B61"/>
                </a:solidFill>
              </a:rPr>
              <a:t>together </a:t>
            </a:r>
          </a:p>
          <a:p>
            <a:pPr>
              <a:buFont typeface="Wingdings" pitchFamily="2" charset="2"/>
              <a:buNone/>
            </a:pPr>
            <a:r>
              <a:rPr lang="nl-NL" altLang="nl-BE" dirty="0" smtClean="0">
                <a:solidFill>
                  <a:srgbClr val="022B61"/>
                </a:solidFill>
              </a:rPr>
              <a:t>	(5 = short cycle; 6 = Ba; 7 = Ma)</a:t>
            </a:r>
          </a:p>
          <a:p>
            <a:pPr>
              <a:buFont typeface="Wingdings" pitchFamily="2" charset="2"/>
              <a:buNone/>
            </a:pPr>
            <a:endParaRPr lang="nl-NL" altLang="nl-BE" sz="800" dirty="0">
              <a:solidFill>
                <a:srgbClr val="022B61"/>
              </a:solidFill>
            </a:endParaRPr>
          </a:p>
          <a:p>
            <a:r>
              <a:rPr lang="nl-NL" altLang="nl-BE" dirty="0">
                <a:solidFill>
                  <a:srgbClr val="022B61"/>
                </a:solidFill>
              </a:rPr>
              <a:t>NVAO (Dutch-Flemish Accreditation Organisation) validates </a:t>
            </a:r>
            <a:r>
              <a:rPr lang="nl-NL" altLang="nl-BE" dirty="0" smtClean="0">
                <a:solidFill>
                  <a:srgbClr val="022B61"/>
                </a:solidFill>
              </a:rPr>
              <a:t>these descriptions</a:t>
            </a:r>
          </a:p>
          <a:p>
            <a:endParaRPr lang="nl-NL" altLang="nl-BE" dirty="0" smtClean="0">
              <a:solidFill>
                <a:srgbClr val="022B61"/>
              </a:solidFill>
            </a:endParaRPr>
          </a:p>
          <a:p>
            <a:endParaRPr lang="nl-NL" altLang="nl-BE" dirty="0" smtClean="0">
              <a:solidFill>
                <a:srgbClr val="022B61"/>
              </a:solidFill>
            </a:endParaRPr>
          </a:p>
          <a:p>
            <a:pPr marL="0" lvl="0" indent="0">
              <a:spcBef>
                <a:spcPts val="0"/>
              </a:spcBef>
              <a:buSzTx/>
              <a:buNone/>
            </a:pPr>
            <a:r>
              <a:rPr lang="nl-BE" sz="1800" dirty="0" smtClean="0">
                <a:solidFill>
                  <a:srgbClr val="000000"/>
                </a:solidFill>
                <a:latin typeface="Arial"/>
              </a:rPr>
              <a:t>http</a:t>
            </a:r>
            <a:r>
              <a:rPr lang="nl-BE" sz="1800" dirty="0">
                <a:solidFill>
                  <a:srgbClr val="000000"/>
                </a:solidFill>
                <a:latin typeface="Arial"/>
              </a:rPr>
              <a:t>://</a:t>
            </a:r>
            <a:r>
              <a:rPr lang="nl-BE" sz="2000" dirty="0">
                <a:solidFill>
                  <a:srgbClr val="000000"/>
                </a:solidFill>
                <a:latin typeface="Arial"/>
              </a:rPr>
              <a:t>www.nvao.net/overzicht_domeinspecifieke_leerresultaten</a:t>
            </a:r>
          </a:p>
          <a:p>
            <a:endParaRPr lang="nl-NL" altLang="nl-BE" dirty="0">
              <a:solidFill>
                <a:srgbClr val="022B61"/>
              </a:solidFill>
            </a:endParaRPr>
          </a:p>
          <a:p>
            <a:endParaRPr lang="nl-BE" dirty="0"/>
          </a:p>
        </p:txBody>
      </p:sp>
    </p:spTree>
    <p:extLst>
      <p:ext uri="{BB962C8B-B14F-4D97-AF65-F5344CB8AC3E}">
        <p14:creationId xmlns:p14="http://schemas.microsoft.com/office/powerpoint/2010/main" val="1802757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altLang="nl-BE" sz="2800" b="1" dirty="0" smtClean="0">
                <a:solidFill>
                  <a:schemeClr val="accent1"/>
                </a:solidFill>
              </a:rPr>
              <a:t>Domain </a:t>
            </a:r>
            <a:r>
              <a:rPr lang="en-US" altLang="nl-BE" sz="2800" b="1" dirty="0" smtClean="0">
                <a:solidFill>
                  <a:schemeClr val="accent1"/>
                </a:solidFill>
              </a:rPr>
              <a:t>specific</a:t>
            </a:r>
            <a:r>
              <a:rPr lang="nl-NL" altLang="nl-BE" sz="2800" dirty="0" smtClean="0">
                <a:solidFill>
                  <a:schemeClr val="accent1"/>
                </a:solidFill>
              </a:rPr>
              <a:t> </a:t>
            </a:r>
            <a:r>
              <a:rPr lang="nl-NL" altLang="nl-BE" sz="2800" b="1" dirty="0" err="1">
                <a:solidFill>
                  <a:schemeClr val="accent1"/>
                </a:solidFill>
              </a:rPr>
              <a:t>learning</a:t>
            </a:r>
            <a:r>
              <a:rPr lang="nl-NL" altLang="nl-BE" sz="2800" b="1" dirty="0">
                <a:solidFill>
                  <a:schemeClr val="accent1"/>
                </a:solidFill>
              </a:rPr>
              <a:t> </a:t>
            </a:r>
            <a:r>
              <a:rPr lang="nl-NL" altLang="nl-BE" sz="2800" b="1" dirty="0" err="1">
                <a:solidFill>
                  <a:schemeClr val="accent1"/>
                </a:solidFill>
              </a:rPr>
              <a:t>outcomes</a:t>
            </a:r>
            <a:endParaRPr lang="nl-BE" sz="2800" dirty="0">
              <a:solidFill>
                <a:schemeClr val="accent1"/>
              </a:solidFill>
            </a:endParaRPr>
          </a:p>
        </p:txBody>
      </p:sp>
      <p:sp>
        <p:nvSpPr>
          <p:cNvPr id="3" name="Tijdelijke aanduiding voor inhoud 2"/>
          <p:cNvSpPr>
            <a:spLocks noGrp="1"/>
          </p:cNvSpPr>
          <p:nvPr>
            <p:ph idx="1"/>
          </p:nvPr>
        </p:nvSpPr>
        <p:spPr/>
        <p:txBody>
          <a:bodyPr/>
          <a:lstStyle/>
          <a:p>
            <a:pPr>
              <a:lnSpc>
                <a:spcPct val="90000"/>
              </a:lnSpc>
            </a:pPr>
            <a:r>
              <a:rPr lang="nl-NL" altLang="nl-BE" dirty="0" smtClean="0">
                <a:solidFill>
                  <a:srgbClr val="022B61"/>
                </a:solidFill>
              </a:rPr>
              <a:t>Coördinated </a:t>
            </a:r>
            <a:r>
              <a:rPr lang="nl-NL" altLang="nl-BE" dirty="0">
                <a:solidFill>
                  <a:srgbClr val="022B61"/>
                </a:solidFill>
              </a:rPr>
              <a:t>by </a:t>
            </a:r>
            <a:r>
              <a:rPr lang="en-US" altLang="nl-BE" dirty="0" smtClean="0">
                <a:solidFill>
                  <a:srgbClr val="022B61"/>
                </a:solidFill>
              </a:rPr>
              <a:t>V</a:t>
            </a:r>
            <a:r>
              <a:rPr lang="nl-NL" altLang="nl-BE" dirty="0" smtClean="0">
                <a:solidFill>
                  <a:srgbClr val="022B61"/>
                </a:solidFill>
              </a:rPr>
              <a:t>LUHR </a:t>
            </a:r>
            <a:r>
              <a:rPr lang="nl-NL" altLang="nl-BE" dirty="0">
                <a:solidFill>
                  <a:srgbClr val="022B61"/>
                </a:solidFill>
              </a:rPr>
              <a:t>(= VLIR </a:t>
            </a:r>
            <a:r>
              <a:rPr lang="nl-NL" altLang="nl-BE" dirty="0" smtClean="0">
                <a:solidFill>
                  <a:srgbClr val="022B61"/>
                </a:solidFill>
              </a:rPr>
              <a:t>&amp; VLHORA)</a:t>
            </a:r>
            <a:endParaRPr lang="nl-NL" altLang="nl-BE" dirty="0">
              <a:solidFill>
                <a:srgbClr val="022B61"/>
              </a:solidFill>
            </a:endParaRPr>
          </a:p>
          <a:p>
            <a:pPr>
              <a:lnSpc>
                <a:spcPct val="90000"/>
              </a:lnSpc>
              <a:buFont typeface="Wingdings" pitchFamily="2" charset="2"/>
              <a:buNone/>
            </a:pPr>
            <a:endParaRPr lang="nl-NL" altLang="nl-BE" sz="900" dirty="0">
              <a:solidFill>
                <a:srgbClr val="022B61"/>
              </a:solidFill>
            </a:endParaRPr>
          </a:p>
          <a:p>
            <a:pPr>
              <a:lnSpc>
                <a:spcPct val="90000"/>
              </a:lnSpc>
            </a:pPr>
            <a:r>
              <a:rPr lang="nl-NL" altLang="nl-BE" dirty="0">
                <a:solidFill>
                  <a:srgbClr val="022B61"/>
                </a:solidFill>
              </a:rPr>
              <a:t>In line </a:t>
            </a:r>
            <a:r>
              <a:rPr lang="en-US" altLang="nl-BE" dirty="0" smtClean="0">
                <a:solidFill>
                  <a:srgbClr val="022B61"/>
                </a:solidFill>
              </a:rPr>
              <a:t>with</a:t>
            </a:r>
            <a:r>
              <a:rPr lang="nl-NL" altLang="nl-BE" dirty="0" smtClean="0">
                <a:solidFill>
                  <a:srgbClr val="022B61"/>
                </a:solidFill>
              </a:rPr>
              <a:t> </a:t>
            </a:r>
            <a:r>
              <a:rPr lang="nl-NL" altLang="nl-BE" dirty="0">
                <a:solidFill>
                  <a:srgbClr val="022B61"/>
                </a:solidFill>
              </a:rPr>
              <a:t>the Dublin descriptors and with the </a:t>
            </a:r>
            <a:r>
              <a:rPr lang="en-US" altLang="nl-BE" dirty="0" smtClean="0">
                <a:solidFill>
                  <a:srgbClr val="022B61"/>
                </a:solidFill>
              </a:rPr>
              <a:t>Flemish</a:t>
            </a:r>
            <a:r>
              <a:rPr lang="nl-NL" altLang="nl-BE" dirty="0" smtClean="0">
                <a:solidFill>
                  <a:srgbClr val="022B61"/>
                </a:solidFill>
              </a:rPr>
              <a:t>, Belgian, European </a:t>
            </a:r>
            <a:r>
              <a:rPr lang="nl-NL" altLang="nl-BE" dirty="0" err="1">
                <a:solidFill>
                  <a:srgbClr val="022B61"/>
                </a:solidFill>
              </a:rPr>
              <a:t>and</a:t>
            </a:r>
            <a:r>
              <a:rPr lang="nl-NL" altLang="nl-BE" dirty="0">
                <a:solidFill>
                  <a:srgbClr val="022B61"/>
                </a:solidFill>
              </a:rPr>
              <a:t> </a:t>
            </a:r>
            <a:r>
              <a:rPr lang="en-US" altLang="nl-BE" dirty="0" smtClean="0">
                <a:solidFill>
                  <a:srgbClr val="022B61"/>
                </a:solidFill>
              </a:rPr>
              <a:t>international</a:t>
            </a:r>
            <a:r>
              <a:rPr lang="nl-NL" altLang="nl-BE" dirty="0" smtClean="0">
                <a:solidFill>
                  <a:srgbClr val="022B61"/>
                </a:solidFill>
              </a:rPr>
              <a:t> </a:t>
            </a:r>
            <a:r>
              <a:rPr lang="en-US" altLang="nl-BE" dirty="0" smtClean="0">
                <a:solidFill>
                  <a:srgbClr val="022B61"/>
                </a:solidFill>
              </a:rPr>
              <a:t>regulations</a:t>
            </a:r>
            <a:r>
              <a:rPr lang="nl-NL" altLang="nl-BE" dirty="0" smtClean="0">
                <a:solidFill>
                  <a:srgbClr val="022B61"/>
                </a:solidFill>
              </a:rPr>
              <a:t> </a:t>
            </a:r>
            <a:r>
              <a:rPr lang="nl-NL" altLang="nl-BE" dirty="0">
                <a:solidFill>
                  <a:srgbClr val="022B61"/>
                </a:solidFill>
              </a:rPr>
              <a:t>about access to a </a:t>
            </a:r>
            <a:r>
              <a:rPr lang="en-US" altLang="nl-BE" dirty="0" smtClean="0">
                <a:solidFill>
                  <a:srgbClr val="022B61"/>
                </a:solidFill>
              </a:rPr>
              <a:t>profession</a:t>
            </a:r>
          </a:p>
          <a:p>
            <a:pPr>
              <a:lnSpc>
                <a:spcPct val="90000"/>
              </a:lnSpc>
              <a:buFont typeface="Wingdings" pitchFamily="2" charset="2"/>
              <a:buNone/>
            </a:pPr>
            <a:endParaRPr lang="nl-NL" altLang="nl-BE" sz="800" dirty="0">
              <a:solidFill>
                <a:srgbClr val="022B61"/>
              </a:solidFill>
            </a:endParaRPr>
          </a:p>
          <a:p>
            <a:pPr>
              <a:lnSpc>
                <a:spcPct val="90000"/>
              </a:lnSpc>
            </a:pPr>
            <a:r>
              <a:rPr lang="nl-NL" altLang="nl-BE" dirty="0">
                <a:solidFill>
                  <a:srgbClr val="FF0000"/>
                </a:solidFill>
                <a:cs typeface="Tahoma" pitchFamily="34" charset="0"/>
              </a:rPr>
              <a:t>Does </a:t>
            </a:r>
            <a:r>
              <a:rPr lang="nl-NL" altLang="nl-BE" dirty="0" err="1" smtClean="0">
                <a:solidFill>
                  <a:srgbClr val="FF0000"/>
                </a:solidFill>
                <a:cs typeface="Tahoma" pitchFamily="34" charset="0"/>
              </a:rPr>
              <a:t>not</a:t>
            </a:r>
            <a:r>
              <a:rPr lang="nl-NL" altLang="nl-BE" dirty="0" smtClean="0">
                <a:solidFill>
                  <a:srgbClr val="FF0000"/>
                </a:solidFill>
                <a:cs typeface="Tahoma" pitchFamily="34" charset="0"/>
              </a:rPr>
              <a:t> </a:t>
            </a:r>
            <a:r>
              <a:rPr lang="nl-NL" altLang="nl-BE" dirty="0">
                <a:solidFill>
                  <a:srgbClr val="FF0000"/>
                </a:solidFill>
                <a:cs typeface="Tahoma" pitchFamily="34" charset="0"/>
              </a:rPr>
              <a:t>lead to common </a:t>
            </a:r>
            <a:r>
              <a:rPr lang="nl-NL" altLang="nl-BE" dirty="0" smtClean="0">
                <a:solidFill>
                  <a:srgbClr val="FF0000"/>
                </a:solidFill>
                <a:cs typeface="Tahoma" pitchFamily="34" charset="0"/>
              </a:rPr>
              <a:t>programs </a:t>
            </a:r>
            <a:r>
              <a:rPr lang="nl-NL" altLang="nl-BE" dirty="0">
                <a:solidFill>
                  <a:srgbClr val="FF0000"/>
                </a:solidFill>
                <a:cs typeface="Tahoma" pitchFamily="34" charset="0"/>
              </a:rPr>
              <a:t>or course units!</a:t>
            </a:r>
            <a:r>
              <a:rPr lang="nl-NL" altLang="nl-BE" sz="2800" dirty="0">
                <a:solidFill>
                  <a:srgbClr val="FF0000"/>
                </a:solidFill>
                <a:cs typeface="Tahoma" pitchFamily="34" charset="0"/>
              </a:rPr>
              <a:t> </a:t>
            </a:r>
          </a:p>
          <a:p>
            <a:pPr>
              <a:lnSpc>
                <a:spcPct val="90000"/>
              </a:lnSpc>
            </a:pPr>
            <a:endParaRPr lang="nl-NL" altLang="nl-BE" sz="900" dirty="0">
              <a:solidFill>
                <a:srgbClr val="022B61"/>
              </a:solidFill>
            </a:endParaRPr>
          </a:p>
          <a:p>
            <a:pPr>
              <a:lnSpc>
                <a:spcPct val="90000"/>
              </a:lnSpc>
            </a:pPr>
            <a:r>
              <a:rPr lang="nl-NL" altLang="nl-BE" dirty="0">
                <a:solidFill>
                  <a:srgbClr val="022B61"/>
                </a:solidFill>
              </a:rPr>
              <a:t>A lot of </a:t>
            </a:r>
            <a:r>
              <a:rPr lang="nl-NL" altLang="nl-BE" dirty="0" err="1">
                <a:solidFill>
                  <a:srgbClr val="022B61"/>
                </a:solidFill>
              </a:rPr>
              <a:t>work</a:t>
            </a:r>
            <a:r>
              <a:rPr lang="nl-NL" altLang="nl-BE" dirty="0">
                <a:solidFill>
                  <a:srgbClr val="022B61"/>
                </a:solidFill>
              </a:rPr>
              <a:t> has </a:t>
            </a:r>
            <a:r>
              <a:rPr lang="nl-NL" altLang="nl-BE" dirty="0" smtClean="0">
                <a:solidFill>
                  <a:srgbClr val="022B61"/>
                </a:solidFill>
              </a:rPr>
              <a:t>been </a:t>
            </a:r>
            <a:r>
              <a:rPr lang="nl-NL" altLang="nl-BE" dirty="0" err="1">
                <a:solidFill>
                  <a:srgbClr val="022B61"/>
                </a:solidFill>
              </a:rPr>
              <a:t>done</a:t>
            </a:r>
            <a:r>
              <a:rPr lang="nl-NL" altLang="nl-BE" dirty="0">
                <a:solidFill>
                  <a:srgbClr val="022B61"/>
                </a:solidFill>
              </a:rPr>
              <a:t> </a:t>
            </a:r>
            <a:endParaRPr lang="nl-NL" altLang="nl-BE" dirty="0" smtClean="0">
              <a:solidFill>
                <a:srgbClr val="022B61"/>
              </a:solidFill>
            </a:endParaRPr>
          </a:p>
          <a:p>
            <a:pPr marL="360000" lvl="1" indent="0">
              <a:lnSpc>
                <a:spcPct val="90000"/>
              </a:lnSpc>
              <a:buNone/>
            </a:pPr>
            <a:r>
              <a:rPr lang="nl-NL" altLang="nl-BE" dirty="0" smtClean="0">
                <a:solidFill>
                  <a:srgbClr val="022B61"/>
                </a:solidFill>
                <a:sym typeface="Wingdings" pitchFamily="2" charset="2"/>
              </a:rPr>
              <a:t>➔ </a:t>
            </a:r>
            <a:r>
              <a:rPr lang="nl-NL" altLang="nl-BE" dirty="0" err="1">
                <a:solidFill>
                  <a:srgbClr val="022B61"/>
                </a:solidFill>
                <a:sym typeface="Wingdings" pitchFamily="2" charset="2"/>
              </a:rPr>
              <a:t>e</a:t>
            </a:r>
            <a:r>
              <a:rPr lang="nl-NL" altLang="nl-BE" dirty="0" err="1">
                <a:solidFill>
                  <a:srgbClr val="022B61"/>
                </a:solidFill>
              </a:rPr>
              <a:t>ach</a:t>
            </a:r>
            <a:r>
              <a:rPr lang="nl-NL" altLang="nl-BE" dirty="0">
                <a:solidFill>
                  <a:srgbClr val="022B61"/>
                </a:solidFill>
              </a:rPr>
              <a:t> HEI has </a:t>
            </a:r>
            <a:r>
              <a:rPr lang="nl-NL" altLang="nl-BE" dirty="0" err="1">
                <a:solidFill>
                  <a:srgbClr val="022B61"/>
                </a:solidFill>
              </a:rPr>
              <a:t>defined</a:t>
            </a:r>
            <a:r>
              <a:rPr lang="nl-NL" altLang="nl-BE" dirty="0">
                <a:solidFill>
                  <a:srgbClr val="022B61"/>
                </a:solidFill>
              </a:rPr>
              <a:t> </a:t>
            </a:r>
            <a:r>
              <a:rPr lang="nl-NL" altLang="nl-BE" dirty="0" err="1">
                <a:solidFill>
                  <a:srgbClr val="022B61"/>
                </a:solidFill>
              </a:rPr>
              <a:t>LO’s</a:t>
            </a:r>
            <a:r>
              <a:rPr lang="nl-NL" altLang="nl-BE" dirty="0">
                <a:solidFill>
                  <a:srgbClr val="022B61"/>
                </a:solidFill>
              </a:rPr>
              <a:t> </a:t>
            </a:r>
            <a:r>
              <a:rPr lang="nl-NL" altLang="nl-BE" dirty="0" err="1">
                <a:solidFill>
                  <a:srgbClr val="022B61"/>
                </a:solidFill>
              </a:rPr>
              <a:t>for</a:t>
            </a:r>
            <a:r>
              <a:rPr lang="nl-NL" altLang="nl-BE" dirty="0">
                <a:solidFill>
                  <a:srgbClr val="022B61"/>
                </a:solidFill>
              </a:rPr>
              <a:t> </a:t>
            </a:r>
            <a:r>
              <a:rPr lang="nl-NL" altLang="nl-BE" dirty="0" err="1">
                <a:solidFill>
                  <a:srgbClr val="022B61"/>
                </a:solidFill>
              </a:rPr>
              <a:t>each</a:t>
            </a:r>
            <a:r>
              <a:rPr lang="nl-NL" altLang="nl-BE" dirty="0">
                <a:solidFill>
                  <a:srgbClr val="022B61"/>
                </a:solidFill>
              </a:rPr>
              <a:t> discipline </a:t>
            </a:r>
            <a:r>
              <a:rPr lang="nl-NL" altLang="nl-BE" dirty="0" err="1">
                <a:solidFill>
                  <a:srgbClr val="022B61"/>
                </a:solidFill>
              </a:rPr>
              <a:t>and</a:t>
            </a:r>
            <a:r>
              <a:rPr lang="nl-NL" altLang="nl-BE" dirty="0">
                <a:solidFill>
                  <a:srgbClr val="022B61"/>
                </a:solidFill>
              </a:rPr>
              <a:t> </a:t>
            </a:r>
            <a:r>
              <a:rPr lang="nl-NL" altLang="nl-BE" dirty="0" err="1">
                <a:solidFill>
                  <a:srgbClr val="022B61"/>
                </a:solidFill>
              </a:rPr>
              <a:t>each</a:t>
            </a:r>
            <a:r>
              <a:rPr lang="nl-NL" altLang="nl-BE" dirty="0">
                <a:solidFill>
                  <a:srgbClr val="022B61"/>
                </a:solidFill>
              </a:rPr>
              <a:t> course unit/module [as the </a:t>
            </a:r>
            <a:r>
              <a:rPr lang="nl-NL" altLang="nl-BE" dirty="0" err="1">
                <a:solidFill>
                  <a:srgbClr val="022B61"/>
                </a:solidFill>
              </a:rPr>
              <a:t>result</a:t>
            </a:r>
            <a:r>
              <a:rPr lang="nl-NL" altLang="nl-BE" dirty="0">
                <a:solidFill>
                  <a:srgbClr val="022B61"/>
                </a:solidFill>
              </a:rPr>
              <a:t> of the </a:t>
            </a:r>
            <a:r>
              <a:rPr lang="nl-NL" altLang="nl-BE" dirty="0" err="1">
                <a:solidFill>
                  <a:srgbClr val="022B61"/>
                </a:solidFill>
              </a:rPr>
              <a:t>Structural</a:t>
            </a:r>
            <a:r>
              <a:rPr lang="nl-NL" altLang="nl-BE" dirty="0">
                <a:solidFill>
                  <a:srgbClr val="022B61"/>
                </a:solidFill>
              </a:rPr>
              <a:t> </a:t>
            </a:r>
            <a:r>
              <a:rPr lang="nl-NL" altLang="nl-BE" dirty="0" err="1">
                <a:solidFill>
                  <a:srgbClr val="022B61"/>
                </a:solidFill>
              </a:rPr>
              <a:t>Decree</a:t>
            </a:r>
            <a:r>
              <a:rPr lang="nl-NL" altLang="nl-BE" dirty="0">
                <a:solidFill>
                  <a:srgbClr val="022B61"/>
                </a:solidFill>
              </a:rPr>
              <a:t> / in the </a:t>
            </a:r>
            <a:r>
              <a:rPr lang="nl-NL" altLang="nl-BE" dirty="0" err="1">
                <a:solidFill>
                  <a:srgbClr val="022B61"/>
                </a:solidFill>
              </a:rPr>
              <a:t>framework</a:t>
            </a:r>
            <a:r>
              <a:rPr lang="nl-NL" altLang="nl-BE" dirty="0">
                <a:solidFill>
                  <a:srgbClr val="022B61"/>
                </a:solidFill>
              </a:rPr>
              <a:t> of the </a:t>
            </a:r>
            <a:r>
              <a:rPr lang="nl-NL" altLang="nl-BE" dirty="0" err="1">
                <a:solidFill>
                  <a:srgbClr val="022B61"/>
                </a:solidFill>
              </a:rPr>
              <a:t>external</a:t>
            </a:r>
            <a:r>
              <a:rPr lang="nl-NL" altLang="nl-BE" dirty="0">
                <a:solidFill>
                  <a:srgbClr val="022B61"/>
                </a:solidFill>
              </a:rPr>
              <a:t> </a:t>
            </a:r>
            <a:r>
              <a:rPr lang="nl-NL" altLang="nl-BE" dirty="0" err="1">
                <a:solidFill>
                  <a:srgbClr val="022B61"/>
                </a:solidFill>
              </a:rPr>
              <a:t>quality</a:t>
            </a:r>
            <a:r>
              <a:rPr lang="nl-NL" altLang="nl-BE" dirty="0">
                <a:solidFill>
                  <a:srgbClr val="022B61"/>
                </a:solidFill>
              </a:rPr>
              <a:t> </a:t>
            </a:r>
            <a:r>
              <a:rPr lang="nl-NL" altLang="nl-BE" dirty="0" err="1">
                <a:solidFill>
                  <a:srgbClr val="022B61"/>
                </a:solidFill>
              </a:rPr>
              <a:t>assurance</a:t>
            </a:r>
            <a:r>
              <a:rPr lang="nl-NL" altLang="nl-BE" dirty="0">
                <a:solidFill>
                  <a:srgbClr val="022B61"/>
                </a:solidFill>
              </a:rPr>
              <a:t> procedures] </a:t>
            </a:r>
          </a:p>
          <a:p>
            <a:pPr>
              <a:lnSpc>
                <a:spcPct val="90000"/>
              </a:lnSpc>
              <a:buFont typeface="Wingdings" pitchFamily="2" charset="2"/>
              <a:buNone/>
            </a:pPr>
            <a:r>
              <a:rPr lang="nl-NL" altLang="nl-BE" dirty="0">
                <a:solidFill>
                  <a:srgbClr val="022B61"/>
                </a:solidFill>
              </a:rPr>
              <a:t>	</a:t>
            </a:r>
          </a:p>
        </p:txBody>
      </p:sp>
    </p:spTree>
    <p:extLst>
      <p:ext uri="{BB962C8B-B14F-4D97-AF65-F5344CB8AC3E}">
        <p14:creationId xmlns:p14="http://schemas.microsoft.com/office/powerpoint/2010/main" val="2824755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BE" b="1" dirty="0">
                <a:solidFill>
                  <a:schemeClr val="accent1"/>
                </a:solidFill>
              </a:rPr>
              <a:t>Domain </a:t>
            </a:r>
            <a:r>
              <a:rPr lang="en-US" altLang="nl-BE" b="1" dirty="0">
                <a:solidFill>
                  <a:schemeClr val="accent1"/>
                </a:solidFill>
              </a:rPr>
              <a:t>specific</a:t>
            </a:r>
            <a:r>
              <a:rPr lang="nl-NL" altLang="nl-BE" dirty="0">
                <a:solidFill>
                  <a:schemeClr val="accent1"/>
                </a:solidFill>
              </a:rPr>
              <a:t> </a:t>
            </a:r>
            <a:r>
              <a:rPr lang="nl-NL" altLang="nl-BE" b="1" dirty="0" err="1">
                <a:solidFill>
                  <a:schemeClr val="accent1"/>
                </a:solidFill>
              </a:rPr>
              <a:t>learning</a:t>
            </a:r>
            <a:r>
              <a:rPr lang="nl-NL" altLang="nl-BE" b="1" dirty="0">
                <a:solidFill>
                  <a:schemeClr val="accent1"/>
                </a:solidFill>
              </a:rPr>
              <a:t> </a:t>
            </a:r>
            <a:r>
              <a:rPr lang="nl-NL" altLang="nl-BE" b="1" dirty="0" err="1">
                <a:solidFill>
                  <a:schemeClr val="accent1"/>
                </a:solidFill>
              </a:rPr>
              <a:t>outcomes</a:t>
            </a:r>
            <a:endParaRPr lang="nl-BE" dirty="0"/>
          </a:p>
        </p:txBody>
      </p:sp>
      <p:sp>
        <p:nvSpPr>
          <p:cNvPr id="3" name="Tijdelijke aanduiding voor inhoud 2"/>
          <p:cNvSpPr>
            <a:spLocks noGrp="1"/>
          </p:cNvSpPr>
          <p:nvPr>
            <p:ph idx="1"/>
          </p:nvPr>
        </p:nvSpPr>
        <p:spPr/>
        <p:txBody>
          <a:bodyPr/>
          <a:lstStyle/>
          <a:p>
            <a:pPr>
              <a:lnSpc>
                <a:spcPct val="90000"/>
              </a:lnSpc>
              <a:buFont typeface="Wingdings" pitchFamily="2" charset="2"/>
              <a:buNone/>
            </a:pPr>
            <a:r>
              <a:rPr lang="en-GB" altLang="nl-BE" sz="2800" dirty="0" smtClean="0">
                <a:solidFill>
                  <a:srgbClr val="022B61"/>
                </a:solidFill>
              </a:rPr>
              <a:t>Basis </a:t>
            </a:r>
            <a:r>
              <a:rPr lang="en-GB" altLang="nl-BE" sz="2800" dirty="0">
                <a:solidFill>
                  <a:srgbClr val="022B61"/>
                </a:solidFill>
              </a:rPr>
              <a:t>for </a:t>
            </a:r>
            <a:r>
              <a:rPr lang="en-GB" altLang="nl-BE" sz="2800" b="1" dirty="0">
                <a:solidFill>
                  <a:srgbClr val="022B61"/>
                </a:solidFill>
              </a:rPr>
              <a:t>Quality </a:t>
            </a:r>
            <a:r>
              <a:rPr lang="en-GB" altLang="nl-BE" sz="2800" b="1" dirty="0" smtClean="0">
                <a:solidFill>
                  <a:srgbClr val="022B61"/>
                </a:solidFill>
              </a:rPr>
              <a:t>Assurance</a:t>
            </a:r>
          </a:p>
          <a:p>
            <a:pPr>
              <a:lnSpc>
                <a:spcPct val="90000"/>
              </a:lnSpc>
              <a:buFont typeface="Wingdings" pitchFamily="2" charset="2"/>
              <a:buNone/>
            </a:pPr>
            <a:r>
              <a:rPr lang="en-GB" altLang="nl-BE" sz="2800" b="1" dirty="0" smtClean="0">
                <a:solidFill>
                  <a:srgbClr val="022B61"/>
                </a:solidFill>
              </a:rPr>
              <a:t>Distinctive</a:t>
            </a:r>
            <a:endParaRPr lang="en-GB" altLang="nl-BE" sz="2800" dirty="0" smtClean="0">
              <a:solidFill>
                <a:srgbClr val="022B61"/>
              </a:solidFill>
            </a:endParaRPr>
          </a:p>
          <a:p>
            <a:pPr>
              <a:lnSpc>
                <a:spcPct val="90000"/>
              </a:lnSpc>
              <a:buFont typeface="Wingdings" pitchFamily="2" charset="2"/>
              <a:buNone/>
            </a:pPr>
            <a:r>
              <a:rPr lang="en-GB" altLang="nl-BE" sz="2800" dirty="0" smtClean="0">
                <a:solidFill>
                  <a:srgbClr val="022B61"/>
                </a:solidFill>
              </a:rPr>
              <a:t>Basis </a:t>
            </a:r>
            <a:r>
              <a:rPr lang="en-GB" altLang="nl-BE" sz="2800" dirty="0">
                <a:solidFill>
                  <a:srgbClr val="022B61"/>
                </a:solidFill>
              </a:rPr>
              <a:t>for </a:t>
            </a:r>
            <a:r>
              <a:rPr lang="en-GB" altLang="nl-BE" sz="2800" b="1" dirty="0">
                <a:solidFill>
                  <a:srgbClr val="022B61"/>
                </a:solidFill>
              </a:rPr>
              <a:t>international comparison</a:t>
            </a:r>
          </a:p>
          <a:p>
            <a:pPr lvl="1">
              <a:lnSpc>
                <a:spcPct val="90000"/>
              </a:lnSpc>
              <a:buFont typeface="Symbol" pitchFamily="18" charset="2"/>
              <a:buNone/>
            </a:pPr>
            <a:endParaRPr lang="en-GB" altLang="nl-BE" sz="1800" dirty="0">
              <a:solidFill>
                <a:srgbClr val="022B61"/>
              </a:solidFill>
            </a:endParaRPr>
          </a:p>
          <a:p>
            <a:pPr lvl="1">
              <a:lnSpc>
                <a:spcPct val="90000"/>
              </a:lnSpc>
              <a:buFont typeface="Symbol" pitchFamily="18" charset="2"/>
              <a:buChar char="Þ"/>
            </a:pPr>
            <a:r>
              <a:rPr lang="en-GB" altLang="nl-BE" sz="2800" dirty="0">
                <a:solidFill>
                  <a:srgbClr val="022B61"/>
                </a:solidFill>
              </a:rPr>
              <a:t>12 to 15 LO’s per </a:t>
            </a:r>
            <a:r>
              <a:rPr lang="en-GB" altLang="nl-BE" sz="2800" dirty="0" smtClean="0">
                <a:solidFill>
                  <a:srgbClr val="022B61"/>
                </a:solidFill>
              </a:rPr>
              <a:t>study program</a:t>
            </a:r>
            <a:endParaRPr lang="en-GB" altLang="nl-BE" sz="2800" dirty="0">
              <a:solidFill>
                <a:srgbClr val="022B61"/>
              </a:solidFill>
            </a:endParaRPr>
          </a:p>
          <a:p>
            <a:endParaRPr lang="nl-BE" dirty="0"/>
          </a:p>
        </p:txBody>
      </p:sp>
    </p:spTree>
    <p:extLst>
      <p:ext uri="{BB962C8B-B14F-4D97-AF65-F5344CB8AC3E}">
        <p14:creationId xmlns:p14="http://schemas.microsoft.com/office/powerpoint/2010/main" val="157813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BE" sz="2800" b="1" dirty="0">
                <a:solidFill>
                  <a:srgbClr val="1D8DB0"/>
                </a:solidFill>
              </a:rPr>
              <a:t>Domain </a:t>
            </a:r>
            <a:r>
              <a:rPr lang="en-US" altLang="nl-BE" sz="2800" b="1" dirty="0">
                <a:solidFill>
                  <a:srgbClr val="1D8DB0"/>
                </a:solidFill>
              </a:rPr>
              <a:t>specific</a:t>
            </a:r>
            <a:r>
              <a:rPr lang="nl-NL" altLang="nl-BE" sz="2800" dirty="0">
                <a:solidFill>
                  <a:srgbClr val="1D8DB0"/>
                </a:solidFill>
              </a:rPr>
              <a:t> </a:t>
            </a:r>
            <a:r>
              <a:rPr lang="nl-NL" altLang="nl-BE" sz="2800" b="1" dirty="0" err="1">
                <a:solidFill>
                  <a:srgbClr val="1D8DB0"/>
                </a:solidFill>
              </a:rPr>
              <a:t>learning</a:t>
            </a:r>
            <a:r>
              <a:rPr lang="nl-NL" altLang="nl-BE" sz="2800" b="1" dirty="0">
                <a:solidFill>
                  <a:srgbClr val="1D8DB0"/>
                </a:solidFill>
              </a:rPr>
              <a:t> </a:t>
            </a:r>
            <a:r>
              <a:rPr lang="nl-NL" altLang="nl-BE" sz="2800" b="1" dirty="0" err="1">
                <a:solidFill>
                  <a:srgbClr val="1D8DB0"/>
                </a:solidFill>
              </a:rPr>
              <a:t>outcomes</a:t>
            </a:r>
            <a:endParaRPr lang="nl-BE" dirty="0"/>
          </a:p>
        </p:txBody>
      </p:sp>
      <p:sp>
        <p:nvSpPr>
          <p:cNvPr id="3" name="Tijdelijke aanduiding voor inhoud 2"/>
          <p:cNvSpPr>
            <a:spLocks noGrp="1"/>
          </p:cNvSpPr>
          <p:nvPr>
            <p:ph idx="1"/>
          </p:nvPr>
        </p:nvSpPr>
        <p:spPr/>
        <p:txBody>
          <a:bodyPr/>
          <a:lstStyle/>
          <a:p>
            <a:pPr marL="342900" lvl="0" indent="-342900" eaLnBrk="0" fontAlgn="base" hangingPunct="0">
              <a:spcBef>
                <a:spcPct val="20000"/>
              </a:spcBef>
              <a:spcAft>
                <a:spcPct val="0"/>
              </a:spcAft>
              <a:buClr>
                <a:srgbClr val="022B61"/>
              </a:buClr>
              <a:buSzPct val="70000"/>
              <a:buFont typeface="Wingdings" pitchFamily="2" charset="2"/>
              <a:buChar char="l"/>
            </a:pPr>
            <a:r>
              <a:rPr lang="en-GB" altLang="nl-BE" sz="2800" kern="0" dirty="0">
                <a:solidFill>
                  <a:srgbClr val="022B61"/>
                </a:solidFill>
                <a:latin typeface="Tahoma" pitchFamily="34" charset="0"/>
              </a:rPr>
              <a:t>Steering </a:t>
            </a:r>
            <a:r>
              <a:rPr lang="en-GB" altLang="nl-BE" sz="2800" kern="0" dirty="0" smtClean="0">
                <a:solidFill>
                  <a:srgbClr val="022B61"/>
                </a:solidFill>
                <a:latin typeface="Tahoma" pitchFamily="34" charset="0"/>
              </a:rPr>
              <a:t>committee (benchmarking group)</a:t>
            </a:r>
            <a:endParaRPr lang="en-GB" altLang="nl-BE" sz="2800" kern="0" dirty="0">
              <a:solidFill>
                <a:srgbClr val="022B61"/>
              </a:solidFill>
              <a:latin typeface="Tahoma" pitchFamily="34" charset="0"/>
            </a:endParaRP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a:solidFill>
                  <a:srgbClr val="022B61"/>
                </a:solidFill>
                <a:latin typeface="Tahoma" pitchFamily="34" charset="0"/>
              </a:rPr>
              <a:t>1 person per </a:t>
            </a:r>
            <a:r>
              <a:rPr lang="en-GB" altLang="nl-BE" sz="2800" kern="0" dirty="0" smtClean="0">
                <a:solidFill>
                  <a:srgbClr val="022B61"/>
                </a:solidFill>
                <a:latin typeface="Tahoma" pitchFamily="34" charset="0"/>
              </a:rPr>
              <a:t>HEI </a:t>
            </a:r>
            <a:r>
              <a:rPr lang="en-GB" altLang="nl-BE" sz="2800" kern="0" dirty="0">
                <a:solidFill>
                  <a:srgbClr val="022B61"/>
                </a:solidFill>
                <a:latin typeface="Tahoma" pitchFamily="34" charset="0"/>
              </a:rPr>
              <a:t>per </a:t>
            </a:r>
            <a:r>
              <a:rPr lang="en-GB" altLang="nl-BE" sz="2800" kern="0" dirty="0" smtClean="0">
                <a:solidFill>
                  <a:srgbClr val="022B61"/>
                </a:solidFill>
                <a:latin typeface="Tahoma" pitchFamily="34" charset="0"/>
              </a:rPr>
              <a:t>discipline (study program)</a:t>
            </a:r>
            <a:endParaRPr lang="en-GB" altLang="nl-BE" sz="2800" kern="0" dirty="0">
              <a:solidFill>
                <a:srgbClr val="022B61"/>
              </a:solidFill>
              <a:latin typeface="Tahoma" pitchFamily="34" charset="0"/>
            </a:endParaRP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smtClean="0">
                <a:solidFill>
                  <a:srgbClr val="022B61"/>
                </a:solidFill>
                <a:latin typeface="Tahoma" pitchFamily="34" charset="0"/>
              </a:rPr>
              <a:t>1 chairman</a:t>
            </a:r>
            <a:endParaRPr lang="en-GB" altLang="nl-BE" sz="2800" kern="0" dirty="0">
              <a:solidFill>
                <a:srgbClr val="022B61"/>
              </a:solidFill>
              <a:latin typeface="Tahoma" pitchFamily="34" charset="0"/>
            </a:endParaRP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a:solidFill>
                  <a:srgbClr val="022B61"/>
                </a:solidFill>
                <a:latin typeface="Tahoma" pitchFamily="34" charset="0"/>
              </a:rPr>
              <a:t>Consultation of colleagues inside </a:t>
            </a:r>
            <a:r>
              <a:rPr lang="en-GB" altLang="nl-BE" sz="2800" kern="0" dirty="0" smtClean="0">
                <a:solidFill>
                  <a:srgbClr val="022B61"/>
                </a:solidFill>
                <a:latin typeface="Tahoma" pitchFamily="34" charset="0"/>
              </a:rPr>
              <a:t>each HEI</a:t>
            </a:r>
            <a:endParaRPr lang="en-GB" altLang="nl-BE" sz="2800" kern="0" dirty="0">
              <a:solidFill>
                <a:srgbClr val="022B61"/>
              </a:solidFill>
              <a:latin typeface="Tahoma" pitchFamily="34" charset="0"/>
            </a:endParaRP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a:solidFill>
                  <a:srgbClr val="022B61"/>
                </a:solidFill>
                <a:latin typeface="Tahoma" pitchFamily="34" charset="0"/>
              </a:rPr>
              <a:t>Consultation of stakeholders (students, employers, </a:t>
            </a:r>
            <a:r>
              <a:rPr lang="en-GB" altLang="nl-BE" sz="2800" kern="0" dirty="0" smtClean="0">
                <a:solidFill>
                  <a:srgbClr val="022B61"/>
                </a:solidFill>
                <a:latin typeface="Tahoma" pitchFamily="34" charset="0"/>
              </a:rPr>
              <a:t>social partners)</a:t>
            </a:r>
            <a:endParaRPr lang="en-GB" altLang="nl-BE" sz="2800" kern="0" dirty="0">
              <a:solidFill>
                <a:srgbClr val="022B61"/>
              </a:solidFill>
              <a:latin typeface="Tahoma" pitchFamily="34" charset="0"/>
            </a:endParaRP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a:solidFill>
                  <a:srgbClr val="022B61"/>
                </a:solidFill>
                <a:latin typeface="Tahoma" pitchFamily="34" charset="0"/>
              </a:rPr>
              <a:t>Comparison with international examples</a:t>
            </a:r>
          </a:p>
          <a:p>
            <a:pPr marL="692150" lvl="1" indent="-347663" eaLnBrk="0" fontAlgn="base" hangingPunct="0">
              <a:spcBef>
                <a:spcPct val="20000"/>
              </a:spcBef>
              <a:spcAft>
                <a:spcPct val="0"/>
              </a:spcAft>
              <a:buClr>
                <a:srgbClr val="6D8DBE"/>
              </a:buClr>
              <a:buSzPct val="70000"/>
              <a:buFont typeface="Wingdings" pitchFamily="2" charset="2"/>
              <a:buChar char="l"/>
            </a:pPr>
            <a:r>
              <a:rPr lang="en-GB" altLang="nl-BE" sz="2800" kern="0" dirty="0" smtClean="0">
                <a:solidFill>
                  <a:srgbClr val="022B61"/>
                </a:solidFill>
                <a:latin typeface="Tahoma" pitchFamily="34" charset="0"/>
              </a:rPr>
              <a:t>An agreed methodology (tuning, …)</a:t>
            </a:r>
            <a:endParaRPr lang="en-GB" altLang="nl-BE" sz="2800" kern="0" dirty="0">
              <a:solidFill>
                <a:srgbClr val="022B61"/>
              </a:solidFill>
              <a:latin typeface="Tahoma" pitchFamily="34" charset="0"/>
            </a:endParaRPr>
          </a:p>
        </p:txBody>
      </p:sp>
    </p:spTree>
    <p:extLst>
      <p:ext uri="{BB962C8B-B14F-4D97-AF65-F5344CB8AC3E}">
        <p14:creationId xmlns:p14="http://schemas.microsoft.com/office/powerpoint/2010/main" val="57356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BE" smtClean="0"/>
              <a:t>Quality Plan</a:t>
            </a:r>
            <a:endParaRPr lang="nl-NL" smtClean="0"/>
          </a:p>
        </p:txBody>
      </p:sp>
      <p:sp>
        <p:nvSpPr>
          <p:cNvPr id="8195" name="Rectangle 3"/>
          <p:cNvSpPr>
            <a:spLocks noGrp="1" noChangeArrowheads="1"/>
          </p:cNvSpPr>
          <p:nvPr>
            <p:ph idx="1"/>
          </p:nvPr>
        </p:nvSpPr>
        <p:spPr bwMode="auto">
          <a:xfrm>
            <a:off x="457200" y="1268413"/>
            <a:ext cx="8229600" cy="4857750"/>
          </a:xfrm>
        </p:spPr>
        <p:txBody>
          <a:bodyPr wrap="square" numCol="1" anchor="t" anchorCtr="0" compatLnSpc="1">
            <a:prstTxWarp prst="textNoShape">
              <a:avLst/>
            </a:prstTxWarp>
          </a:bodyPr>
          <a:lstStyle/>
          <a:p>
            <a:pPr eaLnBrk="1" hangingPunct="1">
              <a:buFontTx/>
              <a:buNone/>
            </a:pPr>
            <a:r>
              <a:rPr lang="nl-BE" dirty="0" smtClean="0">
                <a:solidFill>
                  <a:srgbClr val="A50021"/>
                </a:solidFill>
              </a:rPr>
              <a:t>A </a:t>
            </a:r>
            <a:r>
              <a:rPr lang="nl-BE" dirty="0" err="1" smtClean="0">
                <a:solidFill>
                  <a:srgbClr val="A50021"/>
                </a:solidFill>
              </a:rPr>
              <a:t>Internal</a:t>
            </a:r>
            <a:r>
              <a:rPr lang="nl-BE" dirty="0" smtClean="0">
                <a:solidFill>
                  <a:srgbClr val="A50021"/>
                </a:solidFill>
              </a:rPr>
              <a:t> </a:t>
            </a:r>
            <a:r>
              <a:rPr lang="nl-BE" dirty="0" err="1" smtClean="0">
                <a:solidFill>
                  <a:srgbClr val="A50021"/>
                </a:solidFill>
              </a:rPr>
              <a:t>Quality</a:t>
            </a:r>
            <a:r>
              <a:rPr lang="nl-BE" dirty="0" smtClean="0">
                <a:solidFill>
                  <a:srgbClr val="A50021"/>
                </a:solidFill>
              </a:rPr>
              <a:t> </a:t>
            </a:r>
            <a:r>
              <a:rPr lang="nl-BE" dirty="0" err="1" smtClean="0">
                <a:solidFill>
                  <a:srgbClr val="A50021"/>
                </a:solidFill>
              </a:rPr>
              <a:t>coordinator</a:t>
            </a:r>
            <a:endParaRPr lang="nl-BE" dirty="0" smtClean="0">
              <a:solidFill>
                <a:srgbClr val="A50021"/>
              </a:solidFill>
            </a:endParaRPr>
          </a:p>
          <a:p>
            <a:pPr eaLnBrk="1" hangingPunct="1">
              <a:buFontTx/>
              <a:buNone/>
            </a:pPr>
            <a:r>
              <a:rPr lang="en-US" sz="1400" dirty="0" smtClean="0"/>
              <a:t>Andre </a:t>
            </a:r>
            <a:r>
              <a:rPr lang="en-US" sz="1400" dirty="0" err="1" smtClean="0"/>
              <a:t>Govaert</a:t>
            </a:r>
            <a:r>
              <a:rPr lang="en-US" sz="1400" dirty="0" smtClean="0"/>
              <a:t> </a:t>
            </a:r>
          </a:p>
          <a:p>
            <a:pPr eaLnBrk="1" hangingPunct="1">
              <a:buFontTx/>
              <a:buNone/>
            </a:pPr>
            <a:r>
              <a:rPr lang="en-US" sz="1400" dirty="0" smtClean="0"/>
              <a:t>Former quality coordinator </a:t>
            </a:r>
            <a:r>
              <a:rPr lang="en-US" sz="1400" dirty="0" err="1" smtClean="0"/>
              <a:t>KaHoSl</a:t>
            </a:r>
            <a:r>
              <a:rPr lang="en-US" sz="1400" dirty="0" smtClean="0"/>
              <a:t> </a:t>
            </a:r>
            <a:r>
              <a:rPr lang="en-US" sz="1400" dirty="0" smtClean="0"/>
              <a:t>; </a:t>
            </a:r>
            <a:r>
              <a:rPr lang="en-US" sz="1400" dirty="0" err="1" smtClean="0"/>
              <a:t>introducting</a:t>
            </a:r>
            <a:r>
              <a:rPr lang="en-US" sz="1400" dirty="0" smtClean="0"/>
              <a:t> Bologna in more than 25 study </a:t>
            </a:r>
            <a:r>
              <a:rPr lang="en-US" sz="1400" dirty="0" err="1" smtClean="0"/>
              <a:t>programmes</a:t>
            </a:r>
            <a:r>
              <a:rPr lang="en-US" sz="1400" dirty="0" smtClean="0"/>
              <a:t>.</a:t>
            </a:r>
          </a:p>
          <a:p>
            <a:pPr eaLnBrk="1" hangingPunct="1">
              <a:buFontTx/>
              <a:buNone/>
            </a:pPr>
            <a:r>
              <a:rPr lang="nl-BE" sz="1400" dirty="0" err="1" smtClean="0"/>
              <a:t>External</a:t>
            </a:r>
            <a:r>
              <a:rPr lang="nl-BE" sz="1400" dirty="0" smtClean="0"/>
              <a:t> audits in </a:t>
            </a:r>
            <a:r>
              <a:rPr lang="nl-BE" sz="1400" dirty="0" err="1" smtClean="0"/>
              <a:t>Flanders</a:t>
            </a:r>
            <a:r>
              <a:rPr lang="nl-BE" sz="1400" dirty="0" smtClean="0"/>
              <a:t>, Croatia, BIH, Armenia, …</a:t>
            </a:r>
          </a:p>
          <a:p>
            <a:pPr eaLnBrk="1" hangingPunct="1">
              <a:buFontTx/>
              <a:buNone/>
            </a:pPr>
            <a:r>
              <a:rPr lang="nl-BE" sz="1400" dirty="0" smtClean="0"/>
              <a:t>More </a:t>
            </a:r>
            <a:r>
              <a:rPr lang="nl-BE" sz="1400" dirty="0" err="1" smtClean="0"/>
              <a:t>than</a:t>
            </a:r>
            <a:r>
              <a:rPr lang="nl-BE" sz="1400" dirty="0" smtClean="0"/>
              <a:t> 15 </a:t>
            </a:r>
            <a:r>
              <a:rPr lang="nl-BE" sz="1400" dirty="0" err="1" smtClean="0"/>
              <a:t>years</a:t>
            </a:r>
            <a:r>
              <a:rPr lang="nl-BE" sz="1400" dirty="0" smtClean="0"/>
              <a:t> </a:t>
            </a:r>
            <a:r>
              <a:rPr lang="nl-BE" sz="1400" dirty="0" err="1" smtClean="0"/>
              <a:t>experience</a:t>
            </a:r>
            <a:r>
              <a:rPr lang="nl-BE" sz="1400" dirty="0" smtClean="0"/>
              <a:t>  in  Tempus</a:t>
            </a:r>
            <a:endParaRPr lang="en-US" sz="1400" dirty="0" smtClean="0"/>
          </a:p>
          <a:p>
            <a:pPr eaLnBrk="1" hangingPunct="1">
              <a:buFontTx/>
              <a:buNone/>
            </a:pPr>
            <a:r>
              <a:rPr lang="en-US" dirty="0" smtClean="0">
                <a:solidFill>
                  <a:srgbClr val="C00000"/>
                </a:solidFill>
              </a:rPr>
              <a:t>B Quality plan</a:t>
            </a:r>
          </a:p>
          <a:p>
            <a:pPr>
              <a:buNone/>
            </a:pPr>
            <a:r>
              <a:rPr lang="en-US" sz="2000" dirty="0" smtClean="0"/>
              <a:t>1 Follow up milestones</a:t>
            </a:r>
            <a:r>
              <a:rPr lang="en-US" sz="2000" dirty="0"/>
              <a:t>, indicators and deliverables for all </a:t>
            </a:r>
            <a:r>
              <a:rPr lang="en-US" sz="2000" dirty="0" smtClean="0"/>
              <a:t>work packages</a:t>
            </a:r>
            <a:endParaRPr lang="en-US" sz="2000" dirty="0"/>
          </a:p>
          <a:p>
            <a:pPr eaLnBrk="1" hangingPunct="1">
              <a:buFontTx/>
              <a:buNone/>
            </a:pPr>
            <a:r>
              <a:rPr lang="en-US" sz="2000" dirty="0" smtClean="0"/>
              <a:t> (after each meeting, on the website, …)</a:t>
            </a:r>
          </a:p>
          <a:p>
            <a:pPr eaLnBrk="1" hangingPunct="1">
              <a:buFontTx/>
              <a:buNone/>
            </a:pPr>
            <a:r>
              <a:rPr lang="en-US" sz="2000" dirty="0" smtClean="0"/>
              <a:t>2 Follow up questionnaires, </a:t>
            </a:r>
            <a:r>
              <a:rPr lang="en-US" sz="2000" dirty="0" err="1" smtClean="0"/>
              <a:t>montoring</a:t>
            </a:r>
            <a:r>
              <a:rPr lang="en-US" sz="2000" dirty="0" smtClean="0"/>
              <a:t> visits (tempus office), reports EC,..</a:t>
            </a:r>
            <a:endParaRPr lang="en-US" sz="2000" dirty="0" smtClean="0">
              <a:solidFill>
                <a:srgbClr val="A50021"/>
              </a:solidFill>
            </a:endParaRPr>
          </a:p>
          <a:p>
            <a:pPr eaLnBrk="1" hangingPunct="1">
              <a:buFontTx/>
              <a:buNone/>
            </a:pPr>
            <a:r>
              <a:rPr lang="en-US" sz="2000" dirty="0" smtClean="0"/>
              <a:t>3 Quality assessment of the meetings, activities (trainings), reports, ..</a:t>
            </a:r>
          </a:p>
          <a:p>
            <a:pPr eaLnBrk="1" hangingPunct="1">
              <a:buFontTx/>
              <a:buNone/>
            </a:pPr>
            <a:r>
              <a:rPr lang="en-US" sz="2000" dirty="0" smtClean="0"/>
              <a:t>4 Visits to all universities, ministries, … each year (preparation)</a:t>
            </a:r>
          </a:p>
          <a:p>
            <a:pPr eaLnBrk="1" hangingPunct="1">
              <a:buFontTx/>
              <a:buNone/>
            </a:pPr>
            <a:endParaRPr lang="en-US" sz="2000" dirty="0" smtClean="0"/>
          </a:p>
          <a:p>
            <a:pPr eaLnBrk="1" hangingPunct="1">
              <a:buFontTx/>
              <a:buNone/>
            </a:pPr>
            <a:endParaRPr lang="en-US" sz="2000" dirty="0" smtClean="0"/>
          </a:p>
        </p:txBody>
      </p:sp>
      <p:sp>
        <p:nvSpPr>
          <p:cNvPr id="8196" name="Tijdelijke aanduiding voor datum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BE" smtClean="0">
                <a:solidFill>
                  <a:srgbClr val="747678"/>
                </a:solidFill>
                <a:latin typeface="Verdana" pitchFamily="34" charset="0"/>
              </a:rPr>
              <a:t>09/11:2011</a:t>
            </a:r>
            <a:endParaRPr lang="en-GB" smtClean="0">
              <a:solidFill>
                <a:srgbClr val="747678"/>
              </a:solidFill>
              <a:latin typeface="Verdana" pitchFamily="34" charset="0"/>
            </a:endParaRPr>
          </a:p>
        </p:txBody>
      </p:sp>
      <p:sp>
        <p:nvSpPr>
          <p:cNvPr id="7170" name="Tijdelijke aanduiding voor voettekst 3"/>
          <p:cNvSpPr>
            <a:spLocks noGrp="1"/>
          </p:cNvSpPr>
          <p:nvPr>
            <p:ph type="ftr" sz="quarter" idx="11"/>
          </p:nvPr>
        </p:nvSpPr>
        <p:spPr/>
        <p:txBody>
          <a:bodyPr/>
          <a:lstStyle/>
          <a:p>
            <a:pPr>
              <a:defRPr/>
            </a:pPr>
            <a:r>
              <a:rPr lang="en-GB"/>
              <a:t>meeting NIS</a:t>
            </a:r>
          </a:p>
        </p:txBody>
      </p:sp>
      <p:sp>
        <p:nvSpPr>
          <p:cNvPr id="8198"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E9CCA5-B91B-4201-8D25-F68830D718A3}" type="slidenum">
              <a:rPr lang="en-GB" smtClean="0">
                <a:solidFill>
                  <a:srgbClr val="747678"/>
                </a:solidFill>
                <a:latin typeface="Verdana" pitchFamily="34" charset="0"/>
              </a:rPr>
              <a:pPr eaLnBrk="1" hangingPunct="1"/>
              <a:t>3</a:t>
            </a:fld>
            <a:endParaRPr lang="en-GB" smtClean="0">
              <a:solidFill>
                <a:srgbClr val="747678"/>
              </a:solidFill>
              <a:latin typeface="Verdana" pitchFamily="34" charset="0"/>
            </a:endParaRPr>
          </a:p>
        </p:txBody>
      </p:sp>
    </p:spTree>
    <p:extLst>
      <p:ext uri="{BB962C8B-B14F-4D97-AF65-F5344CB8AC3E}">
        <p14:creationId xmlns:p14="http://schemas.microsoft.com/office/powerpoint/2010/main" val="2302165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p:txBody>
          <a:bodyPr/>
          <a:lstStyle/>
          <a:p>
            <a:endParaRPr lang="en-US"/>
          </a:p>
        </p:txBody>
      </p:sp>
      <p:sp>
        <p:nvSpPr>
          <p:cNvPr id="4" name="Rechthoek 3"/>
          <p:cNvSpPr/>
          <p:nvPr/>
        </p:nvSpPr>
        <p:spPr>
          <a:xfrm>
            <a:off x="540000" y="-1049149"/>
            <a:ext cx="8334000" cy="729430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solidFill>
                  <a:schemeClr val="accent2"/>
                </a:solidFill>
              </a:rPr>
              <a:t>1</a:t>
            </a:r>
            <a:r>
              <a:rPr lang="en-US" dirty="0">
                <a:solidFill>
                  <a:schemeClr val="accent2"/>
                </a:solidFill>
              </a:rPr>
              <a:t>. Builds autonomously within a multicultural environment a professional relationship with the care recipient that is focused on the somatic, social, psychological and existential well-being of those in both familiar and non-familiar and / or complex care situations.</a:t>
            </a:r>
            <a:br>
              <a:rPr lang="en-US" dirty="0">
                <a:solidFill>
                  <a:schemeClr val="accent2"/>
                </a:solidFill>
              </a:rPr>
            </a:br>
            <a:r>
              <a:rPr lang="en-US" dirty="0">
                <a:solidFill>
                  <a:schemeClr val="accent2"/>
                </a:solidFill>
              </a:rPr>
              <a:t>2. Provides evidence-based and theory-based nursing care based on clinical reasoning and an attitude of responsibility, a high degree of initiative and proactivity, in accordance with general and job-related legislation.</a:t>
            </a:r>
            <a:br>
              <a:rPr lang="en-US" dirty="0">
                <a:solidFill>
                  <a:schemeClr val="accent2"/>
                </a:solidFill>
              </a:rPr>
            </a:br>
            <a:r>
              <a:rPr lang="en-US" dirty="0">
                <a:solidFill>
                  <a:schemeClr val="accent2"/>
                </a:solidFill>
              </a:rPr>
              <a:t>3. Provides both simple and complex and specialized care situations and </a:t>
            </a:r>
            <a:r>
              <a:rPr lang="en-US" dirty="0" smtClean="0">
                <a:solidFill>
                  <a:schemeClr val="accent2"/>
                </a:solidFill>
              </a:rPr>
              <a:t>- </a:t>
            </a:r>
            <a:r>
              <a:rPr lang="en-US" dirty="0">
                <a:solidFill>
                  <a:schemeClr val="accent2"/>
                </a:solidFill>
              </a:rPr>
              <a:t>client-centered nursing care to measure, using the appropriate technology and attention to structure, punctuality and accuracy in order to ensure the safety of the care recipient in concrete actions.</a:t>
            </a:r>
            <a:br>
              <a:rPr lang="en-US" dirty="0">
                <a:solidFill>
                  <a:schemeClr val="accent2"/>
                </a:solidFill>
              </a:rPr>
            </a:br>
            <a:r>
              <a:rPr lang="en-US" dirty="0">
                <a:solidFill>
                  <a:schemeClr val="accent2"/>
                </a:solidFill>
              </a:rPr>
              <a:t>4. Takes autonomous prevention initiatives and applies to all levels appropriately increased. Organizes methodically health promotion and patient education to individuals and groups. Promotes a healthy behavior in the care recipient (s).</a:t>
            </a:r>
            <a:br>
              <a:rPr lang="en-US" dirty="0">
                <a:solidFill>
                  <a:schemeClr val="accent2"/>
                </a:solidFill>
              </a:rPr>
            </a:br>
            <a:r>
              <a:rPr lang="en-US" dirty="0">
                <a:solidFill>
                  <a:schemeClr val="accent2"/>
                </a:solidFill>
              </a:rPr>
              <a:t>5. Is aware of the values and standards of themselves and the care recipient and how they affect the professional acting as a nurse. Acting ethically. Sets an example for others.</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2732433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a:xfrm>
            <a:off x="540000" y="764704"/>
            <a:ext cx="8334000" cy="5013295"/>
          </a:xfrm>
        </p:spPr>
        <p:txBody>
          <a:bodyPr/>
          <a:lstStyle/>
          <a:p>
            <a:r>
              <a:rPr lang="en-US" dirty="0"/>
              <a:t>6. Develops based on theoretical frameworks, international credentials and experience a personal vision of Nursing and a constructively critical approach.</a:t>
            </a:r>
            <a:br>
              <a:rPr lang="en-US" dirty="0"/>
            </a:br>
            <a:r>
              <a:rPr lang="en-US" dirty="0"/>
              <a:t>7. Builds intra- and inter-professional relationships and work together effectively in the context of communal care objectives.</a:t>
            </a:r>
            <a:br>
              <a:rPr lang="en-US" dirty="0"/>
            </a:br>
            <a:r>
              <a:rPr lang="en-US" dirty="0"/>
              <a:t>8. Communicates in an efficient and structured manner, both orally and in writing about the care relationship, care content and the care process with all stakeholders </a:t>
            </a:r>
            <a:r>
              <a:rPr lang="en-US" dirty="0" smtClean="0"/>
              <a:t>and </a:t>
            </a:r>
            <a:r>
              <a:rPr lang="en-US" dirty="0"/>
              <a:t>adapted to the interlocutor.</a:t>
            </a:r>
            <a:br>
              <a:rPr lang="en-US" dirty="0"/>
            </a:br>
            <a:r>
              <a:rPr lang="en-US" dirty="0"/>
              <a:t>9. Organizes and coordinates autonomously and in collaboration with other health care providers intra-trans- and extramural care.</a:t>
            </a:r>
            <a:br>
              <a:rPr lang="en-US" dirty="0"/>
            </a:br>
            <a:r>
              <a:rPr lang="en-US" dirty="0"/>
              <a:t>10. Monitors and promotes the quality of the individual and global health care within their own organization.</a:t>
            </a:r>
            <a:br>
              <a:rPr lang="en-US" dirty="0"/>
            </a:br>
            <a:endParaRPr lang="en-US" dirty="0"/>
          </a:p>
        </p:txBody>
      </p:sp>
    </p:spTree>
    <p:extLst>
      <p:ext uri="{BB962C8B-B14F-4D97-AF65-F5344CB8AC3E}">
        <p14:creationId xmlns:p14="http://schemas.microsoft.com/office/powerpoint/2010/main" val="370347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a:xfrm>
            <a:off x="540000" y="836712"/>
            <a:ext cx="8334000" cy="4941287"/>
          </a:xfrm>
        </p:spPr>
        <p:txBody>
          <a:bodyPr/>
          <a:lstStyle/>
          <a:p>
            <a:r>
              <a:rPr lang="en-US" dirty="0"/>
              <a:t>11. Directs, coaches and directs members of a structured team.</a:t>
            </a:r>
            <a:br>
              <a:rPr lang="en-US" dirty="0"/>
            </a:br>
            <a:r>
              <a:rPr lang="en-US" dirty="0"/>
              <a:t>12. Looking for a focused and methodical way professional and scientific literature, evaluate the relevance and usefulness, integrates new insights into professional practice and development, participates in practical </a:t>
            </a:r>
            <a:r>
              <a:rPr lang="en-US" dirty="0" smtClean="0"/>
              <a:t>scientific research</a:t>
            </a:r>
            <a:br>
              <a:rPr lang="en-US" dirty="0" smtClean="0"/>
            </a:br>
            <a:r>
              <a:rPr lang="en-US" dirty="0" smtClean="0"/>
              <a:t>13</a:t>
            </a:r>
            <a:r>
              <a:rPr lang="en-US" dirty="0"/>
              <a:t>. Contributes as an autonomous professional actively to the image of the profession, has a broad view of social events and is critical of an economic, social and ethical policy.</a:t>
            </a:r>
            <a:br>
              <a:rPr lang="en-US" dirty="0"/>
            </a:br>
            <a:r>
              <a:rPr lang="en-US" dirty="0"/>
              <a:t>14. Reflects continuously act their own nursing, analyzes his learning needs and translates them into autonomous initiatives to </a:t>
            </a:r>
            <a:r>
              <a:rPr lang="en-US" dirty="0" err="1"/>
              <a:t>professionalise</a:t>
            </a:r>
            <a:r>
              <a:rPr lang="en-US" dirty="0"/>
              <a:t> and balanced functioning.</a:t>
            </a:r>
            <a:br>
              <a:rPr lang="en-US" dirty="0"/>
            </a:br>
            <a:endParaRPr lang="en-US" dirty="0"/>
          </a:p>
        </p:txBody>
      </p:sp>
    </p:spTree>
    <p:extLst>
      <p:ext uri="{BB962C8B-B14F-4D97-AF65-F5344CB8AC3E}">
        <p14:creationId xmlns:p14="http://schemas.microsoft.com/office/powerpoint/2010/main" val="1103207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WP.2 Design of new competence based curriculum </a:t>
            </a:r>
          </a:p>
        </p:txBody>
      </p:sp>
      <p:sp>
        <p:nvSpPr>
          <p:cNvPr id="18435" name="Text Placeholder 2"/>
          <p:cNvSpPr>
            <a:spLocks noGrp="1"/>
          </p:cNvSpPr>
          <p:nvPr>
            <p:ph type="body" sz="quarter" idx="10"/>
          </p:nvPr>
        </p:nvSpPr>
        <p:spPr>
          <a:xfrm>
            <a:off x="381000" y="1571625"/>
            <a:ext cx="8382000" cy="4857750"/>
          </a:xfrm>
        </p:spPr>
        <p:txBody>
          <a:bodyPr/>
          <a:lstStyle/>
          <a:p>
            <a:pPr eaLnBrk="1" hangingPunct="1"/>
            <a:r>
              <a:rPr lang="en-US" altLang="en-US" dirty="0" smtClean="0"/>
              <a:t>2.2 Educational objectives for new nursing curriculum</a:t>
            </a:r>
          </a:p>
          <a:p>
            <a:pPr eaLnBrk="1" hangingPunct="1">
              <a:buFontTx/>
              <a:buNone/>
            </a:pPr>
            <a:r>
              <a:rPr lang="en-US" altLang="en-US" sz="2800" dirty="0" smtClean="0"/>
              <a:t>After individual work on fact-finding mission at all WB nursing educational institutions, working groups will be made and they will meet at seminar to underline necessity of changes and to harmonize different approaches. Seminar will be </a:t>
            </a:r>
            <a:r>
              <a:rPr lang="en-US" altLang="en-US" sz="2800" dirty="0" smtClean="0">
                <a:solidFill>
                  <a:srgbClr val="C00000"/>
                </a:solidFill>
              </a:rPr>
              <a:t>a chance to discuss educational objectives with all members </a:t>
            </a:r>
            <a:r>
              <a:rPr lang="en-US" altLang="en-US" sz="2800" dirty="0" smtClean="0"/>
              <a:t>of consortium. EU partners will present example of good practice (curriculum and learning object.). Seminar will be organized at University of </a:t>
            </a:r>
            <a:r>
              <a:rPr lang="en-US" altLang="en-US" sz="2800" dirty="0" err="1" smtClean="0"/>
              <a:t>Zenica</a:t>
            </a:r>
            <a:r>
              <a:rPr lang="en-US" altLang="en-US" sz="2800" dirty="0" smtClean="0"/>
              <a:t>, </a:t>
            </a:r>
            <a:r>
              <a:rPr lang="en-US" altLang="en-US" sz="2800" dirty="0" err="1" smtClean="0"/>
              <a:t>BiH</a:t>
            </a:r>
            <a:r>
              <a:rPr lang="en-US" altLang="en-US" sz="2800" dirty="0" smtClean="0"/>
              <a:t> and will last for </a:t>
            </a:r>
            <a:r>
              <a:rPr lang="en-US" altLang="en-US" sz="2800" dirty="0" smtClean="0">
                <a:solidFill>
                  <a:srgbClr val="C00000"/>
                </a:solidFill>
              </a:rPr>
              <a:t>four (OK)</a:t>
            </a:r>
            <a:r>
              <a:rPr lang="en-US" altLang="en-US" sz="2800" dirty="0" smtClean="0"/>
              <a:t> days include travelling.  </a:t>
            </a:r>
            <a:r>
              <a:rPr lang="nl-BE" altLang="en-US" sz="2800" dirty="0" err="1" smtClean="0">
                <a:solidFill>
                  <a:srgbClr val="C00000"/>
                </a:solidFill>
              </a:rPr>
              <a:t>Tuning</a:t>
            </a:r>
            <a:r>
              <a:rPr lang="nl-BE" altLang="en-US" sz="2800" dirty="0" smtClean="0">
                <a:solidFill>
                  <a:srgbClr val="C00000"/>
                </a:solidFill>
              </a:rPr>
              <a:t> </a:t>
            </a:r>
            <a:r>
              <a:rPr lang="nl-BE" altLang="en-US" sz="2800" dirty="0" smtClean="0"/>
              <a:t>?!! </a:t>
            </a:r>
            <a:r>
              <a:rPr lang="nl-BE" altLang="en-US" sz="2800" dirty="0" err="1" smtClean="0"/>
              <a:t>This</a:t>
            </a:r>
            <a:r>
              <a:rPr lang="nl-BE" altLang="en-US" sz="2800" dirty="0" smtClean="0"/>
              <a:t> meeting</a:t>
            </a:r>
            <a:endParaRPr lang="en-US" altLang="en-US" sz="2800" dirty="0" smtClean="0"/>
          </a:p>
        </p:txBody>
      </p:sp>
    </p:spTree>
    <p:extLst>
      <p:ext uri="{BB962C8B-B14F-4D97-AF65-F5344CB8AC3E}">
        <p14:creationId xmlns:p14="http://schemas.microsoft.com/office/powerpoint/2010/main" val="34543854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WP.2 Design of new competence based curriculum </a:t>
            </a:r>
          </a:p>
        </p:txBody>
      </p:sp>
      <p:sp>
        <p:nvSpPr>
          <p:cNvPr id="19459" name="Text Placeholder 2"/>
          <p:cNvSpPr>
            <a:spLocks noGrp="1"/>
          </p:cNvSpPr>
          <p:nvPr>
            <p:ph type="body" sz="quarter" idx="10"/>
          </p:nvPr>
        </p:nvSpPr>
        <p:spPr>
          <a:xfrm>
            <a:off x="381000" y="1411288"/>
            <a:ext cx="8382000" cy="3638550"/>
          </a:xfrm>
        </p:spPr>
        <p:txBody>
          <a:bodyPr/>
          <a:lstStyle/>
          <a:p>
            <a:pPr eaLnBrk="1" hangingPunct="1"/>
            <a:r>
              <a:rPr lang="en-US" altLang="en-US" dirty="0" smtClean="0"/>
              <a:t>2.3 New curriculum and ECTS</a:t>
            </a:r>
          </a:p>
          <a:p>
            <a:pPr eaLnBrk="1" hangingPunct="1">
              <a:buFontTx/>
              <a:buNone/>
            </a:pPr>
            <a:r>
              <a:rPr lang="en-US" altLang="en-US" sz="2800" dirty="0" smtClean="0"/>
              <a:t>For creation of the new curriculum each partner University will select </a:t>
            </a:r>
            <a:r>
              <a:rPr lang="en-US" altLang="en-US" sz="2800" dirty="0" smtClean="0">
                <a:solidFill>
                  <a:srgbClr val="C00000"/>
                </a:solidFill>
              </a:rPr>
              <a:t>group of four people </a:t>
            </a:r>
            <a:r>
              <a:rPr lang="en-US" altLang="en-US" sz="2800" dirty="0" smtClean="0"/>
              <a:t>(student, staff and management representative and QA coordinator), who will be in charge of developing of final draft of curriculum. University of East Sarajevo will coordinate this activity. </a:t>
            </a:r>
            <a:r>
              <a:rPr lang="en-US" altLang="en-US" sz="2800" dirty="0" smtClean="0">
                <a:solidFill>
                  <a:srgbClr val="C00000"/>
                </a:solidFill>
              </a:rPr>
              <a:t>By the end of first project’s year it is expected that the first draft of new competence based curriculum will be completed </a:t>
            </a:r>
          </a:p>
          <a:p>
            <a:pPr eaLnBrk="1" hangingPunct="1">
              <a:buFontTx/>
              <a:buNone/>
            </a:pPr>
            <a:endParaRPr lang="nl-BE" altLang="en-US" sz="2800" dirty="0">
              <a:solidFill>
                <a:srgbClr val="C00000"/>
              </a:solidFill>
            </a:endParaRPr>
          </a:p>
          <a:p>
            <a:pPr eaLnBrk="1" hangingPunct="1">
              <a:buFontTx/>
              <a:buNone/>
            </a:pPr>
            <a:r>
              <a:rPr lang="nl-BE" altLang="en-US" sz="2800" dirty="0" err="1" smtClean="0">
                <a:solidFill>
                  <a:srgbClr val="C00000"/>
                </a:solidFill>
              </a:rPr>
              <a:t>Very</a:t>
            </a:r>
            <a:r>
              <a:rPr lang="nl-BE" altLang="en-US" sz="2800" dirty="0" smtClean="0">
                <a:solidFill>
                  <a:srgbClr val="C00000"/>
                </a:solidFill>
              </a:rPr>
              <a:t>, </a:t>
            </a:r>
            <a:r>
              <a:rPr lang="nl-BE" altLang="en-US" sz="2800" dirty="0" err="1" smtClean="0">
                <a:solidFill>
                  <a:srgbClr val="C00000"/>
                </a:solidFill>
              </a:rPr>
              <a:t>very</a:t>
            </a:r>
            <a:r>
              <a:rPr lang="nl-BE" altLang="en-US" sz="2800" dirty="0" smtClean="0">
                <a:solidFill>
                  <a:srgbClr val="C00000"/>
                </a:solidFill>
              </a:rPr>
              <a:t> urgent!!!!!</a:t>
            </a:r>
            <a:endParaRPr lang="en-US" altLang="en-US" sz="2800" dirty="0" smtClean="0">
              <a:solidFill>
                <a:srgbClr val="C00000"/>
              </a:solidFill>
            </a:endParaRPr>
          </a:p>
        </p:txBody>
      </p:sp>
    </p:spTree>
    <p:extLst>
      <p:ext uri="{BB962C8B-B14F-4D97-AF65-F5344CB8AC3E}">
        <p14:creationId xmlns:p14="http://schemas.microsoft.com/office/powerpoint/2010/main" val="417874012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WP.2 Design of new competence based curriculum </a:t>
            </a:r>
          </a:p>
        </p:txBody>
      </p:sp>
      <p:sp>
        <p:nvSpPr>
          <p:cNvPr id="20483" name="Text Placeholder 2"/>
          <p:cNvSpPr>
            <a:spLocks noGrp="1"/>
          </p:cNvSpPr>
          <p:nvPr>
            <p:ph type="body" sz="quarter" idx="10"/>
          </p:nvPr>
        </p:nvSpPr>
        <p:spPr>
          <a:xfrm>
            <a:off x="381000" y="1411288"/>
            <a:ext cx="8382000" cy="4027487"/>
          </a:xfrm>
        </p:spPr>
        <p:txBody>
          <a:bodyPr/>
          <a:lstStyle/>
          <a:p>
            <a:pPr eaLnBrk="1" hangingPunct="1"/>
            <a:r>
              <a:rPr lang="en-US" altLang="en-US" dirty="0" smtClean="0"/>
              <a:t>2.4 Description of the practical nursing skills </a:t>
            </a:r>
          </a:p>
          <a:p>
            <a:pPr eaLnBrk="1" hangingPunct="1">
              <a:buFontTx/>
              <a:buNone/>
            </a:pPr>
            <a:r>
              <a:rPr lang="en-US" altLang="en-US" sz="2800" dirty="0" smtClean="0"/>
              <a:t>Representatives of WB Universities will take active part in training, which will be organized at </a:t>
            </a:r>
            <a:r>
              <a:rPr lang="en-US" altLang="en-US" sz="2800" dirty="0" err="1" smtClean="0"/>
              <a:t>Hansa</a:t>
            </a:r>
            <a:r>
              <a:rPr lang="en-US" altLang="en-US" sz="2800" dirty="0" smtClean="0"/>
              <a:t> University  and will last for </a:t>
            </a:r>
            <a:r>
              <a:rPr lang="en-US" altLang="en-US" sz="2800" dirty="0" smtClean="0">
                <a:solidFill>
                  <a:srgbClr val="C00000"/>
                </a:solidFill>
              </a:rPr>
              <a:t>five days</a:t>
            </a:r>
            <a:r>
              <a:rPr lang="en-US" altLang="en-US" sz="2800" dirty="0" smtClean="0"/>
              <a:t>. Each University from WB region will send three persons for this training. Main topic of this training will be definition of educational objectives of our curriculum, connections of competencies with different courses in the curriculum, vertical and horizontal integration of curriculum and etc. </a:t>
            </a:r>
            <a:r>
              <a:rPr lang="en-US" altLang="en-US" sz="2800" dirty="0" smtClean="0">
                <a:solidFill>
                  <a:srgbClr val="C00000"/>
                </a:solidFill>
              </a:rPr>
              <a:t>Draft of new curriculum will be presented and discussed.</a:t>
            </a:r>
          </a:p>
          <a:p>
            <a:pPr eaLnBrk="1" hangingPunct="1">
              <a:buFontTx/>
              <a:buNone/>
            </a:pPr>
            <a:r>
              <a:rPr lang="nl-BE" altLang="en-US" sz="2800" dirty="0" smtClean="0">
                <a:solidFill>
                  <a:srgbClr val="C00000"/>
                </a:solidFill>
              </a:rPr>
              <a:t>Urgent??</a:t>
            </a:r>
            <a:endParaRPr lang="en-US" altLang="en-US" sz="2800" dirty="0" smtClean="0">
              <a:solidFill>
                <a:srgbClr val="C00000"/>
              </a:solidFill>
            </a:endParaRPr>
          </a:p>
        </p:txBody>
      </p:sp>
    </p:spTree>
    <p:extLst>
      <p:ext uri="{BB962C8B-B14F-4D97-AF65-F5344CB8AC3E}">
        <p14:creationId xmlns:p14="http://schemas.microsoft.com/office/powerpoint/2010/main" val="39043716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WP.2 Design of new competence based curriculum </a:t>
            </a:r>
          </a:p>
        </p:txBody>
      </p:sp>
      <p:sp>
        <p:nvSpPr>
          <p:cNvPr id="21507" name="Text Placeholder 2"/>
          <p:cNvSpPr>
            <a:spLocks noGrp="1"/>
          </p:cNvSpPr>
          <p:nvPr>
            <p:ph type="body" sz="quarter" idx="10"/>
          </p:nvPr>
        </p:nvSpPr>
        <p:spPr>
          <a:xfrm>
            <a:off x="381000" y="1411288"/>
            <a:ext cx="8382000" cy="4470400"/>
          </a:xfrm>
        </p:spPr>
        <p:txBody>
          <a:bodyPr/>
          <a:lstStyle/>
          <a:p>
            <a:pPr eaLnBrk="1" hangingPunct="1"/>
            <a:r>
              <a:rPr lang="en-US" altLang="en-US" dirty="0" smtClean="0"/>
              <a:t>2.5 Description of assessment  methodology for skills</a:t>
            </a:r>
          </a:p>
          <a:p>
            <a:pPr eaLnBrk="1" hangingPunct="1">
              <a:buFontTx/>
              <a:buNone/>
            </a:pPr>
            <a:r>
              <a:rPr lang="en-US" altLang="en-US" sz="2800" dirty="0" smtClean="0"/>
              <a:t>Second </a:t>
            </a:r>
            <a:r>
              <a:rPr lang="en-US" altLang="en-US" sz="2800" dirty="0" smtClean="0">
                <a:solidFill>
                  <a:srgbClr val="C00000"/>
                </a:solidFill>
              </a:rPr>
              <a:t>training session will be devoted to assessment methodologies for different competences in nursing</a:t>
            </a:r>
            <a:r>
              <a:rPr lang="en-US" altLang="en-US" sz="2800" dirty="0" smtClean="0"/>
              <a:t>. Training will be organized at University of </a:t>
            </a:r>
            <a:r>
              <a:rPr lang="en-US" altLang="en-US" sz="2800" dirty="0" err="1" smtClean="0"/>
              <a:t>Gjirokastra</a:t>
            </a:r>
            <a:r>
              <a:rPr lang="en-US" altLang="en-US" sz="2800" dirty="0" smtClean="0"/>
              <a:t>, Albania and will last for four days including travelling for three person from each WB partner. </a:t>
            </a:r>
            <a:r>
              <a:rPr lang="en-US" altLang="en-US" sz="2800" dirty="0" smtClean="0">
                <a:solidFill>
                  <a:srgbClr val="C00000"/>
                </a:solidFill>
              </a:rPr>
              <a:t>Main topic of this seminar will be new assessment methodologies for testing different competences.  </a:t>
            </a:r>
            <a:r>
              <a:rPr lang="en-US" altLang="en-US" sz="2800" dirty="0" smtClean="0"/>
              <a:t>Main accent will be put on OSCE, blue prints, MCQ,  and clinical skill labs.  Draft of new curriculum will be presented and discussed. </a:t>
            </a:r>
            <a:r>
              <a:rPr lang="en-US" altLang="en-US" sz="2800" dirty="0" smtClean="0">
                <a:solidFill>
                  <a:srgbClr val="C00000"/>
                </a:solidFill>
              </a:rPr>
              <a:t>Groningen??</a:t>
            </a:r>
            <a:endParaRPr lang="en-US" altLang="en-US" sz="2800" dirty="0" smtClean="0"/>
          </a:p>
        </p:txBody>
      </p:sp>
    </p:spTree>
    <p:extLst>
      <p:ext uri="{BB962C8B-B14F-4D97-AF65-F5344CB8AC3E}">
        <p14:creationId xmlns:p14="http://schemas.microsoft.com/office/powerpoint/2010/main" val="31428575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79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WP.3 Training of teaching staff for running course units during pilot project</a:t>
            </a:r>
          </a:p>
        </p:txBody>
      </p:sp>
      <p:sp>
        <p:nvSpPr>
          <p:cNvPr id="22531" name="Text Placeholder 2"/>
          <p:cNvSpPr>
            <a:spLocks noGrp="1"/>
          </p:cNvSpPr>
          <p:nvPr>
            <p:ph type="body" sz="quarter" idx="10"/>
          </p:nvPr>
        </p:nvSpPr>
        <p:spPr>
          <a:xfrm>
            <a:off x="381000" y="1411288"/>
            <a:ext cx="8382000" cy="4624387"/>
          </a:xfrm>
        </p:spPr>
        <p:txBody>
          <a:bodyPr/>
          <a:lstStyle/>
          <a:p>
            <a:pPr eaLnBrk="1" hangingPunct="1"/>
            <a:r>
              <a:rPr lang="en-US" altLang="en-US" dirty="0" smtClean="0"/>
              <a:t>3.1 Education of staff in EU institutes and hospitals</a:t>
            </a:r>
          </a:p>
          <a:p>
            <a:pPr eaLnBrk="1" hangingPunct="1">
              <a:buFontTx/>
              <a:buNone/>
            </a:pPr>
            <a:r>
              <a:rPr lang="en-US" altLang="en-US" sz="2800" dirty="0" smtClean="0"/>
              <a:t>We plan to train 3 representatives from each WB partner University in EU in three occasions (</a:t>
            </a:r>
            <a:r>
              <a:rPr lang="en-US" altLang="en-US" sz="2800" dirty="0" smtClean="0">
                <a:solidFill>
                  <a:srgbClr val="C00000"/>
                </a:solidFill>
              </a:rPr>
              <a:t>UNIPO</a:t>
            </a:r>
            <a:r>
              <a:rPr lang="en-US" altLang="en-US" sz="2800" dirty="0" smtClean="0"/>
              <a:t>, </a:t>
            </a:r>
            <a:r>
              <a:rPr lang="en-US" altLang="en-US" sz="2800" dirty="0" err="1" smtClean="0"/>
              <a:t>odisee</a:t>
            </a:r>
            <a:r>
              <a:rPr lang="en-US" altLang="en-US" sz="2800" dirty="0" smtClean="0"/>
              <a:t> and HANZA). It is planned that our future teachers see how competence based curriculum is running into practice in EU partner University, to get acquainted with different teaching approaches and methodology of student assessments based on competence based training. Part of training will be done </a:t>
            </a:r>
            <a:r>
              <a:rPr lang="en-US" altLang="en-US" sz="2800" dirty="0" smtClean="0">
                <a:solidFill>
                  <a:srgbClr val="C00000"/>
                </a:solidFill>
              </a:rPr>
              <a:t>in hospitals</a:t>
            </a:r>
            <a:r>
              <a:rPr lang="en-US" altLang="en-US" sz="2800" dirty="0" smtClean="0"/>
              <a:t>. </a:t>
            </a:r>
          </a:p>
          <a:p>
            <a:pPr eaLnBrk="1" hangingPunct="1">
              <a:buFontTx/>
              <a:buNone/>
            </a:pPr>
            <a:r>
              <a:rPr lang="nl-BE" altLang="en-US" sz="2800" dirty="0" smtClean="0">
                <a:solidFill>
                  <a:srgbClr val="C00000"/>
                </a:solidFill>
              </a:rPr>
              <a:t>OK  </a:t>
            </a:r>
            <a:r>
              <a:rPr lang="nl-BE" altLang="en-US" sz="2800" dirty="0" err="1" smtClean="0">
                <a:solidFill>
                  <a:srgbClr val="C00000"/>
                </a:solidFill>
              </a:rPr>
              <a:t>Good</a:t>
            </a:r>
            <a:r>
              <a:rPr lang="nl-BE" altLang="en-US" sz="2800" dirty="0" smtClean="0">
                <a:solidFill>
                  <a:srgbClr val="C00000"/>
                </a:solidFill>
              </a:rPr>
              <a:t> </a:t>
            </a:r>
            <a:r>
              <a:rPr lang="nl-BE" altLang="en-US" sz="2800" dirty="0" err="1" smtClean="0">
                <a:solidFill>
                  <a:srgbClr val="C00000"/>
                </a:solidFill>
              </a:rPr>
              <a:t>comments</a:t>
            </a:r>
            <a:endParaRPr lang="en-US" altLang="en-US" sz="2800" dirty="0" smtClean="0">
              <a:solidFill>
                <a:srgbClr val="C00000"/>
              </a:solidFill>
            </a:endParaRPr>
          </a:p>
          <a:p>
            <a:pPr eaLnBrk="1" hangingPunct="1">
              <a:buFontTx/>
              <a:buNone/>
            </a:pPr>
            <a:endParaRPr lang="en-US" altLang="en-US" dirty="0" smtClean="0"/>
          </a:p>
        </p:txBody>
      </p:sp>
    </p:spTree>
    <p:extLst>
      <p:ext uri="{BB962C8B-B14F-4D97-AF65-F5344CB8AC3E}">
        <p14:creationId xmlns:p14="http://schemas.microsoft.com/office/powerpoint/2010/main" val="179904648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WP.3 Training of teaching staff for running course units during pilot project</a:t>
            </a:r>
          </a:p>
        </p:txBody>
      </p:sp>
      <p:sp>
        <p:nvSpPr>
          <p:cNvPr id="23555" name="Text Placeholder 2"/>
          <p:cNvSpPr>
            <a:spLocks noGrp="1"/>
          </p:cNvSpPr>
          <p:nvPr>
            <p:ph type="body" sz="quarter" idx="10"/>
          </p:nvPr>
        </p:nvSpPr>
        <p:spPr>
          <a:xfrm>
            <a:off x="381000" y="1411288"/>
            <a:ext cx="8382000" cy="4470400"/>
          </a:xfrm>
        </p:spPr>
        <p:txBody>
          <a:bodyPr/>
          <a:lstStyle/>
          <a:p>
            <a:pPr eaLnBrk="1" hangingPunct="1"/>
            <a:r>
              <a:rPr lang="en-US" altLang="en-US" dirty="0" smtClean="0"/>
              <a:t>3.2 Education of staff in WB institutes and hospitals</a:t>
            </a:r>
          </a:p>
          <a:p>
            <a:pPr eaLnBrk="1" hangingPunct="1">
              <a:buFontTx/>
              <a:buNone/>
            </a:pPr>
            <a:r>
              <a:rPr lang="en-US" altLang="en-US" sz="2800" dirty="0" smtClean="0"/>
              <a:t>Training of the teachers will be done at three locations (East Sarajevo-BH, </a:t>
            </a:r>
            <a:r>
              <a:rPr lang="en-US" altLang="en-US" sz="2800" dirty="0" err="1" smtClean="0"/>
              <a:t>Shkodra</a:t>
            </a:r>
            <a:r>
              <a:rPr lang="en-US" altLang="en-US" sz="2800" dirty="0" smtClean="0"/>
              <a:t>-Albania and Podgorica Montenegro). To each seminar 21 teachers will be invited. It will be organized on the following way </a:t>
            </a:r>
            <a:r>
              <a:rPr lang="en-US" altLang="en-US" sz="2800" dirty="0" smtClean="0">
                <a:solidFill>
                  <a:srgbClr val="C00000"/>
                </a:solidFill>
              </a:rPr>
              <a:t>(teachers from BH will be invited to East Sarajevo, Teachers from Albania to </a:t>
            </a:r>
            <a:r>
              <a:rPr lang="en-US" altLang="en-US" sz="2800" dirty="0" err="1" smtClean="0">
                <a:solidFill>
                  <a:srgbClr val="C00000"/>
                </a:solidFill>
              </a:rPr>
              <a:t>Shkodra</a:t>
            </a:r>
            <a:r>
              <a:rPr lang="en-US" altLang="en-US" sz="2800" dirty="0" smtClean="0">
                <a:solidFill>
                  <a:srgbClr val="C00000"/>
                </a:solidFill>
              </a:rPr>
              <a:t> and teachers from Montenegro to Podgorica</a:t>
            </a:r>
            <a:r>
              <a:rPr lang="en-US" altLang="en-US" sz="2800" dirty="0" smtClean="0"/>
              <a:t>). Tutors will be WB trained experts and EU experts. Seminars will </a:t>
            </a:r>
            <a:r>
              <a:rPr lang="en-US" altLang="en-US" sz="2800" dirty="0" smtClean="0">
                <a:solidFill>
                  <a:srgbClr val="C00000"/>
                </a:solidFill>
              </a:rPr>
              <a:t>last four five days </a:t>
            </a:r>
            <a:r>
              <a:rPr lang="en-US" altLang="en-US" sz="2800" dirty="0" smtClean="0"/>
              <a:t>each. </a:t>
            </a:r>
          </a:p>
          <a:p>
            <a:pPr eaLnBrk="1" hangingPunct="1">
              <a:buFontTx/>
              <a:buNone/>
            </a:pPr>
            <a:r>
              <a:rPr lang="nl-BE" altLang="en-US" sz="2800" dirty="0" err="1" smtClean="0">
                <a:solidFill>
                  <a:srgbClr val="C00000"/>
                </a:solidFill>
              </a:rPr>
              <a:t>Not</a:t>
            </a:r>
            <a:r>
              <a:rPr lang="nl-BE" altLang="en-US" sz="2800" dirty="0" smtClean="0">
                <a:solidFill>
                  <a:srgbClr val="C00000"/>
                </a:solidFill>
              </a:rPr>
              <a:t> </a:t>
            </a:r>
            <a:r>
              <a:rPr lang="nl-BE" altLang="en-US" sz="2800" dirty="0" err="1" smtClean="0">
                <a:solidFill>
                  <a:srgbClr val="C00000"/>
                </a:solidFill>
              </a:rPr>
              <a:t>done</a:t>
            </a:r>
            <a:r>
              <a:rPr lang="nl-BE" altLang="en-US" sz="2800" dirty="0" smtClean="0">
                <a:solidFill>
                  <a:srgbClr val="C00000"/>
                </a:solidFill>
              </a:rPr>
              <a:t>? </a:t>
            </a:r>
            <a:r>
              <a:rPr lang="nl-BE" altLang="en-US" sz="2800" dirty="0" err="1" smtClean="0">
                <a:solidFill>
                  <a:srgbClr val="C00000"/>
                </a:solidFill>
              </a:rPr>
              <a:t>Yet</a:t>
            </a:r>
            <a:endParaRPr lang="en-US" altLang="en-US" sz="2800" dirty="0" smtClean="0">
              <a:solidFill>
                <a:srgbClr val="C00000"/>
              </a:solidFill>
            </a:endParaRPr>
          </a:p>
        </p:txBody>
      </p:sp>
    </p:spTree>
    <p:extLst>
      <p:ext uri="{BB962C8B-B14F-4D97-AF65-F5344CB8AC3E}">
        <p14:creationId xmlns:p14="http://schemas.microsoft.com/office/powerpoint/2010/main" val="19635842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225" y="2094756"/>
            <a:ext cx="7681913" cy="4040088"/>
          </a:xfrm>
        </p:spPr>
        <p:txBody>
          <a:bodyPr numCol="1" anchorCtr="0" compatLnSpc="1">
            <a:prstTxWarp prst="textNoShape">
              <a:avLst/>
            </a:prstTxWarp>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2800" dirty="0" smtClean="0"/>
              <a:t>Or </a:t>
            </a:r>
            <a:r>
              <a:rPr lang="en-US" sz="2800" dirty="0"/>
              <a:t>at any rate, we want to be ‘ really good’ at what we do</a:t>
            </a:r>
            <a:br>
              <a:rPr lang="en-US" sz="2800" dirty="0"/>
            </a:br>
            <a:r>
              <a:rPr lang="en-US" sz="2800" dirty="0" smtClean="0"/>
              <a:t>’</a:t>
            </a:r>
            <a:endParaRPr lang="en-US" sz="2800" dirty="0"/>
          </a:p>
        </p:txBody>
      </p:sp>
      <p:sp>
        <p:nvSpPr>
          <p:cNvPr id="5123" name="Subtitle 2"/>
          <p:cNvSpPr>
            <a:spLocks noGrp="1"/>
          </p:cNvSpPr>
          <p:nvPr>
            <p:ph type="subTitle" idx="1"/>
          </p:nvPr>
        </p:nvSpPr>
        <p:spPr>
          <a:xfrm>
            <a:off x="730250" y="4114800"/>
            <a:ext cx="7681913" cy="461963"/>
          </a:xfrm>
        </p:spPr>
        <p:txBody>
          <a:bodyPr/>
          <a:lstStyle/>
          <a:p>
            <a:pPr algn="ctr">
              <a:spcBef>
                <a:spcPct val="0"/>
              </a:spcBef>
            </a:pPr>
            <a:r>
              <a:rPr lang="en-US" altLang="en-US" dirty="0" err="1" smtClean="0">
                <a:solidFill>
                  <a:srgbClr val="FFFFFF"/>
                </a:solidFill>
              </a:rPr>
              <a:t>Kic</a:t>
            </a:r>
            <a:r>
              <a:rPr lang="en-GB" dirty="0"/>
              <a:t> </a:t>
            </a:r>
            <a:r>
              <a:rPr lang="en-GB" sz="4400" dirty="0"/>
              <a:t>We want Excellence</a:t>
            </a:r>
            <a:r>
              <a:rPr lang="en-US" altLang="en-US" dirty="0" smtClean="0">
                <a:solidFill>
                  <a:srgbClr val="FFFFFF"/>
                </a:solidFill>
              </a:rPr>
              <a:t>k-off </a:t>
            </a:r>
            <a:r>
              <a:rPr lang="en-US" altLang="en-US" dirty="0" smtClean="0">
                <a:solidFill>
                  <a:srgbClr val="FFFFFF"/>
                </a:solidFill>
              </a:rPr>
              <a:t>meeting  Ghent 24-27 February 2014</a:t>
            </a:r>
          </a:p>
          <a:p>
            <a:pPr algn="ctr" eaLnBrk="1" hangingPunct="1">
              <a:spcBef>
                <a:spcPct val="0"/>
              </a:spcBef>
            </a:pPr>
            <a:endParaRPr lang="en-US" altLang="en-US" sz="1600" dirty="0" smtClean="0">
              <a:solidFill>
                <a:srgbClr val="FFFFFF"/>
              </a:solidFill>
            </a:endParaRPr>
          </a:p>
          <a:p>
            <a:pPr algn="ctr" eaLnBrk="1" hangingPunct="1">
              <a:spcBef>
                <a:spcPct val="0"/>
              </a:spcBef>
            </a:pPr>
            <a:r>
              <a:rPr lang="en-US" altLang="en-US" sz="1600" dirty="0" smtClean="0">
                <a:solidFill>
                  <a:srgbClr val="FFFFFF"/>
                </a:solidFill>
              </a:rPr>
              <a:t>CCNURCA</a:t>
            </a:r>
            <a:r>
              <a:rPr lang="en-US" altLang="en-US" sz="2400" dirty="0" smtClean="0">
                <a:solidFill>
                  <a:srgbClr val="FFFFFF"/>
                </a:solidFill>
              </a:rPr>
              <a:t>: 54416-Tempus—1-2013-1-BE-Tempus-JPCR</a:t>
            </a:r>
          </a:p>
          <a:p>
            <a:pPr algn="ctr" eaLnBrk="1" hangingPunct="1">
              <a:spcBef>
                <a:spcPct val="0"/>
              </a:spcBef>
            </a:pPr>
            <a:endParaRPr lang="en-US" altLang="en-US" dirty="0" smtClean="0">
              <a:solidFill>
                <a:srgbClr val="FFFFFF"/>
              </a:solidFill>
            </a:endParaRPr>
          </a:p>
          <a:p>
            <a:pPr algn="ctr" eaLnBrk="1" hangingPunct="1">
              <a:spcBef>
                <a:spcPct val="0"/>
              </a:spcBef>
            </a:pPr>
            <a:endParaRPr lang="en-US" altLang="en-US" dirty="0" smtClean="0">
              <a:solidFill>
                <a:srgbClr val="FFFFFF"/>
              </a:solidFill>
            </a:endParaRPr>
          </a:p>
        </p:txBody>
      </p:sp>
      <p:pic>
        <p:nvPicPr>
          <p:cNvPr id="51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699844" cy="272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0" y="0"/>
            <a:ext cx="25082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1315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79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4. Capacity building of the nursing schools in the region</a:t>
            </a:r>
          </a:p>
        </p:txBody>
      </p:sp>
      <p:sp>
        <p:nvSpPr>
          <p:cNvPr id="24579" name="Text Placeholder 2"/>
          <p:cNvSpPr>
            <a:spLocks noGrp="1"/>
          </p:cNvSpPr>
          <p:nvPr>
            <p:ph type="body" sz="quarter" idx="10"/>
          </p:nvPr>
        </p:nvSpPr>
        <p:spPr>
          <a:xfrm>
            <a:off x="381000" y="1411288"/>
            <a:ext cx="8382000" cy="4470400"/>
          </a:xfrm>
        </p:spPr>
        <p:txBody>
          <a:bodyPr/>
          <a:lstStyle/>
          <a:p>
            <a:pPr eaLnBrk="1" hangingPunct="1"/>
            <a:r>
              <a:rPr lang="en-US" altLang="en-US" dirty="0" smtClean="0"/>
              <a:t>4.1 Finding equipment for training in nursing skills</a:t>
            </a:r>
          </a:p>
          <a:p>
            <a:pPr eaLnBrk="1" hangingPunct="1">
              <a:buFontTx/>
              <a:buNone/>
            </a:pPr>
            <a:r>
              <a:rPr lang="en-US" altLang="en-US" sz="2800" dirty="0" smtClean="0"/>
              <a:t>Each WB university has a budget of 30 650 euros to further equip Nursing/Health departments in view of a smooth implementation of a competence based curriculum. It concerns more particularly computer equipment : computers, laptops,  laser printers, beamer, flipcharts, software for interactive training, training phantoms and e learning equipment . University of East Sarajevo, </a:t>
            </a:r>
            <a:r>
              <a:rPr lang="en-US" altLang="en-US" sz="2800" dirty="0" err="1" smtClean="0"/>
              <a:t>Shkodra</a:t>
            </a:r>
            <a:r>
              <a:rPr lang="en-US" altLang="en-US" sz="2800" dirty="0" smtClean="0"/>
              <a:t> and Podgorica will be in charge for this activity. </a:t>
            </a:r>
          </a:p>
          <a:p>
            <a:pPr eaLnBrk="1" hangingPunct="1">
              <a:buFontTx/>
              <a:buNone/>
            </a:pPr>
            <a:r>
              <a:rPr lang="nl-BE" altLang="en-US" sz="2800" dirty="0" err="1" smtClean="0">
                <a:solidFill>
                  <a:srgbClr val="C00000"/>
                </a:solidFill>
              </a:rPr>
              <a:t>Done</a:t>
            </a:r>
            <a:r>
              <a:rPr lang="nl-BE" altLang="en-US" sz="2800" dirty="0" smtClean="0">
                <a:solidFill>
                  <a:srgbClr val="C00000"/>
                </a:solidFill>
              </a:rPr>
              <a:t>?</a:t>
            </a:r>
            <a:endParaRPr lang="en-US" altLang="en-US" sz="2800" dirty="0" smtClean="0">
              <a:solidFill>
                <a:srgbClr val="C00000"/>
              </a:solidFill>
            </a:endParaRPr>
          </a:p>
        </p:txBody>
      </p:sp>
    </p:spTree>
    <p:extLst>
      <p:ext uri="{BB962C8B-B14F-4D97-AF65-F5344CB8AC3E}">
        <p14:creationId xmlns:p14="http://schemas.microsoft.com/office/powerpoint/2010/main" val="153375307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4. Capacity building of the nursing schools in the region</a:t>
            </a:r>
          </a:p>
        </p:txBody>
      </p:sp>
      <p:sp>
        <p:nvSpPr>
          <p:cNvPr id="25603" name="Text Placeholder 2"/>
          <p:cNvSpPr>
            <a:spLocks noGrp="1"/>
          </p:cNvSpPr>
          <p:nvPr>
            <p:ph type="body" sz="quarter" idx="10"/>
          </p:nvPr>
        </p:nvSpPr>
        <p:spPr>
          <a:xfrm>
            <a:off x="381000" y="1411288"/>
            <a:ext cx="8382000" cy="5013325"/>
          </a:xfrm>
        </p:spPr>
        <p:txBody>
          <a:bodyPr/>
          <a:lstStyle/>
          <a:p>
            <a:pPr eaLnBrk="1" hangingPunct="1"/>
            <a:r>
              <a:rPr lang="en-US" altLang="en-US" dirty="0" smtClean="0"/>
              <a:t>4.2 New teaching material and performance indicators</a:t>
            </a:r>
          </a:p>
          <a:p>
            <a:pPr eaLnBrk="1" hangingPunct="1">
              <a:buFontTx/>
              <a:buNone/>
            </a:pPr>
            <a:r>
              <a:rPr lang="en-US" altLang="en-US" sz="2800" dirty="0" smtClean="0"/>
              <a:t>Members of Consortium together with experts in different fields will be responsible for preparing and providing all material necessary for teaching of students after introducing CBC. Material will be prepared in e form.  Also with help of </a:t>
            </a:r>
            <a:r>
              <a:rPr lang="en-US" altLang="en-US" sz="2800" dirty="0" err="1" smtClean="0">
                <a:solidFill>
                  <a:srgbClr val="C00000"/>
                </a:solidFill>
              </a:rPr>
              <a:t>Odisee</a:t>
            </a:r>
            <a:r>
              <a:rPr lang="en-US" altLang="en-US" sz="2800" dirty="0" smtClean="0"/>
              <a:t> will be adopted existing software for tracking student performance indicators </a:t>
            </a:r>
            <a:r>
              <a:rPr lang="en-US" altLang="en-US" sz="2800" dirty="0" smtClean="0">
                <a:solidFill>
                  <a:srgbClr val="C00000"/>
                </a:solidFill>
              </a:rPr>
              <a:t>KPI</a:t>
            </a:r>
            <a:r>
              <a:rPr lang="en-US" altLang="en-US" sz="2800" dirty="0" smtClean="0"/>
              <a:t> and </a:t>
            </a:r>
            <a:r>
              <a:rPr lang="en-US" altLang="en-US" sz="2800" dirty="0" smtClean="0">
                <a:solidFill>
                  <a:srgbClr val="C00000"/>
                </a:solidFill>
              </a:rPr>
              <a:t>software</a:t>
            </a:r>
            <a:r>
              <a:rPr lang="en-US" altLang="en-US" sz="2800" dirty="0" smtClean="0"/>
              <a:t> for clinical skills. All WB nursing departments will install this software and complete with appropriate data. </a:t>
            </a:r>
          </a:p>
          <a:p>
            <a:pPr eaLnBrk="1" hangingPunct="1">
              <a:buFontTx/>
              <a:buNone/>
            </a:pPr>
            <a:r>
              <a:rPr lang="nl-BE" altLang="en-US" sz="2800" dirty="0" smtClean="0">
                <a:solidFill>
                  <a:srgbClr val="C00000"/>
                </a:solidFill>
              </a:rPr>
              <a:t>Start up </a:t>
            </a:r>
            <a:r>
              <a:rPr lang="nl-BE" altLang="en-US" sz="2800" dirty="0" err="1" smtClean="0">
                <a:solidFill>
                  <a:srgbClr val="C00000"/>
                </a:solidFill>
              </a:rPr>
              <a:t>during</a:t>
            </a:r>
            <a:r>
              <a:rPr lang="nl-BE" altLang="en-US" sz="2800" dirty="0" smtClean="0">
                <a:solidFill>
                  <a:srgbClr val="C00000"/>
                </a:solidFill>
              </a:rPr>
              <a:t> meeting in Montenegro?</a:t>
            </a:r>
            <a:endParaRPr lang="en-US" altLang="en-US" sz="2800" dirty="0" smtClean="0">
              <a:solidFill>
                <a:srgbClr val="C00000"/>
              </a:solidFill>
            </a:endParaRPr>
          </a:p>
          <a:p>
            <a:pPr eaLnBrk="1" hangingPunct="1">
              <a:buFontTx/>
              <a:buNone/>
            </a:pPr>
            <a:endParaRPr lang="en-US" altLang="en-US" dirty="0" smtClean="0"/>
          </a:p>
        </p:txBody>
      </p:sp>
    </p:spTree>
    <p:extLst>
      <p:ext uri="{BB962C8B-B14F-4D97-AF65-F5344CB8AC3E}">
        <p14:creationId xmlns:p14="http://schemas.microsoft.com/office/powerpoint/2010/main" val="260135620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4. Capacity building of the nursing schools in the region</a:t>
            </a:r>
          </a:p>
        </p:txBody>
      </p:sp>
      <p:sp>
        <p:nvSpPr>
          <p:cNvPr id="3" name="Text Placeholder 2"/>
          <p:cNvSpPr>
            <a:spLocks noGrp="1"/>
          </p:cNvSpPr>
          <p:nvPr>
            <p:ph type="body" sz="quarter" idx="10"/>
          </p:nvPr>
        </p:nvSpPr>
        <p:spPr>
          <a:xfrm>
            <a:off x="381000" y="1411288"/>
            <a:ext cx="8382000" cy="2530475"/>
          </a:xfrm>
        </p:spPr>
        <p:txBody>
          <a:bodyPr rtlCol="0"/>
          <a:lstStyle/>
          <a:p>
            <a:pPr defTabSz="914363" eaLnBrk="1" fontAlgn="auto" hangingPunct="1">
              <a:spcAft>
                <a:spcPts val="0"/>
              </a:spcAft>
              <a:defRPr/>
            </a:pPr>
            <a:r>
              <a:rPr lang="en-US" dirty="0">
                <a:ea typeface="+mn-ea"/>
                <a:cs typeface="+mn-cs"/>
              </a:rPr>
              <a:t>4.3 Education about implementation of the </a:t>
            </a:r>
            <a:r>
              <a:rPr lang="en-US" dirty="0" smtClean="0">
                <a:ea typeface="+mn-ea"/>
                <a:cs typeface="+mn-cs"/>
              </a:rPr>
              <a:t>equipment</a:t>
            </a:r>
          </a:p>
          <a:p>
            <a:pPr marL="0" indent="0" defTabSz="914363" eaLnBrk="1" fontAlgn="auto" hangingPunct="1">
              <a:spcAft>
                <a:spcPts val="0"/>
              </a:spcAft>
              <a:buFontTx/>
              <a:buNone/>
              <a:defRPr/>
            </a:pPr>
            <a:r>
              <a:rPr lang="en-US" sz="2800" dirty="0">
                <a:ea typeface="+mn-ea"/>
                <a:cs typeface="+mn-cs"/>
              </a:rPr>
              <a:t>Teachers from all Schools involved in the project will be </a:t>
            </a:r>
            <a:r>
              <a:rPr lang="en-US" sz="2800" dirty="0">
                <a:solidFill>
                  <a:srgbClr val="C00000"/>
                </a:solidFill>
                <a:ea typeface="+mn-ea"/>
                <a:cs typeface="+mn-cs"/>
              </a:rPr>
              <a:t>trained</a:t>
            </a:r>
            <a:r>
              <a:rPr lang="en-US" sz="2800" dirty="0">
                <a:ea typeface="+mn-ea"/>
                <a:cs typeface="+mn-cs"/>
              </a:rPr>
              <a:t> for use of the equipment delivered during project. Company selected during tender procedure will be in charge of this. </a:t>
            </a:r>
            <a:endParaRPr lang="en-US" sz="2800" dirty="0" smtClean="0">
              <a:ea typeface="+mn-ea"/>
              <a:cs typeface="+mn-cs"/>
            </a:endParaRPr>
          </a:p>
          <a:p>
            <a:pPr marL="0" indent="0" defTabSz="914363" eaLnBrk="1" fontAlgn="auto" hangingPunct="1">
              <a:spcAft>
                <a:spcPts val="0"/>
              </a:spcAft>
              <a:buFontTx/>
              <a:buNone/>
              <a:defRPr/>
            </a:pPr>
            <a:endParaRPr lang="nl-BE" sz="2800" dirty="0">
              <a:cs typeface="+mn-cs"/>
            </a:endParaRPr>
          </a:p>
          <a:p>
            <a:pPr marL="0" indent="0" defTabSz="914363" eaLnBrk="1" fontAlgn="auto" hangingPunct="1">
              <a:spcAft>
                <a:spcPts val="0"/>
              </a:spcAft>
              <a:buFontTx/>
              <a:buNone/>
              <a:defRPr/>
            </a:pPr>
            <a:r>
              <a:rPr lang="nl-BE" sz="2800" dirty="0" smtClean="0">
                <a:solidFill>
                  <a:srgbClr val="C00000"/>
                </a:solidFill>
                <a:ea typeface="+mn-ea"/>
                <a:cs typeface="+mn-cs"/>
              </a:rPr>
              <a:t>Planning? Reporting??</a:t>
            </a:r>
            <a:endParaRPr lang="en-US" sz="2800" dirty="0">
              <a:solidFill>
                <a:srgbClr val="C00000"/>
              </a:solidFill>
              <a:ea typeface="+mn-ea"/>
              <a:cs typeface="+mn-cs"/>
            </a:endParaRPr>
          </a:p>
        </p:txBody>
      </p:sp>
    </p:spTree>
    <p:extLst>
      <p:ext uri="{BB962C8B-B14F-4D97-AF65-F5344CB8AC3E}">
        <p14:creationId xmlns:p14="http://schemas.microsoft.com/office/powerpoint/2010/main" val="134144692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5. Testing of the new curriculum through pilot project </a:t>
            </a:r>
          </a:p>
        </p:txBody>
      </p:sp>
      <p:sp>
        <p:nvSpPr>
          <p:cNvPr id="27651" name="Text Placeholder 2"/>
          <p:cNvSpPr>
            <a:spLocks noGrp="1"/>
          </p:cNvSpPr>
          <p:nvPr>
            <p:ph type="body" sz="quarter" idx="10"/>
          </p:nvPr>
        </p:nvSpPr>
        <p:spPr>
          <a:xfrm>
            <a:off x="381000" y="1411288"/>
            <a:ext cx="8382000" cy="4027487"/>
          </a:xfrm>
        </p:spPr>
        <p:txBody>
          <a:bodyPr/>
          <a:lstStyle/>
          <a:p>
            <a:pPr eaLnBrk="1" hangingPunct="1"/>
            <a:r>
              <a:rPr lang="en-US" altLang="en-US" dirty="0" smtClean="0"/>
              <a:t>5.1 Testing of the curriculum on WB universities</a:t>
            </a:r>
          </a:p>
          <a:p>
            <a:pPr eaLnBrk="1" hangingPunct="1">
              <a:buFontTx/>
              <a:buNone/>
            </a:pPr>
            <a:r>
              <a:rPr lang="en-US" altLang="en-US" sz="2800" dirty="0" smtClean="0"/>
              <a:t>Curriculum will be established from the first year of studies. For </a:t>
            </a:r>
            <a:r>
              <a:rPr lang="en-US" altLang="en-US" sz="2800" dirty="0" smtClean="0">
                <a:solidFill>
                  <a:srgbClr val="C00000"/>
                </a:solidFill>
              </a:rPr>
              <a:t>selection</a:t>
            </a:r>
            <a:r>
              <a:rPr lang="en-US" altLang="en-US" sz="2800" dirty="0" smtClean="0"/>
              <a:t> of students, entering exam will be organized and number of students will be defined by </a:t>
            </a:r>
            <a:r>
              <a:rPr lang="en-US" altLang="en-US" sz="2800" dirty="0" smtClean="0">
                <a:solidFill>
                  <a:srgbClr val="C00000"/>
                </a:solidFill>
              </a:rPr>
              <a:t>Ministries</a:t>
            </a:r>
            <a:r>
              <a:rPr lang="en-US" altLang="en-US" sz="2800" dirty="0" smtClean="0"/>
              <a:t> from the WB region. During pilot phase we will follow implementation of the new curriculum. The process and student satisfaction about curriculum will be checked by using different questionnaires and examination method. </a:t>
            </a:r>
            <a:r>
              <a:rPr lang="en-US" altLang="en-US" sz="2800" dirty="0" err="1" smtClean="0"/>
              <a:t>K</a:t>
            </a:r>
            <a:r>
              <a:rPr lang="en-US" altLang="en-US" sz="2800" dirty="0" err="1" smtClean="0">
                <a:solidFill>
                  <a:srgbClr val="C00000"/>
                </a:solidFill>
              </a:rPr>
              <a:t>uLeuven</a:t>
            </a:r>
            <a:r>
              <a:rPr lang="en-US" altLang="en-US" sz="2800" dirty="0" smtClean="0"/>
              <a:t> and UES  will monitor the whole process.</a:t>
            </a:r>
          </a:p>
          <a:p>
            <a:pPr eaLnBrk="1" hangingPunct="1">
              <a:buFontTx/>
              <a:buNone/>
            </a:pPr>
            <a:r>
              <a:rPr lang="nl-BE" altLang="en-US" sz="2800" dirty="0" smtClean="0">
                <a:solidFill>
                  <a:srgbClr val="C00000"/>
                </a:solidFill>
              </a:rPr>
              <a:t>Planning</a:t>
            </a:r>
            <a:endParaRPr lang="en-US" altLang="en-US" sz="2800" dirty="0" smtClean="0">
              <a:solidFill>
                <a:srgbClr val="C00000"/>
              </a:solidFill>
            </a:endParaRPr>
          </a:p>
        </p:txBody>
      </p:sp>
    </p:spTree>
    <p:extLst>
      <p:ext uri="{BB962C8B-B14F-4D97-AF65-F5344CB8AC3E}">
        <p14:creationId xmlns:p14="http://schemas.microsoft.com/office/powerpoint/2010/main" val="29019584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5. Testing of the new curriculum through pilot project </a:t>
            </a:r>
          </a:p>
        </p:txBody>
      </p:sp>
      <p:sp>
        <p:nvSpPr>
          <p:cNvPr id="28675" name="Text Placeholder 2"/>
          <p:cNvSpPr>
            <a:spLocks noGrp="1"/>
          </p:cNvSpPr>
          <p:nvPr>
            <p:ph type="body" sz="quarter" idx="10"/>
          </p:nvPr>
        </p:nvSpPr>
        <p:spPr>
          <a:xfrm>
            <a:off x="381000" y="1411288"/>
            <a:ext cx="8382000" cy="3694112"/>
          </a:xfrm>
        </p:spPr>
        <p:txBody>
          <a:bodyPr/>
          <a:lstStyle/>
          <a:p>
            <a:pPr eaLnBrk="1" hangingPunct="1"/>
            <a:r>
              <a:rPr lang="en-US" altLang="en-US" dirty="0" smtClean="0"/>
              <a:t>5.2 ECTS description files and performance indicators</a:t>
            </a:r>
          </a:p>
          <a:p>
            <a:pPr eaLnBrk="1" hangingPunct="1">
              <a:buFontTx/>
              <a:buNone/>
            </a:pPr>
            <a:r>
              <a:rPr lang="en-US" altLang="en-US" sz="2800" dirty="0" smtClean="0"/>
              <a:t>During the pilot project all WB Universities will finally adopt ECTS</a:t>
            </a:r>
            <a:r>
              <a:rPr lang="en-US" altLang="en-US" sz="2800" dirty="0" smtClean="0">
                <a:solidFill>
                  <a:srgbClr val="C00000"/>
                </a:solidFill>
              </a:rPr>
              <a:t> description</a:t>
            </a:r>
            <a:r>
              <a:rPr lang="en-US" altLang="en-US" sz="2800" dirty="0" smtClean="0"/>
              <a:t>  files of each course at the nursing departments and will also closely follow-up student performance indicators. Ministries and professional association of nurses from RS will follow  the whole process and UES will be in charge to send final documents to all responsible Ministries. </a:t>
            </a:r>
          </a:p>
          <a:p>
            <a:pPr eaLnBrk="1" hangingPunct="1">
              <a:buFontTx/>
              <a:buNone/>
            </a:pPr>
            <a:r>
              <a:rPr lang="nl-BE" altLang="en-US" sz="2800" dirty="0" err="1" smtClean="0">
                <a:solidFill>
                  <a:srgbClr val="C00000"/>
                </a:solidFill>
              </a:rPr>
              <a:t>Very</a:t>
            </a:r>
            <a:r>
              <a:rPr lang="nl-BE" altLang="en-US" sz="2800" dirty="0" smtClean="0">
                <a:solidFill>
                  <a:srgbClr val="C00000"/>
                </a:solidFill>
              </a:rPr>
              <a:t> important </a:t>
            </a:r>
            <a:r>
              <a:rPr lang="nl-BE" altLang="en-US" sz="2800" dirty="0" err="1" smtClean="0">
                <a:solidFill>
                  <a:srgbClr val="C00000"/>
                </a:solidFill>
              </a:rPr>
              <a:t>and</a:t>
            </a:r>
            <a:r>
              <a:rPr lang="nl-BE" altLang="en-US" sz="2800" dirty="0" smtClean="0">
                <a:solidFill>
                  <a:srgbClr val="C00000"/>
                </a:solidFill>
              </a:rPr>
              <a:t> time </a:t>
            </a:r>
            <a:r>
              <a:rPr lang="nl-BE" altLang="en-US" sz="2800" dirty="0" err="1" smtClean="0">
                <a:solidFill>
                  <a:srgbClr val="C00000"/>
                </a:solidFill>
              </a:rPr>
              <a:t>consuming</a:t>
            </a:r>
            <a:endParaRPr lang="nl-BE" altLang="en-US" sz="2800" dirty="0" smtClean="0">
              <a:solidFill>
                <a:srgbClr val="C00000"/>
              </a:solidFill>
            </a:endParaRPr>
          </a:p>
          <a:p>
            <a:pPr eaLnBrk="1" hangingPunct="1">
              <a:buFontTx/>
              <a:buNone/>
            </a:pPr>
            <a:r>
              <a:rPr lang="nl-BE" altLang="en-US" sz="2800" dirty="0" smtClean="0">
                <a:solidFill>
                  <a:srgbClr val="C00000"/>
                </a:solidFill>
              </a:rPr>
              <a:t>Planning</a:t>
            </a:r>
            <a:endParaRPr lang="en-US" altLang="en-US" sz="2800" dirty="0" smtClean="0">
              <a:solidFill>
                <a:srgbClr val="C00000"/>
              </a:solidFill>
            </a:endParaRPr>
          </a:p>
        </p:txBody>
      </p:sp>
    </p:spTree>
    <p:extLst>
      <p:ext uri="{BB962C8B-B14F-4D97-AF65-F5344CB8AC3E}">
        <p14:creationId xmlns:p14="http://schemas.microsoft.com/office/powerpoint/2010/main" val="348284970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5. Testing of the new curriculum through pilot project </a:t>
            </a:r>
          </a:p>
        </p:txBody>
      </p:sp>
      <p:sp>
        <p:nvSpPr>
          <p:cNvPr id="29699" name="Text Placeholder 2"/>
          <p:cNvSpPr>
            <a:spLocks noGrp="1"/>
          </p:cNvSpPr>
          <p:nvPr>
            <p:ph type="body" sz="quarter" idx="10"/>
          </p:nvPr>
        </p:nvSpPr>
        <p:spPr>
          <a:xfrm>
            <a:off x="381000" y="1411288"/>
            <a:ext cx="8382000" cy="2863850"/>
          </a:xfrm>
        </p:spPr>
        <p:txBody>
          <a:bodyPr/>
          <a:lstStyle/>
          <a:p>
            <a:pPr eaLnBrk="1" hangingPunct="1"/>
            <a:r>
              <a:rPr lang="en-US" altLang="en-US" dirty="0" smtClean="0"/>
              <a:t>5.3 New assessment  methodologies for nursing</a:t>
            </a:r>
          </a:p>
          <a:p>
            <a:pPr eaLnBrk="1" hangingPunct="1">
              <a:buFontTx/>
              <a:buNone/>
            </a:pPr>
            <a:r>
              <a:rPr lang="en-US" altLang="en-US" sz="2800" dirty="0" smtClean="0"/>
              <a:t>By using new assessment methodologies for checking nursing skills, which will be defined in an objective way,  level of acceptance of different practical competencies by students will be monitored. All partner Universities will use new assessment methodologies and EU partner will support and monitor the whole process. </a:t>
            </a:r>
          </a:p>
          <a:p>
            <a:pPr eaLnBrk="1" hangingPunct="1">
              <a:buFontTx/>
              <a:buNone/>
            </a:pPr>
            <a:r>
              <a:rPr lang="nl-BE" altLang="en-US" sz="2800" dirty="0" smtClean="0">
                <a:solidFill>
                  <a:srgbClr val="C00000"/>
                </a:solidFill>
              </a:rPr>
              <a:t>Part of the course unit </a:t>
            </a:r>
            <a:r>
              <a:rPr lang="nl-BE" altLang="en-US" sz="2800" dirty="0" err="1" smtClean="0">
                <a:solidFill>
                  <a:srgbClr val="C00000"/>
                </a:solidFill>
              </a:rPr>
              <a:t>description</a:t>
            </a:r>
            <a:r>
              <a:rPr lang="nl-BE" altLang="en-US" sz="2800" dirty="0" smtClean="0">
                <a:solidFill>
                  <a:srgbClr val="C00000"/>
                </a:solidFill>
              </a:rPr>
              <a:t> files</a:t>
            </a:r>
            <a:endParaRPr lang="en-US" altLang="en-US" sz="2800" dirty="0" smtClean="0">
              <a:solidFill>
                <a:srgbClr val="C00000"/>
              </a:solidFill>
            </a:endParaRPr>
          </a:p>
        </p:txBody>
      </p:sp>
    </p:spTree>
    <p:extLst>
      <p:ext uri="{BB962C8B-B14F-4D97-AF65-F5344CB8AC3E}">
        <p14:creationId xmlns:p14="http://schemas.microsoft.com/office/powerpoint/2010/main" val="53689749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6. Quality assessment procedures in new programs </a:t>
            </a:r>
          </a:p>
        </p:txBody>
      </p:sp>
      <p:sp>
        <p:nvSpPr>
          <p:cNvPr id="30723" name="Text Placeholder 2"/>
          <p:cNvSpPr>
            <a:spLocks noGrp="1"/>
          </p:cNvSpPr>
          <p:nvPr>
            <p:ph type="body" sz="quarter" idx="10"/>
          </p:nvPr>
        </p:nvSpPr>
        <p:spPr>
          <a:xfrm>
            <a:off x="381000" y="1411288"/>
            <a:ext cx="8382000" cy="3251200"/>
          </a:xfrm>
        </p:spPr>
        <p:txBody>
          <a:bodyPr/>
          <a:lstStyle/>
          <a:p>
            <a:pPr eaLnBrk="1" hangingPunct="1"/>
            <a:r>
              <a:rPr lang="en-US" altLang="en-US" smtClean="0"/>
              <a:t>6.1 Self assessment procedures developed</a:t>
            </a:r>
          </a:p>
          <a:p>
            <a:pPr eaLnBrk="1" hangingPunct="1">
              <a:buFontTx/>
              <a:buNone/>
            </a:pPr>
            <a:r>
              <a:rPr lang="en-US" altLang="en-US" sz="2800" smtClean="0"/>
              <a:t>Nursing programs after development and introduction of new curriculum will have 4 months to develop self assessment report. Each program will choose self assessment teams consisting of teaching staff, students and administration. Very important task of self assessment team is to prepare SWOT analysis after each chapter of report.</a:t>
            </a:r>
          </a:p>
        </p:txBody>
      </p:sp>
    </p:spTree>
    <p:extLst>
      <p:ext uri="{BB962C8B-B14F-4D97-AF65-F5344CB8AC3E}">
        <p14:creationId xmlns:p14="http://schemas.microsoft.com/office/powerpoint/2010/main" val="2270240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Ondertitel 2"/>
          <p:cNvSpPr>
            <a:spLocks noGrp="1"/>
          </p:cNvSpPr>
          <p:nvPr>
            <p:ph type="subTitle" idx="1"/>
          </p:nvPr>
        </p:nvSpPr>
        <p:spPr/>
        <p:txBody>
          <a:bodyPr/>
          <a:lstStyle/>
          <a:p>
            <a:endParaRPr lang="en-US"/>
          </a:p>
        </p:txBody>
      </p:sp>
      <p:pic>
        <p:nvPicPr>
          <p:cNvPr id="4" name="Content Placeholder 3"/>
          <p:cNvPicPr>
            <a:picLocks/>
          </p:cNvPicPr>
          <p:nvPr/>
        </p:nvPicPr>
        <p:blipFill rotWithShape="1">
          <a:blip r:embed="rId2"/>
          <a:srcRect l="29623" t="29882" r="53902" b="29881"/>
          <a:stretch/>
        </p:blipFill>
        <p:spPr bwMode="auto">
          <a:xfrm>
            <a:off x="0" y="0"/>
            <a:ext cx="9144000" cy="7173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196500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r>
              <a:rPr lang="nl-BE" dirty="0" smtClean="0"/>
              <a:t>WP5  </a:t>
            </a:r>
            <a:r>
              <a:rPr lang="nl-BE" dirty="0" err="1" smtClean="0"/>
              <a:t>Quality</a:t>
            </a:r>
            <a:r>
              <a:rPr lang="nl-BE" dirty="0" smtClean="0"/>
              <a:t> assessment procedures in new programs</a:t>
            </a:r>
          </a:p>
          <a:p>
            <a:pPr marL="0" indent="0">
              <a:buNone/>
            </a:pPr>
            <a:endParaRPr lang="nl-BE" dirty="0" smtClean="0"/>
          </a:p>
          <a:p>
            <a:pPr marL="0" indent="0">
              <a:buNone/>
            </a:pPr>
            <a:r>
              <a:rPr lang="nl-BE" dirty="0"/>
              <a:t> </a:t>
            </a:r>
            <a:r>
              <a:rPr lang="nl-BE" dirty="0" smtClean="0"/>
              <a:t>Lead Partner: University of Zenica</a:t>
            </a:r>
          </a:p>
          <a:p>
            <a:pPr marL="0" indent="0">
              <a:buNone/>
            </a:pPr>
            <a:endParaRPr lang="nl-BE" dirty="0" smtClean="0"/>
          </a:p>
          <a:p>
            <a:pPr marL="0" indent="0">
              <a:buNone/>
            </a:pPr>
            <a:r>
              <a:rPr lang="nl-BE" dirty="0" smtClean="0"/>
              <a:t>1 </a:t>
            </a:r>
            <a:r>
              <a:rPr lang="nl-BE" dirty="0" err="1" smtClean="0"/>
              <a:t>Self</a:t>
            </a:r>
            <a:r>
              <a:rPr lang="nl-BE" dirty="0" smtClean="0"/>
              <a:t> </a:t>
            </a:r>
            <a:r>
              <a:rPr lang="nl-BE" dirty="0" err="1" smtClean="0"/>
              <a:t>assessment</a:t>
            </a:r>
            <a:r>
              <a:rPr lang="nl-BE" dirty="0" smtClean="0"/>
              <a:t> procedures </a:t>
            </a:r>
            <a:r>
              <a:rPr lang="nl-BE" dirty="0" err="1" smtClean="0"/>
              <a:t>developed</a:t>
            </a:r>
            <a:endParaRPr lang="nl-BE" dirty="0" smtClean="0"/>
          </a:p>
          <a:p>
            <a:pPr marL="0" indent="0">
              <a:buNone/>
            </a:pPr>
            <a:r>
              <a:rPr lang="nl-BE" dirty="0" smtClean="0"/>
              <a:t>2 </a:t>
            </a:r>
            <a:r>
              <a:rPr lang="nl-BE" dirty="0" err="1" smtClean="0"/>
              <a:t>External</a:t>
            </a:r>
            <a:r>
              <a:rPr lang="nl-BE" dirty="0" smtClean="0"/>
              <a:t> assessment procedures </a:t>
            </a:r>
            <a:r>
              <a:rPr lang="nl-BE" dirty="0" err="1" smtClean="0"/>
              <a:t>developed</a:t>
            </a:r>
            <a:endParaRPr lang="nl-BE" dirty="0" smtClean="0"/>
          </a:p>
          <a:p>
            <a:pPr marL="0" indent="0">
              <a:buNone/>
            </a:pPr>
            <a:r>
              <a:rPr lang="nl-BE" dirty="0" smtClean="0"/>
              <a:t>3 </a:t>
            </a:r>
            <a:r>
              <a:rPr lang="nl-BE" dirty="0" err="1" smtClean="0"/>
              <a:t>Accredtation</a:t>
            </a:r>
            <a:r>
              <a:rPr lang="nl-BE" dirty="0" smtClean="0"/>
              <a:t> protocol </a:t>
            </a:r>
            <a:r>
              <a:rPr lang="nl-BE" dirty="0" err="1" smtClean="0"/>
              <a:t>established</a:t>
            </a:r>
            <a:endParaRPr lang="nl-BE" dirty="0" smtClean="0"/>
          </a:p>
          <a:p>
            <a:pPr marL="0" indent="0">
              <a:buNone/>
            </a:pPr>
            <a:endParaRPr lang="nl-BE" dirty="0"/>
          </a:p>
          <a:p>
            <a:pPr marL="0" indent="0">
              <a:buNone/>
            </a:pPr>
            <a:r>
              <a:rPr lang="nl-BE" dirty="0" smtClean="0"/>
              <a:t>SER; site </a:t>
            </a:r>
            <a:r>
              <a:rPr lang="nl-BE" dirty="0" err="1" smtClean="0"/>
              <a:t>visits</a:t>
            </a:r>
            <a:r>
              <a:rPr lang="nl-BE" dirty="0" smtClean="0"/>
              <a:t> </a:t>
            </a:r>
            <a:r>
              <a:rPr lang="nl-BE" dirty="0" err="1" smtClean="0"/>
              <a:t>and</a:t>
            </a:r>
            <a:r>
              <a:rPr lang="nl-BE" dirty="0" smtClean="0"/>
              <a:t> </a:t>
            </a:r>
            <a:r>
              <a:rPr lang="nl-BE" dirty="0" err="1" smtClean="0"/>
              <a:t>accreditation</a:t>
            </a:r>
            <a:r>
              <a:rPr lang="nl-BE" dirty="0" smtClean="0"/>
              <a:t> procedures</a:t>
            </a:r>
          </a:p>
          <a:p>
            <a:pPr marL="0" indent="0">
              <a:buNone/>
            </a:pPr>
            <a:endParaRPr lang="nl-BE" dirty="0"/>
          </a:p>
        </p:txBody>
      </p:sp>
    </p:spTree>
    <p:extLst>
      <p:ext uri="{BB962C8B-B14F-4D97-AF65-F5344CB8AC3E}">
        <p14:creationId xmlns:p14="http://schemas.microsoft.com/office/powerpoint/2010/main" val="932947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Framework</a:t>
            </a:r>
            <a:r>
              <a:rPr lang="nl-NL" sz="1800" b="1" dirty="0" smtClean="0">
                <a:solidFill>
                  <a:srgbClr val="99FF33"/>
                </a:solidFill>
              </a:rPr>
              <a:t> SER </a:t>
            </a:r>
            <a:r>
              <a:rPr lang="nl-NL" sz="1800" b="1" dirty="0" err="1" smtClean="0">
                <a:solidFill>
                  <a:srgbClr val="99FF33"/>
                </a:solidFill>
              </a:rPr>
              <a:t>Accreditation</a:t>
            </a:r>
            <a:endParaRPr lang="nl-NL" sz="1800" b="1" dirty="0">
              <a:solidFill>
                <a:srgbClr val="99FF33"/>
              </a:solidFill>
            </a:endParaRPr>
          </a:p>
        </p:txBody>
      </p:sp>
      <p:sp>
        <p:nvSpPr>
          <p:cNvPr id="11" name="Rechthoek 10"/>
          <p:cNvSpPr/>
          <p:nvPr/>
        </p:nvSpPr>
        <p:spPr>
          <a:xfrm>
            <a:off x="827584" y="1412776"/>
            <a:ext cx="8136904" cy="4339650"/>
          </a:xfrm>
          <a:prstGeom prst="rect">
            <a:avLst/>
          </a:prstGeom>
        </p:spPr>
        <p:txBody>
          <a:bodyPr wrap="square">
            <a:spAutoFit/>
          </a:bodyPr>
          <a:lstStyle/>
          <a:p>
            <a:pPr>
              <a:buNone/>
            </a:pPr>
            <a:r>
              <a:rPr lang="nl-BE" b="1" dirty="0" smtClean="0"/>
              <a:t>BIH  </a:t>
            </a:r>
            <a:r>
              <a:rPr lang="nl-BE" sz="2400" b="1" dirty="0" smtClean="0"/>
              <a:t>ESABIH</a:t>
            </a:r>
          </a:p>
          <a:p>
            <a:pPr>
              <a:buNone/>
            </a:pPr>
            <a:endParaRPr lang="nl-BE" b="1" dirty="0"/>
          </a:p>
          <a:p>
            <a:pPr>
              <a:buNone/>
            </a:pPr>
            <a:r>
              <a:rPr lang="sr-Latn-CS" b="1" dirty="0" smtClean="0"/>
              <a:t>1. Educational objectives and learning outcomes</a:t>
            </a:r>
            <a:endParaRPr lang="nl-BE" dirty="0" smtClean="0"/>
          </a:p>
          <a:p>
            <a:pPr>
              <a:buNone/>
            </a:pPr>
            <a:r>
              <a:rPr lang="sr-Latn-CS" b="1" dirty="0" smtClean="0"/>
              <a:t>2. Curriculum</a:t>
            </a:r>
            <a:endParaRPr lang="nl-BE" dirty="0" smtClean="0"/>
          </a:p>
          <a:p>
            <a:pPr>
              <a:buNone/>
            </a:pPr>
            <a:r>
              <a:rPr lang="sr-Latn-CS" b="1" dirty="0" smtClean="0"/>
              <a:t>3. Staff</a:t>
            </a:r>
            <a:endParaRPr lang="nl-BE" dirty="0" smtClean="0"/>
          </a:p>
          <a:p>
            <a:pPr>
              <a:buNone/>
            </a:pPr>
            <a:r>
              <a:rPr lang="sr-Latn-CS" b="1" strike="sngStrike" dirty="0" smtClean="0"/>
              <a:t>4. Students</a:t>
            </a:r>
            <a:endParaRPr lang="nl-BE" strike="sngStrike" dirty="0" smtClean="0"/>
          </a:p>
          <a:p>
            <a:pPr>
              <a:buNone/>
            </a:pPr>
            <a:r>
              <a:rPr lang="sr-Latn-CS" b="1" dirty="0" smtClean="0"/>
              <a:t>5. Means and facilities</a:t>
            </a:r>
            <a:endParaRPr lang="nl-BE" dirty="0" smtClean="0"/>
          </a:p>
          <a:p>
            <a:pPr>
              <a:buNone/>
            </a:pPr>
            <a:r>
              <a:rPr lang="sr-Latn-CS" b="1" dirty="0" smtClean="0"/>
              <a:t>6. Internal quality control</a:t>
            </a:r>
            <a:endParaRPr lang="nl-BE" dirty="0" smtClean="0"/>
          </a:p>
          <a:p>
            <a:pPr>
              <a:buNone/>
            </a:pPr>
            <a:r>
              <a:rPr lang="sr-Latn-CS" b="1" strike="sngStrike" dirty="0" smtClean="0"/>
              <a:t>7. Results achieved</a:t>
            </a:r>
            <a:endParaRPr lang="nl-BE" b="1" strike="sngStrike" dirty="0" smtClean="0"/>
          </a:p>
          <a:p>
            <a:pPr>
              <a:buNone/>
            </a:pPr>
            <a:endParaRPr lang="nl-BE" b="1" dirty="0" smtClean="0"/>
          </a:p>
          <a:p>
            <a:pPr lvl="0"/>
            <a:r>
              <a:rPr lang="en-GB" dirty="0" smtClean="0"/>
              <a:t>Analysis of strengths and weaknesses</a:t>
            </a:r>
          </a:p>
          <a:p>
            <a:pPr lvl="0"/>
            <a:endParaRPr lang="nl-BE" dirty="0"/>
          </a:p>
          <a:p>
            <a:pPr lvl="0"/>
            <a:r>
              <a:rPr lang="nl-BE" dirty="0">
                <a:hlinkClick r:id="rId3"/>
              </a:rPr>
              <a:t>http://</a:t>
            </a:r>
            <a:r>
              <a:rPr lang="nl-BE" dirty="0" smtClean="0">
                <a:hlinkClick r:id="rId3"/>
              </a:rPr>
              <a:t>www.esabih.sus.ba/en/about_esabih</a:t>
            </a:r>
            <a:endParaRPr lang="nl-BE" dirty="0" smtClean="0"/>
          </a:p>
          <a:p>
            <a:pPr lvl="0"/>
            <a:r>
              <a:rPr lang="en-GB" dirty="0">
                <a:hlinkClick r:id="rId4"/>
              </a:rPr>
              <a:t>http://</a:t>
            </a:r>
            <a:r>
              <a:rPr lang="en-GB" dirty="0" smtClean="0">
                <a:hlinkClick r:id="rId4"/>
              </a:rPr>
              <a:t>www.sus.ba/esabih/upload/static/07-2013/ESABIH-guidelines.pdf</a:t>
            </a:r>
            <a:endParaRPr lang="en-GB" dirty="0" smtClean="0"/>
          </a:p>
          <a:p>
            <a:pPr lvl="0"/>
            <a:r>
              <a:rPr lang="en-GB" dirty="0" smtClean="0"/>
              <a:t>Templates</a:t>
            </a:r>
            <a:endParaRPr lang="en-GB" dirty="0"/>
          </a:p>
        </p:txBody>
      </p:sp>
    </p:spTree>
    <p:extLst>
      <p:ext uri="{BB962C8B-B14F-4D97-AF65-F5344CB8AC3E}">
        <p14:creationId xmlns:p14="http://schemas.microsoft.com/office/powerpoint/2010/main" val="2630119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6429"/>
          </a:xfrm>
        </p:spPr>
        <p:txBody>
          <a:bodyPr>
            <a:normAutofit fontScale="90000"/>
          </a:bodyPr>
          <a:lstStyle/>
          <a:p>
            <a:pPr algn="ctr" defTabSz="914363" eaLnBrk="1" fontAlgn="auto" hangingPunct="1">
              <a:spcAft>
                <a:spcPts val="0"/>
              </a:spcAft>
              <a:defRPr/>
            </a:pPr>
            <a:r>
              <a:rPr sz="3600">
                <a:ea typeface="+mn-ea"/>
              </a:rPr>
              <a:t>WP 6. Quality assessment procedures in new programs </a:t>
            </a:r>
          </a:p>
        </p:txBody>
      </p:sp>
      <p:sp>
        <p:nvSpPr>
          <p:cNvPr id="31747" name="Text Placeholder 2"/>
          <p:cNvSpPr>
            <a:spLocks noGrp="1"/>
          </p:cNvSpPr>
          <p:nvPr>
            <p:ph type="body" sz="quarter" idx="10"/>
          </p:nvPr>
        </p:nvSpPr>
        <p:spPr>
          <a:xfrm>
            <a:off x="381000" y="1411288"/>
            <a:ext cx="8382000" cy="3251200"/>
          </a:xfrm>
        </p:spPr>
        <p:txBody>
          <a:bodyPr/>
          <a:lstStyle/>
          <a:p>
            <a:pPr eaLnBrk="1" hangingPunct="1"/>
            <a:r>
              <a:rPr lang="en-US" altLang="en-US" smtClean="0"/>
              <a:t>6.2 External assessment procedures developed</a:t>
            </a:r>
          </a:p>
          <a:p>
            <a:pPr eaLnBrk="1" hangingPunct="1">
              <a:buFontTx/>
              <a:buNone/>
            </a:pPr>
            <a:r>
              <a:rPr lang="en-US" altLang="en-US" sz="2800" smtClean="0"/>
              <a:t>Representatives of Universities from UNZE, FSNU and UOM together with teachers and students from other partner institutions and responsible Ministries will work of definition of minimum of criteria for accreditation of nursing study programs. In this activity we will involve Agencies for quality assurance in WB countries involved in the project. </a:t>
            </a:r>
          </a:p>
        </p:txBody>
      </p:sp>
    </p:spTree>
    <p:extLst>
      <p:ext uri="{BB962C8B-B14F-4D97-AF65-F5344CB8AC3E}">
        <p14:creationId xmlns:p14="http://schemas.microsoft.com/office/powerpoint/2010/main" val="175648698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WP 7. Sustainability of project results </a:t>
            </a:r>
          </a:p>
        </p:txBody>
      </p:sp>
      <p:sp>
        <p:nvSpPr>
          <p:cNvPr id="32771" name="Text Placeholder 2"/>
          <p:cNvSpPr>
            <a:spLocks noGrp="1"/>
          </p:cNvSpPr>
          <p:nvPr>
            <p:ph type="body" sz="quarter" idx="10"/>
          </p:nvPr>
        </p:nvSpPr>
        <p:spPr>
          <a:xfrm>
            <a:off x="381000" y="1411288"/>
            <a:ext cx="8382000" cy="4083050"/>
          </a:xfrm>
        </p:spPr>
        <p:txBody>
          <a:bodyPr/>
          <a:lstStyle/>
          <a:p>
            <a:pPr eaLnBrk="1" hangingPunct="1"/>
            <a:r>
              <a:rPr lang="en-US" altLang="en-US" smtClean="0"/>
              <a:t>7.1 Setting up a network between WB and EU partners </a:t>
            </a:r>
          </a:p>
          <a:p>
            <a:pPr eaLnBrk="1" hangingPunct="1">
              <a:buFontTx/>
              <a:buNone/>
            </a:pPr>
            <a:r>
              <a:rPr lang="en-US" altLang="en-US" sz="2800" smtClean="0"/>
              <a:t>It is planned that involved Universities from the WB region sign bilateral agreements with Universities in EU and between each other. Main purpose of this agreement will be exchange of staff and students between partners and participation in joint projects in the future. Teachers (3 representatives) from participating WB institutions will play a major role  in this activity and will work on preparation of strategic plan together with EU experts. </a:t>
            </a:r>
          </a:p>
        </p:txBody>
      </p:sp>
    </p:spTree>
    <p:extLst>
      <p:ext uri="{BB962C8B-B14F-4D97-AF65-F5344CB8AC3E}">
        <p14:creationId xmlns:p14="http://schemas.microsoft.com/office/powerpoint/2010/main" val="17127303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WP 7. Sustainability of project results </a:t>
            </a:r>
          </a:p>
        </p:txBody>
      </p:sp>
      <p:sp>
        <p:nvSpPr>
          <p:cNvPr id="3" name="Text Placeholder 2"/>
          <p:cNvSpPr>
            <a:spLocks noGrp="1"/>
          </p:cNvSpPr>
          <p:nvPr>
            <p:ph type="body" sz="quarter" idx="10"/>
          </p:nvPr>
        </p:nvSpPr>
        <p:spPr>
          <a:xfrm>
            <a:off x="381000" y="1411288"/>
            <a:ext cx="8382000" cy="2476500"/>
          </a:xfrm>
        </p:spPr>
        <p:txBody>
          <a:bodyPr rtlCol="0"/>
          <a:lstStyle/>
          <a:p>
            <a:pPr defTabSz="914363" eaLnBrk="1" fontAlgn="auto" hangingPunct="1">
              <a:spcAft>
                <a:spcPts val="0"/>
              </a:spcAft>
              <a:defRPr/>
            </a:pPr>
            <a:r>
              <a:rPr lang="en-US" dirty="0" smtClean="0">
                <a:ea typeface="+mn-ea"/>
                <a:cs typeface="+mn-cs"/>
              </a:rPr>
              <a:t>7.2 </a:t>
            </a:r>
            <a:r>
              <a:rPr lang="is-IS" dirty="0">
                <a:ea typeface="+mn-ea"/>
                <a:cs typeface="+mn-cs"/>
              </a:rPr>
              <a:t>Changing legislative </a:t>
            </a:r>
            <a:r>
              <a:rPr lang="is-IS" dirty="0" smtClean="0">
                <a:ea typeface="+mn-ea"/>
                <a:cs typeface="+mn-cs"/>
              </a:rPr>
              <a:t>frame</a:t>
            </a:r>
          </a:p>
          <a:p>
            <a:pPr marL="0" indent="0" defTabSz="914363" eaLnBrk="1" fontAlgn="auto" hangingPunct="1">
              <a:spcAft>
                <a:spcPts val="0"/>
              </a:spcAft>
              <a:buFontTx/>
              <a:buNone/>
              <a:defRPr/>
            </a:pPr>
            <a:r>
              <a:rPr lang="en-US" sz="2800" dirty="0">
                <a:ea typeface="+mn-ea"/>
                <a:cs typeface="+mn-cs"/>
              </a:rPr>
              <a:t>Legal representatives of study programs involved in the project, administration staff of Universities and representatives of responsible Ministries will work on adoption of legislation necessary for introduction of </a:t>
            </a:r>
            <a:r>
              <a:rPr lang="en-US" sz="2800" dirty="0" err="1">
                <a:ea typeface="+mn-ea"/>
                <a:cs typeface="+mn-cs"/>
              </a:rPr>
              <a:t>competance</a:t>
            </a:r>
            <a:r>
              <a:rPr lang="en-US" sz="2800" dirty="0">
                <a:ea typeface="+mn-ea"/>
                <a:cs typeface="+mn-cs"/>
              </a:rPr>
              <a:t> based nursing education. </a:t>
            </a:r>
          </a:p>
        </p:txBody>
      </p:sp>
    </p:spTree>
    <p:extLst>
      <p:ext uri="{BB962C8B-B14F-4D97-AF65-F5344CB8AC3E}">
        <p14:creationId xmlns:p14="http://schemas.microsoft.com/office/powerpoint/2010/main" val="418413757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WP 7. Sustainability of project results </a:t>
            </a:r>
          </a:p>
        </p:txBody>
      </p:sp>
      <p:sp>
        <p:nvSpPr>
          <p:cNvPr id="3" name="Text Placeholder 2"/>
          <p:cNvSpPr>
            <a:spLocks noGrp="1"/>
          </p:cNvSpPr>
          <p:nvPr>
            <p:ph type="body" sz="quarter" idx="10"/>
          </p:nvPr>
        </p:nvSpPr>
        <p:spPr>
          <a:xfrm>
            <a:off x="381000" y="1411288"/>
            <a:ext cx="8382000" cy="2543175"/>
          </a:xfrm>
        </p:spPr>
        <p:txBody>
          <a:bodyPr rtlCol="0"/>
          <a:lstStyle/>
          <a:p>
            <a:pPr defTabSz="914363" eaLnBrk="1" fontAlgn="auto" hangingPunct="1">
              <a:spcAft>
                <a:spcPts val="0"/>
              </a:spcAft>
              <a:defRPr/>
            </a:pPr>
            <a:r>
              <a:rPr lang="en-US" dirty="0">
                <a:ea typeface="+mn-ea"/>
                <a:cs typeface="+mn-cs"/>
              </a:rPr>
              <a:t>7.3 Regulations and inter university </a:t>
            </a:r>
            <a:r>
              <a:rPr lang="en-US" dirty="0" smtClean="0">
                <a:ea typeface="+mn-ea"/>
                <a:cs typeface="+mn-cs"/>
              </a:rPr>
              <a:t>agreements</a:t>
            </a:r>
          </a:p>
          <a:p>
            <a:pPr marL="0" indent="0" defTabSz="914363" eaLnBrk="1" fontAlgn="auto" hangingPunct="1">
              <a:spcAft>
                <a:spcPts val="0"/>
              </a:spcAft>
              <a:buFontTx/>
              <a:buNone/>
              <a:defRPr/>
            </a:pPr>
            <a:r>
              <a:rPr lang="en-US" dirty="0">
                <a:ea typeface="+mn-ea"/>
                <a:cs typeface="+mn-cs"/>
              </a:rPr>
              <a:t> </a:t>
            </a:r>
            <a:r>
              <a:rPr lang="en-US" sz="2800" dirty="0">
                <a:ea typeface="+mn-ea"/>
                <a:cs typeface="+mn-cs"/>
              </a:rPr>
              <a:t>All Health studies/nursing departments involved in the project will get task to introduce all recommendations and results into curriculum. Also Ministries in charge of Education will be contacted to introduce the developed procedures into WB legislation.</a:t>
            </a:r>
          </a:p>
        </p:txBody>
      </p:sp>
    </p:spTree>
    <p:extLst>
      <p:ext uri="{BB962C8B-B14F-4D97-AF65-F5344CB8AC3E}">
        <p14:creationId xmlns:p14="http://schemas.microsoft.com/office/powerpoint/2010/main" val="83470757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WP 8. Quality control of the project</a:t>
            </a:r>
          </a:p>
        </p:txBody>
      </p:sp>
      <p:sp>
        <p:nvSpPr>
          <p:cNvPr id="35843" name="Text Placeholder 2"/>
          <p:cNvSpPr>
            <a:spLocks noGrp="1"/>
          </p:cNvSpPr>
          <p:nvPr>
            <p:ph type="body" sz="quarter" idx="10"/>
          </p:nvPr>
        </p:nvSpPr>
        <p:spPr>
          <a:xfrm>
            <a:off x="381000" y="1411288"/>
            <a:ext cx="8382000" cy="2863850"/>
          </a:xfrm>
        </p:spPr>
        <p:txBody>
          <a:bodyPr/>
          <a:lstStyle/>
          <a:p>
            <a:pPr eaLnBrk="1" hangingPunct="1"/>
            <a:r>
              <a:rPr lang="en-US" altLang="en-US" dirty="0" smtClean="0"/>
              <a:t>8.1  Internal quality control protocol</a:t>
            </a:r>
          </a:p>
          <a:p>
            <a:pPr eaLnBrk="1" hangingPunct="1">
              <a:buFontTx/>
              <a:buNone/>
            </a:pPr>
            <a:r>
              <a:rPr lang="en-US" altLang="en-US" sz="2800" dirty="0" smtClean="0"/>
              <a:t>For monitoring activities experts will use satisfactory questionnaires for the participants in different activities. Every partner University will collect data in months 11, 23 and 35 on their own institution. Report as a result of questionnaires will be sent to coordinator of the project and all project members.</a:t>
            </a:r>
          </a:p>
          <a:p>
            <a:pPr eaLnBrk="1" hangingPunct="1">
              <a:buFontTx/>
              <a:buNone/>
            </a:pPr>
            <a:r>
              <a:rPr lang="nl-BE" altLang="en-US" sz="2800" dirty="0" smtClean="0">
                <a:solidFill>
                  <a:srgbClr val="C00000"/>
                </a:solidFill>
              </a:rPr>
              <a:t>Evaluation meetings Gent, Mostar, Zenica </a:t>
            </a:r>
            <a:r>
              <a:rPr lang="nl-BE" altLang="en-US" sz="2800" dirty="0" err="1" smtClean="0">
                <a:solidFill>
                  <a:srgbClr val="C00000"/>
                </a:solidFill>
              </a:rPr>
              <a:t>done</a:t>
            </a:r>
            <a:endParaRPr lang="nl-BE" altLang="en-US" sz="2800" dirty="0" smtClean="0">
              <a:solidFill>
                <a:srgbClr val="C00000"/>
              </a:solidFill>
            </a:endParaRPr>
          </a:p>
          <a:p>
            <a:pPr eaLnBrk="1" hangingPunct="1">
              <a:buFontTx/>
              <a:buNone/>
            </a:pPr>
            <a:r>
              <a:rPr lang="nl-BE" altLang="en-US" sz="2800" dirty="0" smtClean="0">
                <a:solidFill>
                  <a:srgbClr val="C00000"/>
                </a:solidFill>
              </a:rPr>
              <a:t>Excellent meetings. </a:t>
            </a:r>
            <a:r>
              <a:rPr lang="nl-BE" altLang="en-US" sz="2800" dirty="0" err="1" smtClean="0">
                <a:solidFill>
                  <a:srgbClr val="C00000"/>
                </a:solidFill>
              </a:rPr>
              <a:t>Very</a:t>
            </a:r>
            <a:r>
              <a:rPr lang="nl-BE" altLang="en-US" sz="2800" dirty="0" smtClean="0">
                <a:solidFill>
                  <a:srgbClr val="C00000"/>
                </a:solidFill>
              </a:rPr>
              <a:t> </a:t>
            </a:r>
            <a:r>
              <a:rPr lang="nl-BE" altLang="en-US" sz="2800" dirty="0" err="1" smtClean="0">
                <a:solidFill>
                  <a:srgbClr val="C00000"/>
                </a:solidFill>
              </a:rPr>
              <a:t>positive</a:t>
            </a:r>
            <a:r>
              <a:rPr lang="nl-BE" altLang="en-US" sz="2800" dirty="0" smtClean="0">
                <a:solidFill>
                  <a:srgbClr val="C00000"/>
                </a:solidFill>
              </a:rPr>
              <a:t> </a:t>
            </a:r>
            <a:r>
              <a:rPr lang="nl-BE" altLang="en-US" sz="2800" dirty="0" err="1" smtClean="0">
                <a:solidFill>
                  <a:srgbClr val="C00000"/>
                </a:solidFill>
              </a:rPr>
              <a:t>comments</a:t>
            </a:r>
            <a:r>
              <a:rPr lang="nl-BE" altLang="en-US" sz="2800" dirty="0" smtClean="0">
                <a:solidFill>
                  <a:srgbClr val="C00000"/>
                </a:solidFill>
              </a:rPr>
              <a:t>.</a:t>
            </a:r>
          </a:p>
          <a:p>
            <a:pPr eaLnBrk="1" hangingPunct="1">
              <a:buFontTx/>
              <a:buNone/>
            </a:pPr>
            <a:r>
              <a:rPr lang="nl-BE" altLang="en-US" sz="2800" dirty="0" smtClean="0">
                <a:solidFill>
                  <a:srgbClr val="C00000"/>
                </a:solidFill>
              </a:rPr>
              <a:t>Tips: </a:t>
            </a:r>
            <a:r>
              <a:rPr lang="nl-BE" altLang="en-US" sz="2800" dirty="0" err="1" smtClean="0">
                <a:solidFill>
                  <a:srgbClr val="C00000"/>
                </a:solidFill>
              </a:rPr>
              <a:t>Improve</a:t>
            </a:r>
            <a:r>
              <a:rPr lang="nl-BE" altLang="en-US" sz="2800" dirty="0" smtClean="0">
                <a:solidFill>
                  <a:srgbClr val="C00000"/>
                </a:solidFill>
              </a:rPr>
              <a:t> </a:t>
            </a:r>
            <a:r>
              <a:rPr lang="nl-BE" altLang="en-US" sz="2800" dirty="0" err="1" smtClean="0">
                <a:solidFill>
                  <a:srgbClr val="C00000"/>
                </a:solidFill>
              </a:rPr>
              <a:t>preparation</a:t>
            </a:r>
            <a:r>
              <a:rPr lang="nl-BE" altLang="en-US" sz="2800" dirty="0" smtClean="0">
                <a:solidFill>
                  <a:srgbClr val="C00000"/>
                </a:solidFill>
              </a:rPr>
              <a:t>, input of EU </a:t>
            </a:r>
            <a:r>
              <a:rPr lang="nl-BE" altLang="en-US" sz="2800" dirty="0" err="1" smtClean="0">
                <a:solidFill>
                  <a:srgbClr val="C00000"/>
                </a:solidFill>
              </a:rPr>
              <a:t>examples</a:t>
            </a:r>
            <a:r>
              <a:rPr lang="nl-BE" altLang="en-US" sz="2800" dirty="0" smtClean="0">
                <a:solidFill>
                  <a:srgbClr val="C00000"/>
                </a:solidFill>
              </a:rPr>
              <a:t> (</a:t>
            </a:r>
            <a:r>
              <a:rPr lang="nl-BE" altLang="en-US" sz="2800" dirty="0" err="1" smtClean="0">
                <a:solidFill>
                  <a:srgbClr val="C00000"/>
                </a:solidFill>
              </a:rPr>
              <a:t>solved</a:t>
            </a:r>
            <a:r>
              <a:rPr lang="nl-BE" altLang="en-US" sz="2800" dirty="0" smtClean="0">
                <a:solidFill>
                  <a:srgbClr val="C00000"/>
                </a:solidFill>
              </a:rPr>
              <a:t> </a:t>
            </a:r>
            <a:r>
              <a:rPr lang="nl-BE" altLang="en-US" sz="2800" dirty="0" err="1" smtClean="0">
                <a:solidFill>
                  <a:srgbClr val="C00000"/>
                </a:solidFill>
              </a:rPr>
              <a:t>by</a:t>
            </a:r>
            <a:r>
              <a:rPr lang="nl-BE" altLang="en-US" sz="2800" dirty="0" smtClean="0">
                <a:solidFill>
                  <a:srgbClr val="C00000"/>
                </a:solidFill>
              </a:rPr>
              <a:t> the </a:t>
            </a:r>
            <a:r>
              <a:rPr lang="nl-BE" altLang="en-US" sz="2800" dirty="0" err="1" smtClean="0">
                <a:solidFill>
                  <a:srgbClr val="C00000"/>
                </a:solidFill>
              </a:rPr>
              <a:t>trainings</a:t>
            </a:r>
            <a:r>
              <a:rPr lang="nl-BE" altLang="en-US" sz="2800" dirty="0" smtClean="0">
                <a:solidFill>
                  <a:srgbClr val="C00000"/>
                </a:solidFill>
              </a:rPr>
              <a:t>)</a:t>
            </a:r>
            <a:endParaRPr lang="en-US" altLang="en-US" sz="2800" dirty="0" smtClean="0">
              <a:solidFill>
                <a:srgbClr val="C00000"/>
              </a:solidFill>
            </a:endParaRPr>
          </a:p>
        </p:txBody>
      </p:sp>
    </p:spTree>
    <p:extLst>
      <p:ext uri="{BB962C8B-B14F-4D97-AF65-F5344CB8AC3E}">
        <p14:creationId xmlns:p14="http://schemas.microsoft.com/office/powerpoint/2010/main" val="197915442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WP 8. Quality control of the project</a:t>
            </a:r>
          </a:p>
        </p:txBody>
      </p:sp>
      <p:sp>
        <p:nvSpPr>
          <p:cNvPr id="36867" name="Text Placeholder 2"/>
          <p:cNvSpPr>
            <a:spLocks noGrp="1"/>
          </p:cNvSpPr>
          <p:nvPr>
            <p:ph type="body" sz="quarter" idx="10"/>
          </p:nvPr>
        </p:nvSpPr>
        <p:spPr>
          <a:xfrm>
            <a:off x="381000" y="1411288"/>
            <a:ext cx="8382000" cy="2476500"/>
          </a:xfrm>
        </p:spPr>
        <p:txBody>
          <a:bodyPr/>
          <a:lstStyle/>
          <a:p>
            <a:pPr eaLnBrk="1" hangingPunct="1"/>
            <a:r>
              <a:rPr lang="en-US" altLang="en-US" dirty="0" smtClean="0"/>
              <a:t>8.2 Annual quality expert control</a:t>
            </a:r>
          </a:p>
          <a:p>
            <a:pPr eaLnBrk="1" hangingPunct="1">
              <a:buFontTx/>
              <a:buNone/>
            </a:pPr>
            <a:r>
              <a:rPr lang="en-US" altLang="en-US" sz="2800" dirty="0" smtClean="0"/>
              <a:t>Experts from different EU institutions will monitor project activities at the end of each project year. One of tools they will use for this purpose will be questionnaires, which will be developed for this purpose. Results will be submitted to project coordinating institution.</a:t>
            </a:r>
          </a:p>
          <a:p>
            <a:pPr eaLnBrk="1" hangingPunct="1">
              <a:buFontTx/>
              <a:buNone/>
            </a:pPr>
            <a:r>
              <a:rPr lang="nl-BE" altLang="en-US" sz="2800" dirty="0" smtClean="0">
                <a:solidFill>
                  <a:srgbClr val="C00000"/>
                </a:solidFill>
              </a:rPr>
              <a:t>Planning</a:t>
            </a:r>
            <a:endParaRPr lang="en-US" altLang="en-US" sz="2800" dirty="0" smtClean="0">
              <a:solidFill>
                <a:srgbClr val="C00000"/>
              </a:solidFill>
            </a:endParaRPr>
          </a:p>
        </p:txBody>
      </p:sp>
    </p:spTree>
    <p:extLst>
      <p:ext uri="{BB962C8B-B14F-4D97-AF65-F5344CB8AC3E}">
        <p14:creationId xmlns:p14="http://schemas.microsoft.com/office/powerpoint/2010/main" val="11337853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tekst 2"/>
          <p:cNvSpPr>
            <a:spLocks noGrp="1"/>
          </p:cNvSpPr>
          <p:nvPr>
            <p:ph type="body" sz="quarter" idx="10"/>
          </p:nvPr>
        </p:nvSpPr>
        <p:spPr/>
        <p:txBody>
          <a:bodyPr/>
          <a:lstStyle/>
          <a:p>
            <a:r>
              <a:rPr lang="nl-BE" dirty="0" err="1" smtClean="0"/>
              <a:t>Congratulations</a:t>
            </a:r>
            <a:endParaRPr lang="nl-BE" dirty="0" smtClean="0"/>
          </a:p>
          <a:p>
            <a:r>
              <a:rPr lang="nl-BE" dirty="0" smtClean="0"/>
              <a:t>Excellent </a:t>
            </a:r>
            <a:r>
              <a:rPr lang="nl-BE" dirty="0" err="1" smtClean="0"/>
              <a:t>work</a:t>
            </a:r>
            <a:endParaRPr lang="nl-BE" dirty="0" smtClean="0"/>
          </a:p>
          <a:p>
            <a:r>
              <a:rPr lang="nl-BE" dirty="0" err="1" smtClean="0"/>
              <a:t>Still</a:t>
            </a:r>
            <a:r>
              <a:rPr lang="nl-BE" dirty="0" smtClean="0"/>
              <a:t> a lot to do</a:t>
            </a:r>
          </a:p>
          <a:p>
            <a:r>
              <a:rPr lang="nl-BE" dirty="0" err="1" smtClean="0"/>
              <a:t>Proposal</a:t>
            </a:r>
            <a:r>
              <a:rPr lang="nl-BE" dirty="0" smtClean="0"/>
              <a:t>   follow up </a:t>
            </a:r>
            <a:r>
              <a:rPr lang="nl-BE" dirty="0" smtClean="0"/>
              <a:t>(Interim </a:t>
            </a:r>
            <a:r>
              <a:rPr lang="nl-BE" dirty="0" smtClean="0"/>
              <a:t>report </a:t>
            </a:r>
            <a:r>
              <a:rPr lang="nl-BE" dirty="0" err="1" smtClean="0"/>
              <a:t>will</a:t>
            </a:r>
            <a:r>
              <a:rPr lang="nl-BE" dirty="0" smtClean="0"/>
              <a:t> </a:t>
            </a:r>
            <a:r>
              <a:rPr lang="nl-BE" dirty="0" err="1" smtClean="0"/>
              <a:t>be</a:t>
            </a:r>
            <a:r>
              <a:rPr lang="nl-BE" dirty="0" smtClean="0"/>
              <a:t> </a:t>
            </a:r>
            <a:r>
              <a:rPr lang="nl-BE" dirty="0" err="1" smtClean="0"/>
              <a:t>difficult</a:t>
            </a:r>
            <a:r>
              <a:rPr lang="nl-BE" dirty="0" smtClean="0"/>
              <a:t>)</a:t>
            </a:r>
            <a:endParaRPr lang="nl-BE" dirty="0" smtClean="0"/>
          </a:p>
          <a:p>
            <a:r>
              <a:rPr lang="nl-BE" dirty="0" smtClean="0"/>
              <a:t>Consortium meetings, training</a:t>
            </a:r>
          </a:p>
          <a:p>
            <a:r>
              <a:rPr lang="nl-BE" dirty="0" smtClean="0"/>
              <a:t>More </a:t>
            </a:r>
            <a:r>
              <a:rPr lang="nl-BE" dirty="0" err="1" smtClean="0"/>
              <a:t>documentation</a:t>
            </a:r>
            <a:endParaRPr lang="nl-BE" dirty="0" smtClean="0"/>
          </a:p>
          <a:p>
            <a:r>
              <a:rPr lang="nl-BE" dirty="0" smtClean="0"/>
              <a:t>Action plan </a:t>
            </a:r>
            <a:r>
              <a:rPr lang="nl-BE" dirty="0" smtClean="0"/>
              <a:t>to start up new curriculum next </a:t>
            </a:r>
            <a:r>
              <a:rPr lang="nl-BE" dirty="0" err="1" smtClean="0"/>
              <a:t>academic</a:t>
            </a:r>
            <a:r>
              <a:rPr lang="nl-BE" dirty="0" smtClean="0"/>
              <a:t> </a:t>
            </a:r>
            <a:r>
              <a:rPr lang="nl-BE" dirty="0" err="1" smtClean="0"/>
              <a:t>year</a:t>
            </a:r>
            <a:endParaRPr lang="nl-BE" dirty="0" smtClean="0"/>
          </a:p>
          <a:p>
            <a:r>
              <a:rPr lang="nl-BE" dirty="0" smtClean="0"/>
              <a:t>Training nurse students</a:t>
            </a:r>
          </a:p>
          <a:p>
            <a:endParaRPr lang="en-US" dirty="0"/>
          </a:p>
        </p:txBody>
      </p:sp>
    </p:spTree>
    <p:extLst>
      <p:ext uri="{BB962C8B-B14F-4D97-AF65-F5344CB8AC3E}">
        <p14:creationId xmlns:p14="http://schemas.microsoft.com/office/powerpoint/2010/main" val="346590522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b="1">
                <a:ea typeface="+mn-ea"/>
              </a:rPr>
              <a:t>WP 9. Dissemination of project results</a:t>
            </a:r>
          </a:p>
        </p:txBody>
      </p:sp>
      <p:sp>
        <p:nvSpPr>
          <p:cNvPr id="37891" name="Text Placeholder 2"/>
          <p:cNvSpPr>
            <a:spLocks noGrp="1"/>
          </p:cNvSpPr>
          <p:nvPr>
            <p:ph type="body" sz="quarter" idx="10"/>
          </p:nvPr>
        </p:nvSpPr>
        <p:spPr>
          <a:xfrm>
            <a:off x="381000" y="1411288"/>
            <a:ext cx="8382000" cy="3849687"/>
          </a:xfrm>
        </p:spPr>
        <p:txBody>
          <a:bodyPr/>
          <a:lstStyle/>
          <a:p>
            <a:pPr eaLnBrk="1" hangingPunct="1"/>
            <a:r>
              <a:rPr lang="en-US" altLang="en-US" dirty="0" smtClean="0"/>
              <a:t>9.1 Raised project awareness through the web site</a:t>
            </a:r>
          </a:p>
          <a:p>
            <a:pPr eaLnBrk="1" hangingPunct="1">
              <a:buFontTx/>
              <a:buNone/>
            </a:pPr>
            <a:r>
              <a:rPr lang="en-US" altLang="en-US" sz="2800" dirty="0" smtClean="0"/>
              <a:t> The developed web page will be created for information on dissemination of the project results. Updated information will be available, upcoming events will be announced and all relevant links to competence based training and curricula will be added at regular base. </a:t>
            </a:r>
            <a:r>
              <a:rPr lang="en-US" altLang="en-US" sz="2800" dirty="0" err="1" smtClean="0">
                <a:solidFill>
                  <a:srgbClr val="C00000"/>
                </a:solidFill>
              </a:rPr>
              <a:t>Odisee</a:t>
            </a:r>
            <a:r>
              <a:rPr lang="en-US" altLang="en-US" sz="2800" dirty="0" smtClean="0"/>
              <a:t> will be in charge of the web site.</a:t>
            </a:r>
          </a:p>
          <a:p>
            <a:pPr eaLnBrk="1" hangingPunct="1">
              <a:buFontTx/>
              <a:buNone/>
            </a:pPr>
            <a:r>
              <a:rPr lang="nl-BE" altLang="en-US" dirty="0" smtClean="0">
                <a:solidFill>
                  <a:srgbClr val="C00000"/>
                </a:solidFill>
              </a:rPr>
              <a:t>Updating website?</a:t>
            </a:r>
            <a:endParaRPr lang="en-US" altLang="en-US" dirty="0" smtClean="0">
              <a:solidFill>
                <a:srgbClr val="C00000"/>
              </a:solidFill>
            </a:endParaRPr>
          </a:p>
        </p:txBody>
      </p:sp>
    </p:spTree>
    <p:extLst>
      <p:ext uri="{BB962C8B-B14F-4D97-AF65-F5344CB8AC3E}">
        <p14:creationId xmlns:p14="http://schemas.microsoft.com/office/powerpoint/2010/main" val="254907285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b="1">
                <a:ea typeface="+mn-ea"/>
              </a:rPr>
              <a:t>WP 9. Dissemination of project results</a:t>
            </a:r>
            <a:endParaRPr sz="3600">
              <a:ea typeface="+mn-ea"/>
            </a:endParaRPr>
          </a:p>
        </p:txBody>
      </p:sp>
      <p:sp>
        <p:nvSpPr>
          <p:cNvPr id="3" name="Text Placeholder 2"/>
          <p:cNvSpPr>
            <a:spLocks noGrp="1"/>
          </p:cNvSpPr>
          <p:nvPr>
            <p:ph type="body" sz="quarter" idx="10"/>
          </p:nvPr>
        </p:nvSpPr>
        <p:spPr>
          <a:xfrm>
            <a:off x="381000" y="1411288"/>
            <a:ext cx="8382000" cy="3005137"/>
          </a:xfrm>
        </p:spPr>
        <p:txBody>
          <a:bodyPr rtlCol="0"/>
          <a:lstStyle/>
          <a:p>
            <a:pPr defTabSz="914363" eaLnBrk="1" fontAlgn="auto" hangingPunct="1">
              <a:spcAft>
                <a:spcPts val="0"/>
              </a:spcAft>
              <a:defRPr/>
            </a:pPr>
            <a:r>
              <a:rPr lang="en-US" dirty="0">
                <a:ea typeface="+mn-ea"/>
                <a:cs typeface="+mn-cs"/>
              </a:rPr>
              <a:t>9.2 Raised project awareness through </a:t>
            </a:r>
            <a:r>
              <a:rPr lang="en-US" dirty="0" smtClean="0">
                <a:ea typeface="+mn-ea"/>
                <a:cs typeface="+mn-cs"/>
              </a:rPr>
              <a:t>newsletter</a:t>
            </a:r>
          </a:p>
          <a:p>
            <a:pPr marL="0" indent="0" defTabSz="914363" eaLnBrk="1" fontAlgn="auto" hangingPunct="1">
              <a:spcAft>
                <a:spcPts val="0"/>
              </a:spcAft>
              <a:buFontTx/>
              <a:buNone/>
              <a:defRPr/>
            </a:pPr>
            <a:r>
              <a:rPr lang="en-US" sz="2800" dirty="0">
                <a:ea typeface="+mn-ea"/>
                <a:cs typeface="+mn-cs"/>
              </a:rPr>
              <a:t>The newsletter administration will be done by UNISHK officer on timely bases (when needed)</a:t>
            </a:r>
          </a:p>
          <a:p>
            <a:pPr marL="0" indent="0" defTabSz="914363" eaLnBrk="1" fontAlgn="auto" hangingPunct="1">
              <a:spcAft>
                <a:spcPts val="0"/>
              </a:spcAft>
              <a:buFontTx/>
              <a:buNone/>
              <a:defRPr/>
            </a:pPr>
            <a:r>
              <a:rPr lang="en-US" sz="2800" dirty="0">
                <a:ea typeface="+mn-ea"/>
                <a:cs typeface="+mn-cs"/>
              </a:rPr>
              <a:t>  The option of newsletter will be installed and will be fully functioning through the web site. Close cooperation with </a:t>
            </a:r>
            <a:r>
              <a:rPr lang="en-US" sz="2800" dirty="0" err="1" smtClean="0">
                <a:solidFill>
                  <a:srgbClr val="C00000"/>
                </a:solidFill>
                <a:ea typeface="+mn-ea"/>
                <a:cs typeface="+mn-cs"/>
              </a:rPr>
              <a:t>Odisee</a:t>
            </a:r>
            <a:r>
              <a:rPr lang="en-US" sz="2800" dirty="0" smtClean="0">
                <a:ea typeface="+mn-ea"/>
                <a:cs typeface="+mn-cs"/>
              </a:rPr>
              <a:t> </a:t>
            </a:r>
            <a:r>
              <a:rPr lang="en-US" sz="2800" dirty="0">
                <a:ea typeface="+mn-ea"/>
                <a:cs typeface="+mn-cs"/>
              </a:rPr>
              <a:t>will be necessary. </a:t>
            </a:r>
            <a:endParaRPr lang="en-US" sz="2800" dirty="0" smtClean="0">
              <a:ea typeface="+mn-ea"/>
              <a:cs typeface="+mn-cs"/>
            </a:endParaRPr>
          </a:p>
          <a:p>
            <a:pPr marL="0" indent="0" defTabSz="914363" eaLnBrk="1" fontAlgn="auto" hangingPunct="1">
              <a:spcAft>
                <a:spcPts val="0"/>
              </a:spcAft>
              <a:buFontTx/>
              <a:buNone/>
              <a:defRPr/>
            </a:pPr>
            <a:r>
              <a:rPr lang="nl-BE" sz="2800" dirty="0" smtClean="0">
                <a:solidFill>
                  <a:srgbClr val="C00000"/>
                </a:solidFill>
                <a:cs typeface="+mn-cs"/>
              </a:rPr>
              <a:t>Excellent but </a:t>
            </a:r>
            <a:r>
              <a:rPr lang="nl-BE" sz="2800" dirty="0" err="1" smtClean="0">
                <a:solidFill>
                  <a:srgbClr val="C00000"/>
                </a:solidFill>
                <a:cs typeface="+mn-cs"/>
              </a:rPr>
              <a:t>frequency</a:t>
            </a:r>
            <a:r>
              <a:rPr lang="nl-BE" sz="2800" dirty="0" smtClean="0">
                <a:solidFill>
                  <a:srgbClr val="C00000"/>
                </a:solidFill>
                <a:cs typeface="+mn-cs"/>
              </a:rPr>
              <a:t>? Next?</a:t>
            </a:r>
            <a:endParaRPr lang="en-US" sz="2800" dirty="0">
              <a:solidFill>
                <a:srgbClr val="C00000"/>
              </a:solidFill>
              <a:cs typeface="+mn-cs"/>
            </a:endParaRPr>
          </a:p>
        </p:txBody>
      </p:sp>
    </p:spTree>
    <p:extLst>
      <p:ext uri="{BB962C8B-B14F-4D97-AF65-F5344CB8AC3E}">
        <p14:creationId xmlns:p14="http://schemas.microsoft.com/office/powerpoint/2010/main" val="42354766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b="1">
                <a:ea typeface="+mn-ea"/>
              </a:rPr>
              <a:t>WP 9. Dissemination of project results</a:t>
            </a:r>
            <a:endParaRPr sz="3600">
              <a:ea typeface="+mn-ea"/>
            </a:endParaRPr>
          </a:p>
        </p:txBody>
      </p:sp>
      <p:sp>
        <p:nvSpPr>
          <p:cNvPr id="39939" name="Text Placeholder 2"/>
          <p:cNvSpPr>
            <a:spLocks noGrp="1"/>
          </p:cNvSpPr>
          <p:nvPr>
            <p:ph type="body" sz="quarter" idx="10"/>
          </p:nvPr>
        </p:nvSpPr>
        <p:spPr>
          <a:xfrm>
            <a:off x="381000" y="1411288"/>
            <a:ext cx="8382000" cy="3638550"/>
          </a:xfrm>
        </p:spPr>
        <p:txBody>
          <a:bodyPr/>
          <a:lstStyle/>
          <a:p>
            <a:pPr eaLnBrk="1" hangingPunct="1"/>
            <a:r>
              <a:rPr lang="en-US" altLang="en-US" dirty="0" smtClean="0"/>
              <a:t>9.3 </a:t>
            </a:r>
            <a:r>
              <a:rPr lang="nb-NO" altLang="en-US" dirty="0" smtClean="0"/>
              <a:t>Info sessions for stakeholders</a:t>
            </a:r>
          </a:p>
          <a:p>
            <a:pPr eaLnBrk="1" hangingPunct="1">
              <a:buFontTx/>
              <a:buNone/>
            </a:pPr>
            <a:r>
              <a:rPr lang="en-US" altLang="en-US" sz="2800" dirty="0" smtClean="0"/>
              <a:t>In the end of each project year in each WB partner country </a:t>
            </a:r>
            <a:r>
              <a:rPr lang="en-US" altLang="en-US" sz="2800" dirty="0" smtClean="0">
                <a:solidFill>
                  <a:srgbClr val="C00000"/>
                </a:solidFill>
              </a:rPr>
              <a:t>info days with stakeholders </a:t>
            </a:r>
            <a:r>
              <a:rPr lang="en-US" altLang="en-US" sz="2800" dirty="0" smtClean="0"/>
              <a:t>will be organized. Each WB institution which participates in the project will invite during one day stakeholders to inform them about results of the project and future plans. That will be the ideal opportunity that stakeholders contribute actively to the development of nursing education and that they actively participate in the project implementation. </a:t>
            </a:r>
            <a:r>
              <a:rPr lang="nb-NO" altLang="en-US" sz="2800" dirty="0" smtClean="0"/>
              <a:t> </a:t>
            </a:r>
          </a:p>
          <a:p>
            <a:pPr eaLnBrk="1" hangingPunct="1">
              <a:buFontTx/>
              <a:buNone/>
            </a:pPr>
            <a:r>
              <a:rPr lang="nl-BE" altLang="en-US" sz="2800" dirty="0" err="1" smtClean="0">
                <a:solidFill>
                  <a:srgbClr val="C00000"/>
                </a:solidFill>
              </a:rPr>
              <a:t>When</a:t>
            </a:r>
            <a:r>
              <a:rPr lang="nl-BE" altLang="en-US" sz="2800" dirty="0" smtClean="0">
                <a:solidFill>
                  <a:srgbClr val="C00000"/>
                </a:solidFill>
              </a:rPr>
              <a:t>? </a:t>
            </a:r>
            <a:r>
              <a:rPr lang="nl-BE" altLang="en-US" sz="2800" dirty="0" err="1" smtClean="0">
                <a:solidFill>
                  <a:srgbClr val="C00000"/>
                </a:solidFill>
              </a:rPr>
              <a:t>Progam</a:t>
            </a:r>
            <a:r>
              <a:rPr lang="nl-BE" altLang="en-US" sz="2800" dirty="0" smtClean="0">
                <a:solidFill>
                  <a:srgbClr val="C00000"/>
                </a:solidFill>
              </a:rPr>
              <a:t>?</a:t>
            </a:r>
            <a:endParaRPr lang="en-US" altLang="en-US" sz="2800" dirty="0" smtClean="0">
              <a:solidFill>
                <a:srgbClr val="C00000"/>
              </a:solidFill>
            </a:endParaRPr>
          </a:p>
        </p:txBody>
      </p:sp>
    </p:spTree>
    <p:extLst>
      <p:ext uri="{BB962C8B-B14F-4D97-AF65-F5344CB8AC3E}">
        <p14:creationId xmlns:p14="http://schemas.microsoft.com/office/powerpoint/2010/main" val="19963763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b="1">
                <a:ea typeface="+mn-ea"/>
              </a:rPr>
              <a:t>WP 9. Dissemination of project results</a:t>
            </a:r>
            <a:endParaRPr sz="3600">
              <a:ea typeface="+mn-ea"/>
            </a:endParaRPr>
          </a:p>
        </p:txBody>
      </p:sp>
      <p:sp>
        <p:nvSpPr>
          <p:cNvPr id="40963" name="Text Placeholder 2"/>
          <p:cNvSpPr>
            <a:spLocks noGrp="1"/>
          </p:cNvSpPr>
          <p:nvPr>
            <p:ph type="body" sz="quarter" idx="10"/>
          </p:nvPr>
        </p:nvSpPr>
        <p:spPr>
          <a:xfrm>
            <a:off x="381000" y="1411288"/>
            <a:ext cx="8382000" cy="4470400"/>
          </a:xfrm>
        </p:spPr>
        <p:txBody>
          <a:bodyPr/>
          <a:lstStyle/>
          <a:p>
            <a:pPr eaLnBrk="1" hangingPunct="1"/>
            <a:r>
              <a:rPr lang="en-US" altLang="en-US" dirty="0" smtClean="0"/>
              <a:t>9.4 Raised awareness through dissemination conferences</a:t>
            </a:r>
          </a:p>
          <a:p>
            <a:pPr eaLnBrk="1" hangingPunct="1">
              <a:buFontTx/>
              <a:buNone/>
            </a:pPr>
            <a:r>
              <a:rPr lang="en-US" altLang="en-US" sz="2800" dirty="0" smtClean="0"/>
              <a:t>During project we plan to organize three dissemination conferences which will be organized at FSNU, UOM, UES and will last for </a:t>
            </a:r>
            <a:r>
              <a:rPr lang="en-US" altLang="en-US" sz="2800" dirty="0" smtClean="0">
                <a:solidFill>
                  <a:srgbClr val="C00000"/>
                </a:solidFill>
              </a:rPr>
              <a:t>three days</a:t>
            </a:r>
            <a:r>
              <a:rPr lang="en-US" altLang="en-US" sz="2800" dirty="0" smtClean="0"/>
              <a:t>. During conferences we will present  results of the project to all relevant subjects in the region. Members of Consortium will propose introduction of new competence based nursing programs.  Also a dissemination booklets with all project results will be edited and presented at the planned conferences. </a:t>
            </a:r>
          </a:p>
          <a:p>
            <a:pPr eaLnBrk="1" hangingPunct="1">
              <a:buFontTx/>
              <a:buNone/>
            </a:pPr>
            <a:r>
              <a:rPr lang="nl-BE" altLang="en-US" sz="2800" dirty="0" smtClean="0">
                <a:solidFill>
                  <a:srgbClr val="C00000"/>
                </a:solidFill>
              </a:rPr>
              <a:t>WHEN?</a:t>
            </a:r>
            <a:endParaRPr lang="en-US" altLang="en-US" sz="2800" dirty="0" smtClean="0">
              <a:solidFill>
                <a:srgbClr val="C00000"/>
              </a:solidFill>
            </a:endParaRPr>
          </a:p>
        </p:txBody>
      </p:sp>
    </p:spTree>
    <p:extLst>
      <p:ext uri="{BB962C8B-B14F-4D97-AF65-F5344CB8AC3E}">
        <p14:creationId xmlns:p14="http://schemas.microsoft.com/office/powerpoint/2010/main" val="365319910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33989"/>
          </a:xfrm>
        </p:spPr>
        <p:txBody>
          <a:bodyPr/>
          <a:lstStyle/>
          <a:p>
            <a:pPr algn="ctr" defTabSz="914363" eaLnBrk="1" fontAlgn="auto" hangingPunct="1">
              <a:spcAft>
                <a:spcPts val="0"/>
              </a:spcAft>
              <a:defRPr/>
            </a:pPr>
            <a:r>
              <a:rPr sz="3600">
                <a:ea typeface="+mn-ea"/>
              </a:rPr>
              <a:t>10. Management of the project</a:t>
            </a:r>
          </a:p>
        </p:txBody>
      </p:sp>
      <p:sp>
        <p:nvSpPr>
          <p:cNvPr id="41987" name="Text Placeholder 2"/>
          <p:cNvSpPr>
            <a:spLocks noGrp="1"/>
          </p:cNvSpPr>
          <p:nvPr>
            <p:ph type="body" sz="quarter" idx="10"/>
          </p:nvPr>
        </p:nvSpPr>
        <p:spPr>
          <a:xfrm>
            <a:off x="381000" y="1411288"/>
            <a:ext cx="8382000" cy="3251200"/>
          </a:xfrm>
        </p:spPr>
        <p:txBody>
          <a:bodyPr/>
          <a:lstStyle/>
          <a:p>
            <a:pPr eaLnBrk="1" hangingPunct="1"/>
            <a:r>
              <a:rPr lang="en-US" altLang="en-US" dirty="0" smtClean="0"/>
              <a:t>10.1 Effective project implementation</a:t>
            </a:r>
          </a:p>
          <a:p>
            <a:pPr eaLnBrk="1" hangingPunct="1">
              <a:buFontTx/>
              <a:buNone/>
            </a:pPr>
            <a:r>
              <a:rPr lang="en-US" altLang="en-US" sz="2800" dirty="0" smtClean="0"/>
              <a:t>The Consortium will be in charge of coordination of implementation of all activities during the project:  timetables, financial management, reports and all other activities in order to assure a smooth running project. We are convinced that this strong project management structure will lead to a successful implementation of all project outcomes and project goals.</a:t>
            </a:r>
          </a:p>
          <a:p>
            <a:pPr eaLnBrk="1" hangingPunct="1">
              <a:buFontTx/>
              <a:buNone/>
            </a:pPr>
            <a:r>
              <a:rPr lang="nl-BE" altLang="en-US" sz="2800" dirty="0" smtClean="0">
                <a:solidFill>
                  <a:srgbClr val="C00000"/>
                </a:solidFill>
              </a:rPr>
              <a:t>OK</a:t>
            </a:r>
            <a:endParaRPr lang="en-US" altLang="en-US" sz="2800" dirty="0" smtClean="0">
              <a:solidFill>
                <a:srgbClr val="C00000"/>
              </a:solidFill>
            </a:endParaRPr>
          </a:p>
        </p:txBody>
      </p:sp>
    </p:spTree>
    <p:extLst>
      <p:ext uri="{BB962C8B-B14F-4D97-AF65-F5344CB8AC3E}">
        <p14:creationId xmlns:p14="http://schemas.microsoft.com/office/powerpoint/2010/main" val="169389459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10. Management of the project</a:t>
            </a:r>
          </a:p>
        </p:txBody>
      </p:sp>
      <p:sp>
        <p:nvSpPr>
          <p:cNvPr id="43011" name="Text Placeholder 2"/>
          <p:cNvSpPr>
            <a:spLocks noGrp="1"/>
          </p:cNvSpPr>
          <p:nvPr>
            <p:ph type="body" sz="quarter" idx="10"/>
          </p:nvPr>
        </p:nvSpPr>
        <p:spPr>
          <a:xfrm>
            <a:off x="381000" y="1411288"/>
            <a:ext cx="8382000" cy="4181475"/>
          </a:xfrm>
        </p:spPr>
        <p:txBody>
          <a:bodyPr/>
          <a:lstStyle/>
          <a:p>
            <a:pPr eaLnBrk="1" hangingPunct="1"/>
            <a:r>
              <a:rPr lang="en-US" altLang="en-US" dirty="0" smtClean="0"/>
              <a:t>10.2 Consolidated project work plans</a:t>
            </a:r>
          </a:p>
          <a:p>
            <a:pPr eaLnBrk="1" hangingPunct="1">
              <a:buFontTx/>
              <a:buNone/>
            </a:pPr>
            <a:r>
              <a:rPr lang="en-US" altLang="en-US" sz="2800" dirty="0" smtClean="0"/>
              <a:t>The consortium  is in charge of  the management and coordination of the whole project. Consortium will organize work plan, timetable of activities, divide individual responsibilities, follow up progress of the project and etc. Therefore it is necessary to have regularly a meeting of the steering group. We plan five meetings: Ghent, </a:t>
            </a:r>
            <a:r>
              <a:rPr lang="en-US" altLang="en-US" sz="2800" dirty="0" err="1" smtClean="0"/>
              <a:t>Shkodra</a:t>
            </a:r>
            <a:r>
              <a:rPr lang="en-US" altLang="en-US" sz="2800" dirty="0" smtClean="0"/>
              <a:t>, Groningen, </a:t>
            </a:r>
            <a:r>
              <a:rPr lang="en-US" altLang="en-US" sz="2800" dirty="0" err="1" smtClean="0"/>
              <a:t>Presov</a:t>
            </a:r>
            <a:r>
              <a:rPr lang="en-US" altLang="en-US" sz="2800" dirty="0" smtClean="0"/>
              <a:t> and East Sarajevo.</a:t>
            </a:r>
          </a:p>
          <a:p>
            <a:pPr eaLnBrk="1" hangingPunct="1">
              <a:buFontTx/>
              <a:buNone/>
            </a:pPr>
            <a:r>
              <a:rPr lang="en-US" altLang="en-US" sz="2800" dirty="0" smtClean="0">
                <a:solidFill>
                  <a:srgbClr val="C00000"/>
                </a:solidFill>
              </a:rPr>
              <a:t>OK Trainings Consortium meetings </a:t>
            </a:r>
          </a:p>
          <a:p>
            <a:pPr eaLnBrk="1" hangingPunct="1">
              <a:buFontTx/>
              <a:buNone/>
            </a:pPr>
            <a:endParaRPr lang="en-US" altLang="en-US" dirty="0" smtClean="0"/>
          </a:p>
        </p:txBody>
      </p:sp>
    </p:spTree>
    <p:extLst>
      <p:ext uri="{BB962C8B-B14F-4D97-AF65-F5344CB8AC3E}">
        <p14:creationId xmlns:p14="http://schemas.microsoft.com/office/powerpoint/2010/main" val="116440484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normAutofit fontScale="90000"/>
          </a:bodyPr>
          <a:lstStyle/>
          <a:p>
            <a:pPr algn="ctr" defTabSz="914363" eaLnBrk="1" fontAlgn="auto" hangingPunct="1">
              <a:spcAft>
                <a:spcPts val="0"/>
              </a:spcAft>
              <a:defRPr/>
            </a:pPr>
            <a:r>
              <a:rPr sz="3600">
                <a:ea typeface="+mn-ea"/>
              </a:rPr>
              <a:t>10. Management of the project</a:t>
            </a:r>
          </a:p>
        </p:txBody>
      </p:sp>
      <p:sp>
        <p:nvSpPr>
          <p:cNvPr id="3" name="Text Placeholder 2"/>
          <p:cNvSpPr>
            <a:spLocks noGrp="1"/>
          </p:cNvSpPr>
          <p:nvPr>
            <p:ph type="body" sz="quarter" idx="10"/>
          </p:nvPr>
        </p:nvSpPr>
        <p:spPr>
          <a:xfrm>
            <a:off x="381000" y="1411288"/>
            <a:ext cx="8382000" cy="2489200"/>
          </a:xfrm>
        </p:spPr>
        <p:txBody>
          <a:bodyPr rtlCol="0"/>
          <a:lstStyle/>
          <a:p>
            <a:pPr defTabSz="914363" eaLnBrk="1" fontAlgn="auto" hangingPunct="1">
              <a:spcAft>
                <a:spcPts val="0"/>
              </a:spcAft>
              <a:defRPr/>
            </a:pPr>
            <a:r>
              <a:rPr lang="en-US" sz="2800" dirty="0" smtClean="0">
                <a:ea typeface="+mn-ea"/>
                <a:cs typeface="+mn-cs"/>
              </a:rPr>
              <a:t>10.3 </a:t>
            </a:r>
            <a:r>
              <a:rPr lang="ro-RO" sz="2800" dirty="0">
                <a:ea typeface="+mn-ea"/>
                <a:cs typeface="+mn-cs"/>
              </a:rPr>
              <a:t>External financial audit </a:t>
            </a:r>
            <a:r>
              <a:rPr lang="ro-RO" sz="2800" dirty="0" smtClean="0">
                <a:ea typeface="+mn-ea"/>
                <a:cs typeface="+mn-cs"/>
              </a:rPr>
              <a:t>report</a:t>
            </a:r>
          </a:p>
          <a:p>
            <a:pPr marL="0" indent="0" defTabSz="914363" eaLnBrk="1" fontAlgn="auto" hangingPunct="1">
              <a:spcAft>
                <a:spcPts val="0"/>
              </a:spcAft>
              <a:buFontTx/>
              <a:buNone/>
              <a:defRPr/>
            </a:pPr>
            <a:r>
              <a:rPr lang="en-US" sz="2800" dirty="0">
                <a:ea typeface="+mn-ea"/>
                <a:cs typeface="+mn-cs"/>
              </a:rPr>
              <a:t>An auditing expert will come to check  finances of the project at the premises of </a:t>
            </a:r>
            <a:r>
              <a:rPr lang="en-US" sz="2800" dirty="0" err="1" smtClean="0">
                <a:solidFill>
                  <a:srgbClr val="C00000"/>
                </a:solidFill>
                <a:ea typeface="+mn-ea"/>
                <a:cs typeface="+mn-cs"/>
              </a:rPr>
              <a:t>odisee</a:t>
            </a:r>
            <a:r>
              <a:rPr lang="en-US" sz="2800" dirty="0" smtClean="0">
                <a:ea typeface="+mn-ea"/>
                <a:cs typeface="+mn-cs"/>
              </a:rPr>
              <a:t>. </a:t>
            </a:r>
            <a:r>
              <a:rPr lang="en-US" sz="2800" dirty="0">
                <a:ea typeface="+mn-ea"/>
                <a:cs typeface="+mn-cs"/>
              </a:rPr>
              <a:t>This will take place at the end of the project and the financial report will be sent to EACEA together with the final project report</a:t>
            </a:r>
            <a:r>
              <a:rPr lang="en-US" dirty="0">
                <a:ea typeface="+mn-ea"/>
                <a:cs typeface="+mn-cs"/>
              </a:rPr>
              <a:t>.</a:t>
            </a:r>
          </a:p>
        </p:txBody>
      </p:sp>
    </p:spTree>
    <p:extLst>
      <p:ext uri="{BB962C8B-B14F-4D97-AF65-F5344CB8AC3E}">
        <p14:creationId xmlns:p14="http://schemas.microsoft.com/office/powerpoint/2010/main" val="369505285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51406"/>
          </a:xfrm>
        </p:spPr>
        <p:txBody>
          <a:bodyPr>
            <a:normAutofit fontScale="90000"/>
          </a:bodyPr>
          <a:lstStyle/>
          <a:p>
            <a:pPr algn="ctr" defTabSz="914363" eaLnBrk="1" fontAlgn="auto" hangingPunct="1">
              <a:spcAft>
                <a:spcPts val="0"/>
              </a:spcAft>
              <a:defRPr/>
            </a:pPr>
            <a:r>
              <a:rPr sz="3200" b="1">
                <a:ea typeface="+mn-ea"/>
              </a:rPr>
              <a:t>Project </a:t>
            </a:r>
            <a:r>
              <a:rPr sz="3200" b="1" err="1">
                <a:ea typeface="+mn-ea"/>
              </a:rPr>
              <a:t>workplan</a:t>
            </a:r>
            <a:endParaRPr sz="3200" b="1">
              <a:ea typeface="+mn-ea"/>
            </a:endParaRP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44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defTabSz="914363" eaLnBrk="1" fontAlgn="auto" hangingPunct="1">
              <a:spcAft>
                <a:spcPts val="0"/>
              </a:spcAft>
              <a:defRPr/>
            </a:pPr>
            <a:r>
              <a:rPr dirty="0" smtClean="0">
                <a:ea typeface="+mn-ea"/>
              </a:rPr>
              <a:t>Project</a:t>
            </a:r>
            <a:endParaRPr dirty="0">
              <a:ea typeface="+mn-ea"/>
            </a:endParaRPr>
          </a:p>
        </p:txBody>
      </p:sp>
      <p:sp>
        <p:nvSpPr>
          <p:cNvPr id="6147" name="Text Placeholder 2"/>
          <p:cNvSpPr>
            <a:spLocks noGrp="1"/>
          </p:cNvSpPr>
          <p:nvPr>
            <p:ph type="body" sz="quarter" idx="10"/>
          </p:nvPr>
        </p:nvSpPr>
        <p:spPr>
          <a:xfrm>
            <a:off x="381000" y="1411288"/>
            <a:ext cx="8382000" cy="2617787"/>
          </a:xfrm>
        </p:spPr>
        <p:txBody>
          <a:bodyPr/>
          <a:lstStyle/>
          <a:p>
            <a:pPr eaLnBrk="1" hangingPunct="1"/>
            <a:r>
              <a:rPr lang="en-US" altLang="en-US" sz="3200" dirty="0" smtClean="0"/>
              <a:t>Tempus joint project</a:t>
            </a:r>
          </a:p>
          <a:p>
            <a:pPr eaLnBrk="1" hangingPunct="1"/>
            <a:r>
              <a:rPr lang="en-US" altLang="en-US" sz="3200" dirty="0" smtClean="0"/>
              <a:t>Curricular reform</a:t>
            </a:r>
          </a:p>
          <a:p>
            <a:pPr eaLnBrk="1" hangingPunct="1"/>
            <a:r>
              <a:rPr lang="en-US" altLang="en-US" sz="3200" dirty="0" smtClean="0"/>
              <a:t>3 years project</a:t>
            </a:r>
          </a:p>
          <a:p>
            <a:pPr eaLnBrk="1" hangingPunct="1"/>
            <a:r>
              <a:rPr lang="en-US" altLang="en-US" sz="3200" strike="sngStrike" dirty="0" smtClean="0">
                <a:solidFill>
                  <a:srgbClr val="FF0000"/>
                </a:solidFill>
              </a:rPr>
              <a:t>17 partners </a:t>
            </a:r>
            <a:r>
              <a:rPr lang="en-US" altLang="en-US" sz="3200" dirty="0" smtClean="0"/>
              <a:t>18 partners</a:t>
            </a:r>
          </a:p>
          <a:p>
            <a:pPr eaLnBrk="1" hangingPunct="1"/>
            <a:endParaRPr lang="en-US" altLang="en-US" dirty="0" smtClean="0"/>
          </a:p>
        </p:txBody>
      </p:sp>
    </p:spTree>
    <p:extLst>
      <p:ext uri="{BB962C8B-B14F-4D97-AF65-F5344CB8AC3E}">
        <p14:creationId xmlns:p14="http://schemas.microsoft.com/office/powerpoint/2010/main" val="28156446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107504" y="-1049149"/>
            <a:ext cx="8856984" cy="7571303"/>
          </a:xfrm>
          <a:prstGeom prst="rect">
            <a:avLst/>
          </a:prstGeom>
        </p:spPr>
        <p:txBody>
          <a:bodyPr wrap="square">
            <a:spAutoFit/>
          </a:bodyPr>
          <a:lstStyle/>
          <a:p>
            <a:r>
              <a:rPr lang="nl-BE" dirty="0" smtClean="0"/>
              <a:t>:</a:t>
            </a:r>
            <a:endParaRPr lang="en-US" dirty="0"/>
          </a:p>
          <a:p>
            <a:r>
              <a:rPr lang="nl-BE" dirty="0"/>
              <a:t> </a:t>
            </a:r>
            <a:endParaRPr lang="nl-BE" dirty="0" smtClean="0"/>
          </a:p>
          <a:p>
            <a:endParaRPr lang="nl-BE" dirty="0"/>
          </a:p>
          <a:p>
            <a:endParaRPr lang="nl-BE" dirty="0" smtClean="0"/>
          </a:p>
          <a:p>
            <a:endParaRPr lang="nl-BE" dirty="0"/>
          </a:p>
          <a:p>
            <a:r>
              <a:rPr lang="nl-BE" sz="3600" b="1" dirty="0" smtClean="0"/>
              <a:t>Monitoring BIH</a:t>
            </a:r>
          </a:p>
          <a:p>
            <a:endParaRPr lang="nl-BE" dirty="0"/>
          </a:p>
          <a:p>
            <a:endParaRPr lang="nl-BE" dirty="0" smtClean="0"/>
          </a:p>
          <a:p>
            <a:endParaRPr lang="en-US" dirty="0"/>
          </a:p>
          <a:p>
            <a:r>
              <a:rPr lang="nl-BE" dirty="0"/>
              <a:t>·         Continue </a:t>
            </a:r>
            <a:r>
              <a:rPr lang="nl-BE" dirty="0" err="1"/>
              <a:t>with</a:t>
            </a:r>
            <a:r>
              <a:rPr lang="nl-BE" dirty="0"/>
              <a:t> </a:t>
            </a:r>
            <a:r>
              <a:rPr lang="nl-BE" dirty="0" err="1"/>
              <a:t>implementation</a:t>
            </a:r>
            <a:r>
              <a:rPr lang="nl-BE" dirty="0"/>
              <a:t> of </a:t>
            </a:r>
            <a:r>
              <a:rPr lang="nl-BE" dirty="0" err="1"/>
              <a:t>all</a:t>
            </a:r>
            <a:r>
              <a:rPr lang="nl-BE" dirty="0"/>
              <a:t> </a:t>
            </a:r>
            <a:r>
              <a:rPr lang="nl-BE" dirty="0" err="1"/>
              <a:t>planned</a:t>
            </a:r>
            <a:r>
              <a:rPr lang="nl-BE" dirty="0"/>
              <a:t> </a:t>
            </a:r>
            <a:r>
              <a:rPr lang="nl-BE" dirty="0" err="1"/>
              <a:t>activities</a:t>
            </a:r>
            <a:r>
              <a:rPr lang="nl-BE" dirty="0"/>
              <a:t>, in </a:t>
            </a:r>
            <a:r>
              <a:rPr lang="nl-BE" dirty="0" err="1"/>
              <a:t>accordance</a:t>
            </a:r>
            <a:r>
              <a:rPr lang="nl-BE" dirty="0"/>
              <a:t> </a:t>
            </a:r>
            <a:r>
              <a:rPr lang="nl-BE" dirty="0" err="1"/>
              <a:t>with</a:t>
            </a:r>
            <a:r>
              <a:rPr lang="nl-BE" dirty="0"/>
              <a:t> the </a:t>
            </a:r>
            <a:r>
              <a:rPr lang="nl-BE" dirty="0" err="1"/>
              <a:t>work</a:t>
            </a:r>
            <a:r>
              <a:rPr lang="nl-BE" dirty="0"/>
              <a:t> plan;</a:t>
            </a:r>
            <a:endParaRPr lang="en-US" dirty="0"/>
          </a:p>
          <a:p>
            <a:r>
              <a:rPr lang="nl-BE" dirty="0"/>
              <a:t> </a:t>
            </a:r>
            <a:endParaRPr lang="en-US" dirty="0"/>
          </a:p>
          <a:p>
            <a:r>
              <a:rPr lang="nl-BE" dirty="0"/>
              <a:t>·         Continue </a:t>
            </a:r>
            <a:r>
              <a:rPr lang="nl-BE" dirty="0" err="1"/>
              <a:t>with</a:t>
            </a:r>
            <a:r>
              <a:rPr lang="nl-BE" dirty="0"/>
              <a:t> </a:t>
            </a:r>
            <a:r>
              <a:rPr lang="nl-BE" dirty="0" err="1"/>
              <a:t>activities</a:t>
            </a:r>
            <a:r>
              <a:rPr lang="nl-BE" dirty="0"/>
              <a:t> </a:t>
            </a:r>
            <a:r>
              <a:rPr lang="nl-BE" dirty="0" err="1"/>
              <a:t>related</a:t>
            </a:r>
            <a:r>
              <a:rPr lang="nl-BE" dirty="0"/>
              <a:t> to the </a:t>
            </a:r>
            <a:r>
              <a:rPr lang="nl-BE" dirty="0" err="1"/>
              <a:t>modernization</a:t>
            </a:r>
            <a:r>
              <a:rPr lang="nl-BE" dirty="0"/>
              <a:t> of </a:t>
            </a:r>
            <a:r>
              <a:rPr lang="nl-BE" dirty="0" err="1"/>
              <a:t>existing</a:t>
            </a:r>
            <a:r>
              <a:rPr lang="nl-BE" dirty="0"/>
              <a:t> </a:t>
            </a:r>
            <a:r>
              <a:rPr lang="nl-BE" dirty="0" err="1"/>
              <a:t>nursing</a:t>
            </a:r>
            <a:r>
              <a:rPr lang="nl-BE" dirty="0"/>
              <a:t> curriculum </a:t>
            </a:r>
            <a:r>
              <a:rPr lang="nl-BE" dirty="0" err="1"/>
              <a:t>and</a:t>
            </a:r>
            <a:r>
              <a:rPr lang="nl-BE" dirty="0"/>
              <a:t> </a:t>
            </a:r>
            <a:r>
              <a:rPr lang="nl-BE" dirty="0" err="1"/>
              <a:t>upcoming</a:t>
            </a:r>
            <a:r>
              <a:rPr lang="nl-BE" dirty="0"/>
              <a:t> </a:t>
            </a:r>
            <a:r>
              <a:rPr lang="nl-BE" dirty="0" err="1"/>
              <a:t>trainings</a:t>
            </a:r>
            <a:r>
              <a:rPr lang="nl-BE" dirty="0"/>
              <a:t> of teaching </a:t>
            </a:r>
            <a:r>
              <a:rPr lang="nl-BE" dirty="0" err="1"/>
              <a:t>staff</a:t>
            </a:r>
            <a:r>
              <a:rPr lang="nl-BE" dirty="0"/>
              <a:t>;</a:t>
            </a:r>
            <a:endParaRPr lang="en-US" dirty="0"/>
          </a:p>
          <a:p>
            <a:r>
              <a:rPr lang="nl-BE" dirty="0"/>
              <a:t> </a:t>
            </a:r>
            <a:endParaRPr lang="en-US" dirty="0"/>
          </a:p>
          <a:p>
            <a:r>
              <a:rPr lang="nl-BE" dirty="0"/>
              <a:t>·         </a:t>
            </a:r>
            <a:r>
              <a:rPr lang="nl-BE" dirty="0" err="1"/>
              <a:t>Finalize</a:t>
            </a:r>
            <a:r>
              <a:rPr lang="nl-BE" dirty="0"/>
              <a:t> </a:t>
            </a:r>
            <a:r>
              <a:rPr lang="nl-BE" dirty="0" err="1"/>
              <a:t>all</a:t>
            </a:r>
            <a:r>
              <a:rPr lang="nl-BE" dirty="0"/>
              <a:t> </a:t>
            </a:r>
            <a:r>
              <a:rPr lang="nl-BE" dirty="0" err="1"/>
              <a:t>activities</a:t>
            </a:r>
            <a:r>
              <a:rPr lang="nl-BE" dirty="0"/>
              <a:t> </a:t>
            </a:r>
            <a:r>
              <a:rPr lang="nl-BE" dirty="0" err="1"/>
              <a:t>related</a:t>
            </a:r>
            <a:r>
              <a:rPr lang="nl-BE" dirty="0"/>
              <a:t> to the </a:t>
            </a:r>
            <a:r>
              <a:rPr lang="nl-BE" dirty="0" err="1"/>
              <a:t>procurement</a:t>
            </a:r>
            <a:r>
              <a:rPr lang="nl-BE" dirty="0"/>
              <a:t> of equipment, in line </a:t>
            </a:r>
            <a:r>
              <a:rPr lang="nl-BE" dirty="0" err="1"/>
              <a:t>with</a:t>
            </a:r>
            <a:r>
              <a:rPr lang="nl-BE" dirty="0"/>
              <a:t> the </a:t>
            </a:r>
            <a:r>
              <a:rPr lang="nl-BE" dirty="0" err="1"/>
              <a:t>requirements</a:t>
            </a:r>
            <a:r>
              <a:rPr lang="nl-BE" dirty="0"/>
              <a:t> </a:t>
            </a:r>
            <a:r>
              <a:rPr lang="nl-BE" dirty="0" err="1"/>
              <a:t>related</a:t>
            </a:r>
            <a:r>
              <a:rPr lang="nl-BE" dirty="0"/>
              <a:t> to the “</a:t>
            </a:r>
            <a:r>
              <a:rPr lang="nl-BE" dirty="0" err="1"/>
              <a:t>rule</a:t>
            </a:r>
            <a:r>
              <a:rPr lang="nl-BE" dirty="0"/>
              <a:t> of </a:t>
            </a:r>
            <a:r>
              <a:rPr lang="nl-BE" dirty="0" err="1"/>
              <a:t>origin</a:t>
            </a:r>
            <a:r>
              <a:rPr lang="nl-BE" dirty="0"/>
              <a:t>”, as well as </a:t>
            </a:r>
            <a:r>
              <a:rPr lang="nl-BE" dirty="0" err="1"/>
              <a:t>other</a:t>
            </a:r>
            <a:r>
              <a:rPr lang="nl-BE" dirty="0"/>
              <a:t> relevant </a:t>
            </a:r>
            <a:r>
              <a:rPr lang="nl-BE" dirty="0" err="1"/>
              <a:t>requirements</a:t>
            </a:r>
            <a:r>
              <a:rPr lang="nl-BE" dirty="0"/>
              <a:t>;</a:t>
            </a:r>
            <a:endParaRPr lang="en-US" dirty="0"/>
          </a:p>
          <a:p>
            <a:r>
              <a:rPr lang="nl-BE" dirty="0"/>
              <a:t> </a:t>
            </a:r>
            <a:endParaRPr lang="en-US" dirty="0"/>
          </a:p>
          <a:p>
            <a:r>
              <a:rPr lang="nl-BE" dirty="0"/>
              <a:t>·         Continue the promotion of the project </a:t>
            </a:r>
            <a:r>
              <a:rPr lang="nl-BE" dirty="0" err="1"/>
              <a:t>and</a:t>
            </a:r>
            <a:r>
              <a:rPr lang="nl-BE" dirty="0"/>
              <a:t> </a:t>
            </a:r>
            <a:r>
              <a:rPr lang="nl-BE" dirty="0" err="1"/>
              <a:t>its</a:t>
            </a:r>
            <a:r>
              <a:rPr lang="nl-BE" dirty="0"/>
              <a:t> </a:t>
            </a:r>
            <a:r>
              <a:rPr lang="nl-BE" dirty="0" err="1"/>
              <a:t>outcomes</a:t>
            </a:r>
            <a:r>
              <a:rPr lang="nl-BE" dirty="0"/>
              <a:t> </a:t>
            </a:r>
            <a:r>
              <a:rPr lang="nl-BE" dirty="0" err="1"/>
              <a:t>through</a:t>
            </a:r>
            <a:r>
              <a:rPr lang="nl-BE" dirty="0"/>
              <a:t> different </a:t>
            </a:r>
            <a:r>
              <a:rPr lang="nl-BE" dirty="0" err="1"/>
              <a:t>dissemination</a:t>
            </a:r>
            <a:r>
              <a:rPr lang="nl-BE" dirty="0"/>
              <a:t> </a:t>
            </a:r>
            <a:r>
              <a:rPr lang="nl-BE" dirty="0" err="1"/>
              <a:t>channels</a:t>
            </a:r>
            <a:r>
              <a:rPr lang="nl-BE" dirty="0"/>
              <a:t>, </a:t>
            </a:r>
            <a:r>
              <a:rPr lang="nl-BE" dirty="0" err="1"/>
              <a:t>including</a:t>
            </a:r>
            <a:r>
              <a:rPr lang="nl-BE" dirty="0"/>
              <a:t> web page, </a:t>
            </a:r>
            <a:r>
              <a:rPr lang="nl-BE" dirty="0" err="1"/>
              <a:t>newsletters</a:t>
            </a:r>
            <a:r>
              <a:rPr lang="nl-BE" dirty="0"/>
              <a:t>, leaflets, etc. Ensure </a:t>
            </a:r>
            <a:r>
              <a:rPr lang="nl-BE" dirty="0" err="1"/>
              <a:t>visibility</a:t>
            </a:r>
            <a:r>
              <a:rPr lang="nl-BE" dirty="0"/>
              <a:t> of Tempus logo at the project web page (to put the logo at the top of the page).</a:t>
            </a:r>
            <a:endParaRPr lang="en-US" dirty="0"/>
          </a:p>
          <a:p>
            <a:r>
              <a:rPr lang="nl-BE" dirty="0"/>
              <a:t> </a:t>
            </a:r>
            <a:endParaRPr lang="en-US" dirty="0"/>
          </a:p>
          <a:p>
            <a:r>
              <a:rPr lang="nl-BE" dirty="0"/>
              <a:t>·         Continue </a:t>
            </a:r>
            <a:r>
              <a:rPr lang="nl-BE" dirty="0" err="1"/>
              <a:t>with</a:t>
            </a:r>
            <a:r>
              <a:rPr lang="nl-BE" dirty="0"/>
              <a:t> </a:t>
            </a:r>
            <a:r>
              <a:rPr lang="nl-BE" dirty="0" err="1"/>
              <a:t>implementation</a:t>
            </a:r>
            <a:r>
              <a:rPr lang="nl-BE" dirty="0"/>
              <a:t> of </a:t>
            </a:r>
            <a:r>
              <a:rPr lang="nl-BE" dirty="0" err="1"/>
              <a:t>all</a:t>
            </a:r>
            <a:r>
              <a:rPr lang="nl-BE" dirty="0"/>
              <a:t> </a:t>
            </a:r>
            <a:r>
              <a:rPr lang="nl-BE" dirty="0" err="1"/>
              <a:t>other</a:t>
            </a:r>
            <a:r>
              <a:rPr lang="nl-BE" dirty="0"/>
              <a:t> relevant </a:t>
            </a:r>
            <a:r>
              <a:rPr lang="nl-BE" dirty="0" err="1"/>
              <a:t>activities</a:t>
            </a:r>
            <a:r>
              <a:rPr lang="nl-BE" dirty="0"/>
              <a:t>. </a:t>
            </a:r>
            <a:endParaRPr lang="en-US" dirty="0"/>
          </a:p>
          <a:p>
            <a:r>
              <a:rPr lang="nl-BE" dirty="0"/>
              <a:t> </a:t>
            </a:r>
            <a:endParaRPr lang="en-US" dirty="0"/>
          </a:p>
          <a:p>
            <a:r>
              <a:rPr lang="nl-BE" dirty="0"/>
              <a:t> </a:t>
            </a:r>
            <a:endParaRPr lang="en-US" dirty="0"/>
          </a:p>
        </p:txBody>
      </p:sp>
    </p:spTree>
    <p:extLst>
      <p:ext uri="{BB962C8B-B14F-4D97-AF65-F5344CB8AC3E}">
        <p14:creationId xmlns:p14="http://schemas.microsoft.com/office/powerpoint/2010/main" val="1693805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251520" y="-1464647"/>
            <a:ext cx="8622480" cy="8063746"/>
          </a:xfrm>
          <a:prstGeom prst="rect">
            <a:avLst/>
          </a:prstGeom>
        </p:spPr>
        <p:txBody>
          <a:bodyPr wrap="square">
            <a:spAutoFit/>
          </a:bodyPr>
          <a:lstStyle/>
          <a:p>
            <a:pPr lvl="0"/>
            <a:endParaRPr lang="nl-BE" dirty="0" smtClean="0"/>
          </a:p>
          <a:p>
            <a:pPr lvl="0"/>
            <a:endParaRPr lang="nl-BE" dirty="0"/>
          </a:p>
          <a:p>
            <a:pPr lvl="0"/>
            <a:endParaRPr lang="nl-BE" dirty="0" smtClean="0"/>
          </a:p>
          <a:p>
            <a:pPr lvl="0"/>
            <a:endParaRPr lang="nl-BE" dirty="0"/>
          </a:p>
          <a:p>
            <a:pPr lvl="0"/>
            <a:endParaRPr lang="nl-BE" dirty="0" smtClean="0"/>
          </a:p>
          <a:p>
            <a:pPr lvl="0"/>
            <a:endParaRPr lang="nl-BE" dirty="0" smtClean="0"/>
          </a:p>
          <a:p>
            <a:pPr lvl="0"/>
            <a:r>
              <a:rPr lang="nl-BE" sz="3200" dirty="0" smtClean="0"/>
              <a:t>Monitoring Albania</a:t>
            </a:r>
            <a:endParaRPr lang="nl-BE" sz="3200" dirty="0"/>
          </a:p>
          <a:p>
            <a:pPr lvl="0"/>
            <a:r>
              <a:rPr lang="nl-BE" dirty="0" smtClean="0"/>
              <a:t>The </a:t>
            </a:r>
            <a:r>
              <a:rPr lang="nl-BE" dirty="0" err="1"/>
              <a:t>Zenica’s</a:t>
            </a:r>
            <a:r>
              <a:rPr lang="nl-BE" dirty="0"/>
              <a:t> conference, in </a:t>
            </a:r>
            <a:r>
              <a:rPr lang="nl-BE" dirty="0" err="1"/>
              <a:t>June</a:t>
            </a:r>
            <a:r>
              <a:rPr lang="nl-BE" dirty="0"/>
              <a:t> 2014, </a:t>
            </a:r>
            <a:r>
              <a:rPr lang="nl-BE" dirty="0" err="1"/>
              <a:t>should</a:t>
            </a:r>
            <a:r>
              <a:rPr lang="nl-BE" dirty="0"/>
              <a:t> </a:t>
            </a:r>
            <a:r>
              <a:rPr lang="nl-BE" dirty="0" err="1"/>
              <a:t>be</a:t>
            </a:r>
            <a:r>
              <a:rPr lang="nl-BE" dirty="0"/>
              <a:t> </a:t>
            </a:r>
            <a:r>
              <a:rPr lang="nl-BE" dirty="0" err="1"/>
              <a:t>used</a:t>
            </a:r>
            <a:r>
              <a:rPr lang="nl-BE" dirty="0"/>
              <a:t> to </a:t>
            </a:r>
            <a:r>
              <a:rPr lang="nl-BE" dirty="0" err="1"/>
              <a:t>finalise</a:t>
            </a:r>
            <a:r>
              <a:rPr lang="nl-BE" dirty="0"/>
              <a:t> the </a:t>
            </a:r>
            <a:r>
              <a:rPr lang="nl-BE" dirty="0" err="1"/>
              <a:t>postponed</a:t>
            </a:r>
            <a:r>
              <a:rPr lang="nl-BE" dirty="0"/>
              <a:t> </a:t>
            </a:r>
            <a:r>
              <a:rPr lang="nl-BE" dirty="0" err="1"/>
              <a:t>reports</a:t>
            </a:r>
            <a:r>
              <a:rPr lang="nl-BE" dirty="0"/>
              <a:t> on “Learning </a:t>
            </a:r>
            <a:r>
              <a:rPr lang="nl-BE" dirty="0" err="1"/>
              <a:t>outcomes</a:t>
            </a:r>
            <a:r>
              <a:rPr lang="nl-BE" dirty="0"/>
              <a:t> </a:t>
            </a:r>
            <a:r>
              <a:rPr lang="nl-BE" dirty="0" err="1"/>
              <a:t>and</a:t>
            </a:r>
            <a:r>
              <a:rPr lang="nl-BE" dirty="0"/>
              <a:t> </a:t>
            </a:r>
            <a:r>
              <a:rPr lang="nl-BE" dirty="0" err="1"/>
              <a:t>nursing</a:t>
            </a:r>
            <a:r>
              <a:rPr lang="nl-BE" dirty="0"/>
              <a:t> skills in WB/EU” </a:t>
            </a:r>
            <a:r>
              <a:rPr lang="nl-BE" dirty="0" err="1"/>
              <a:t>which</a:t>
            </a:r>
            <a:r>
              <a:rPr lang="nl-BE" dirty="0"/>
              <a:t> </a:t>
            </a:r>
            <a:r>
              <a:rPr lang="nl-BE" dirty="0" err="1"/>
              <a:t>would</a:t>
            </a:r>
            <a:r>
              <a:rPr lang="nl-BE" dirty="0"/>
              <a:t> </a:t>
            </a:r>
            <a:r>
              <a:rPr lang="nl-BE" dirty="0" err="1"/>
              <a:t>consist</a:t>
            </a:r>
            <a:r>
              <a:rPr lang="nl-BE" dirty="0"/>
              <a:t> in </a:t>
            </a:r>
            <a:r>
              <a:rPr lang="nl-BE" dirty="0" err="1"/>
              <a:t>formulating</a:t>
            </a:r>
            <a:r>
              <a:rPr lang="nl-BE" dirty="0"/>
              <a:t> </a:t>
            </a:r>
            <a:r>
              <a:rPr lang="nl-BE" dirty="0" err="1"/>
              <a:t>learning</a:t>
            </a:r>
            <a:r>
              <a:rPr lang="nl-BE" dirty="0"/>
              <a:t> </a:t>
            </a:r>
            <a:r>
              <a:rPr lang="nl-BE" dirty="0" err="1"/>
              <a:t>competences</a:t>
            </a:r>
            <a:r>
              <a:rPr lang="nl-BE" dirty="0"/>
              <a:t> </a:t>
            </a:r>
            <a:r>
              <a:rPr lang="nl-BE" dirty="0" err="1"/>
              <a:t>and</a:t>
            </a:r>
            <a:r>
              <a:rPr lang="nl-BE" dirty="0"/>
              <a:t> </a:t>
            </a:r>
            <a:r>
              <a:rPr lang="nl-BE" dirty="0" err="1"/>
              <a:t>outcomes</a:t>
            </a:r>
            <a:r>
              <a:rPr lang="nl-BE" dirty="0"/>
              <a:t> </a:t>
            </a:r>
            <a:r>
              <a:rPr lang="nl-BE" dirty="0" err="1"/>
              <a:t>based</a:t>
            </a:r>
            <a:r>
              <a:rPr lang="nl-BE" dirty="0"/>
              <a:t> on EU </a:t>
            </a:r>
            <a:r>
              <a:rPr lang="nl-BE" dirty="0" err="1"/>
              <a:t>models</a:t>
            </a:r>
            <a:r>
              <a:rPr lang="nl-BE" dirty="0"/>
              <a:t>.  The </a:t>
            </a:r>
            <a:r>
              <a:rPr lang="nl-BE" dirty="0" err="1"/>
              <a:t>scheduled</a:t>
            </a:r>
            <a:r>
              <a:rPr lang="nl-BE" dirty="0"/>
              <a:t> time </a:t>
            </a:r>
            <a:r>
              <a:rPr lang="nl-BE" dirty="0" err="1"/>
              <a:t>for</a:t>
            </a:r>
            <a:r>
              <a:rPr lang="nl-BE" dirty="0"/>
              <a:t> </a:t>
            </a:r>
            <a:r>
              <a:rPr lang="nl-BE" dirty="0" err="1"/>
              <a:t>their</a:t>
            </a:r>
            <a:r>
              <a:rPr lang="nl-BE" dirty="0"/>
              <a:t> delivery, </a:t>
            </a:r>
            <a:r>
              <a:rPr lang="nl-BE" dirty="0" err="1"/>
              <a:t>according</a:t>
            </a:r>
            <a:r>
              <a:rPr lang="nl-BE" dirty="0"/>
              <a:t> to the </a:t>
            </a:r>
            <a:r>
              <a:rPr lang="nl-BE" dirty="0" err="1"/>
              <a:t>proposal</a:t>
            </a:r>
            <a:r>
              <a:rPr lang="nl-BE" dirty="0"/>
              <a:t>, was December 2013.</a:t>
            </a:r>
            <a:endParaRPr lang="en-US" dirty="0"/>
          </a:p>
          <a:p>
            <a:r>
              <a:rPr lang="nl-BE" dirty="0"/>
              <a:t> </a:t>
            </a:r>
            <a:endParaRPr lang="en-US" dirty="0"/>
          </a:p>
          <a:p>
            <a:pPr lvl="0"/>
            <a:r>
              <a:rPr lang="nl-BE" dirty="0"/>
              <a:t>The </a:t>
            </a:r>
            <a:r>
              <a:rPr lang="nl-BE" dirty="0" err="1"/>
              <a:t>organization</a:t>
            </a:r>
            <a:r>
              <a:rPr lang="nl-BE" dirty="0"/>
              <a:t> of the </a:t>
            </a:r>
            <a:r>
              <a:rPr lang="nl-BE" dirty="0" err="1"/>
              <a:t>staff</a:t>
            </a:r>
            <a:r>
              <a:rPr lang="nl-BE" dirty="0"/>
              <a:t> </a:t>
            </a:r>
            <a:r>
              <a:rPr lang="nl-BE" dirty="0" err="1"/>
              <a:t>trainings</a:t>
            </a:r>
            <a:r>
              <a:rPr lang="nl-BE" dirty="0"/>
              <a:t> in Bosnia, Belgium </a:t>
            </a:r>
            <a:r>
              <a:rPr lang="nl-BE" dirty="0" err="1"/>
              <a:t>and</a:t>
            </a:r>
            <a:r>
              <a:rPr lang="nl-BE" dirty="0"/>
              <a:t> </a:t>
            </a:r>
            <a:r>
              <a:rPr lang="nl-BE" dirty="0" err="1"/>
              <a:t>Netherland</a:t>
            </a:r>
            <a:r>
              <a:rPr lang="nl-BE" dirty="0"/>
              <a:t> </a:t>
            </a:r>
            <a:r>
              <a:rPr lang="nl-BE" dirty="0" err="1"/>
              <a:t>should</a:t>
            </a:r>
            <a:r>
              <a:rPr lang="nl-BE" dirty="0"/>
              <a:t> </a:t>
            </a:r>
            <a:r>
              <a:rPr lang="nl-BE" dirty="0" err="1"/>
              <a:t>be</a:t>
            </a:r>
            <a:r>
              <a:rPr lang="nl-BE" dirty="0"/>
              <a:t> </a:t>
            </a:r>
            <a:r>
              <a:rPr lang="nl-BE" dirty="0" err="1"/>
              <a:t>considered</a:t>
            </a:r>
            <a:r>
              <a:rPr lang="nl-BE" dirty="0"/>
              <a:t> as a priority in the </a:t>
            </a:r>
            <a:r>
              <a:rPr lang="nl-BE" dirty="0" err="1"/>
              <a:t>following</a:t>
            </a:r>
            <a:r>
              <a:rPr lang="nl-BE" dirty="0"/>
              <a:t> </a:t>
            </a:r>
            <a:r>
              <a:rPr lang="nl-BE" dirty="0" err="1"/>
              <a:t>months</a:t>
            </a:r>
            <a:r>
              <a:rPr lang="nl-BE" dirty="0"/>
              <a:t>. </a:t>
            </a:r>
            <a:r>
              <a:rPr lang="nl-BE" dirty="0" err="1"/>
              <a:t>Universities</a:t>
            </a:r>
            <a:r>
              <a:rPr lang="nl-BE" dirty="0"/>
              <a:t> </a:t>
            </a:r>
            <a:r>
              <a:rPr lang="nl-BE" dirty="0" err="1"/>
              <a:t>should</a:t>
            </a:r>
            <a:r>
              <a:rPr lang="nl-BE" dirty="0"/>
              <a:t> </a:t>
            </a:r>
            <a:r>
              <a:rPr lang="nl-BE" dirty="0" err="1"/>
              <a:t>identify</a:t>
            </a:r>
            <a:r>
              <a:rPr lang="nl-BE" dirty="0"/>
              <a:t> the </a:t>
            </a:r>
            <a:r>
              <a:rPr lang="nl-BE" dirty="0" err="1"/>
              <a:t>staff</a:t>
            </a:r>
            <a:r>
              <a:rPr lang="nl-BE" dirty="0"/>
              <a:t> to </a:t>
            </a:r>
            <a:r>
              <a:rPr lang="nl-BE" dirty="0" err="1"/>
              <a:t>be</a:t>
            </a:r>
            <a:r>
              <a:rPr lang="nl-BE" dirty="0"/>
              <a:t> </a:t>
            </a:r>
            <a:r>
              <a:rPr lang="nl-BE" dirty="0" err="1"/>
              <a:t>trained</a:t>
            </a:r>
            <a:r>
              <a:rPr lang="nl-BE" dirty="0"/>
              <a:t> </a:t>
            </a:r>
            <a:r>
              <a:rPr lang="nl-BE" dirty="0" err="1"/>
              <a:t>and</a:t>
            </a:r>
            <a:r>
              <a:rPr lang="nl-BE" dirty="0"/>
              <a:t> make </a:t>
            </a:r>
            <a:r>
              <a:rPr lang="nl-BE" dirty="0" err="1"/>
              <a:t>sure</a:t>
            </a:r>
            <a:r>
              <a:rPr lang="nl-BE" dirty="0"/>
              <a:t> </a:t>
            </a:r>
            <a:r>
              <a:rPr lang="nl-BE" dirty="0" err="1"/>
              <a:t>that</a:t>
            </a:r>
            <a:r>
              <a:rPr lang="nl-BE" dirty="0"/>
              <a:t> </a:t>
            </a:r>
            <a:r>
              <a:rPr lang="nl-BE" dirty="0" err="1"/>
              <a:t>they</a:t>
            </a:r>
            <a:r>
              <a:rPr lang="nl-BE" dirty="0"/>
              <a:t> </a:t>
            </a:r>
            <a:r>
              <a:rPr lang="nl-BE" dirty="0" err="1"/>
              <a:t>will</a:t>
            </a:r>
            <a:r>
              <a:rPr lang="nl-BE" dirty="0"/>
              <a:t> take part </a:t>
            </a:r>
            <a:r>
              <a:rPr lang="nl-BE" dirty="0" err="1"/>
              <a:t>vigorously</a:t>
            </a:r>
            <a:r>
              <a:rPr lang="nl-BE" dirty="0"/>
              <a:t> in the </a:t>
            </a:r>
            <a:r>
              <a:rPr lang="nl-BE" dirty="0" err="1"/>
              <a:t>trainings</a:t>
            </a:r>
            <a:r>
              <a:rPr lang="nl-BE" dirty="0"/>
              <a:t>, </a:t>
            </a:r>
            <a:r>
              <a:rPr lang="nl-BE" dirty="0" err="1"/>
              <a:t>participate</a:t>
            </a:r>
            <a:r>
              <a:rPr lang="nl-BE" dirty="0"/>
              <a:t> </a:t>
            </a:r>
            <a:r>
              <a:rPr lang="nl-BE" dirty="0" err="1"/>
              <a:t>actively</a:t>
            </a:r>
            <a:r>
              <a:rPr lang="nl-BE" dirty="0"/>
              <a:t> in the </a:t>
            </a:r>
            <a:r>
              <a:rPr lang="nl-BE" dirty="0" err="1"/>
              <a:t>modification</a:t>
            </a:r>
            <a:r>
              <a:rPr lang="nl-BE" dirty="0"/>
              <a:t> of the </a:t>
            </a:r>
            <a:r>
              <a:rPr lang="nl-BE" dirty="0" err="1"/>
              <a:t>existing</a:t>
            </a:r>
            <a:r>
              <a:rPr lang="nl-BE" dirty="0"/>
              <a:t> curricula </a:t>
            </a:r>
            <a:r>
              <a:rPr lang="nl-BE" dirty="0" err="1"/>
              <a:t>and</a:t>
            </a:r>
            <a:r>
              <a:rPr lang="nl-BE" dirty="0"/>
              <a:t> </a:t>
            </a:r>
            <a:r>
              <a:rPr lang="nl-BE" dirty="0" err="1"/>
              <a:t>be</a:t>
            </a:r>
            <a:r>
              <a:rPr lang="nl-BE" dirty="0"/>
              <a:t> </a:t>
            </a:r>
            <a:r>
              <a:rPr lang="nl-BE" dirty="0" err="1"/>
              <a:t>able</a:t>
            </a:r>
            <a:r>
              <a:rPr lang="nl-BE" dirty="0"/>
              <a:t> to </a:t>
            </a:r>
            <a:r>
              <a:rPr lang="nl-BE" dirty="0" err="1"/>
              <a:t>disseminate</a:t>
            </a:r>
            <a:r>
              <a:rPr lang="nl-BE" dirty="0"/>
              <a:t> the </a:t>
            </a:r>
            <a:r>
              <a:rPr lang="nl-BE" dirty="0" err="1"/>
              <a:t>experience</a:t>
            </a:r>
            <a:r>
              <a:rPr lang="nl-BE" dirty="0"/>
              <a:t> </a:t>
            </a:r>
            <a:r>
              <a:rPr lang="nl-BE" dirty="0" err="1"/>
              <a:t>gained</a:t>
            </a:r>
            <a:r>
              <a:rPr lang="nl-BE" dirty="0"/>
              <a:t> at </a:t>
            </a:r>
            <a:r>
              <a:rPr lang="nl-BE" dirty="0" err="1"/>
              <a:t>department</a:t>
            </a:r>
            <a:r>
              <a:rPr lang="nl-BE" dirty="0"/>
              <a:t> </a:t>
            </a:r>
            <a:r>
              <a:rPr lang="nl-BE" dirty="0" err="1"/>
              <a:t>and</a:t>
            </a:r>
            <a:r>
              <a:rPr lang="nl-BE" dirty="0"/>
              <a:t> </a:t>
            </a:r>
            <a:r>
              <a:rPr lang="nl-BE" dirty="0" err="1"/>
              <a:t>faculty</a:t>
            </a:r>
            <a:r>
              <a:rPr lang="nl-BE" dirty="0"/>
              <a:t> level </a:t>
            </a:r>
            <a:r>
              <a:rPr lang="nl-BE" dirty="0" err="1"/>
              <a:t>upon</a:t>
            </a:r>
            <a:r>
              <a:rPr lang="nl-BE" dirty="0"/>
              <a:t> </a:t>
            </a:r>
            <a:r>
              <a:rPr lang="nl-BE" dirty="0" err="1"/>
              <a:t>their</a:t>
            </a:r>
            <a:r>
              <a:rPr lang="nl-BE" dirty="0"/>
              <a:t> return. </a:t>
            </a:r>
            <a:endParaRPr lang="en-US" dirty="0"/>
          </a:p>
          <a:p>
            <a:r>
              <a:rPr lang="nl-BE" dirty="0"/>
              <a:t> </a:t>
            </a:r>
            <a:endParaRPr lang="en-US" dirty="0"/>
          </a:p>
          <a:p>
            <a:pPr lvl="0"/>
            <a:r>
              <a:rPr lang="nl-BE" dirty="0"/>
              <a:t>In </a:t>
            </a:r>
            <a:r>
              <a:rPr lang="nl-BE" dirty="0" err="1"/>
              <a:t>particular</a:t>
            </a:r>
            <a:r>
              <a:rPr lang="nl-BE" dirty="0"/>
              <a:t>, </a:t>
            </a:r>
            <a:r>
              <a:rPr lang="nl-BE" dirty="0" err="1"/>
              <a:t>efforts</a:t>
            </a:r>
            <a:r>
              <a:rPr lang="nl-BE" dirty="0"/>
              <a:t> </a:t>
            </a:r>
            <a:r>
              <a:rPr lang="nl-BE" dirty="0" err="1"/>
              <a:t>should</a:t>
            </a:r>
            <a:r>
              <a:rPr lang="nl-BE" dirty="0"/>
              <a:t> </a:t>
            </a:r>
            <a:r>
              <a:rPr lang="nl-BE" dirty="0" err="1"/>
              <a:t>be</a:t>
            </a:r>
            <a:r>
              <a:rPr lang="nl-BE" dirty="0"/>
              <a:t> made in promoting project </a:t>
            </a:r>
            <a:r>
              <a:rPr lang="nl-BE" dirty="0" err="1"/>
              <a:t>achievements</a:t>
            </a:r>
            <a:r>
              <a:rPr lang="nl-BE" dirty="0"/>
              <a:t> </a:t>
            </a:r>
            <a:r>
              <a:rPr lang="nl-BE" dirty="0" err="1"/>
              <a:t>towards</a:t>
            </a:r>
            <a:r>
              <a:rPr lang="nl-BE" dirty="0"/>
              <a:t> health partners </a:t>
            </a:r>
            <a:r>
              <a:rPr lang="nl-BE" dirty="0" err="1"/>
              <a:t>and</a:t>
            </a:r>
            <a:r>
              <a:rPr lang="nl-BE" dirty="0"/>
              <a:t> </a:t>
            </a:r>
            <a:r>
              <a:rPr lang="nl-BE" dirty="0" err="1"/>
              <a:t>businesses</a:t>
            </a:r>
            <a:r>
              <a:rPr lang="nl-BE" dirty="0"/>
              <a:t> in order to </a:t>
            </a:r>
            <a:r>
              <a:rPr lang="nl-BE" dirty="0" err="1"/>
              <a:t>ensure</a:t>
            </a:r>
            <a:r>
              <a:rPr lang="nl-BE" dirty="0"/>
              <a:t> </a:t>
            </a:r>
            <a:r>
              <a:rPr lang="nl-BE" dirty="0" err="1"/>
              <a:t>sufficient</a:t>
            </a:r>
            <a:r>
              <a:rPr lang="nl-BE" dirty="0"/>
              <a:t> interest </a:t>
            </a:r>
            <a:r>
              <a:rPr lang="nl-BE" dirty="0" err="1"/>
              <a:t>toward</a:t>
            </a:r>
            <a:r>
              <a:rPr lang="nl-BE" dirty="0"/>
              <a:t> the </a:t>
            </a:r>
            <a:r>
              <a:rPr lang="nl-BE" dirty="0" err="1"/>
              <a:t>programme</a:t>
            </a:r>
            <a:r>
              <a:rPr lang="nl-BE" dirty="0"/>
              <a:t> </a:t>
            </a:r>
            <a:r>
              <a:rPr lang="nl-BE" dirty="0" err="1"/>
              <a:t>and</a:t>
            </a:r>
            <a:r>
              <a:rPr lang="nl-BE" dirty="0"/>
              <a:t> the </a:t>
            </a:r>
            <a:r>
              <a:rPr lang="nl-BE" dirty="0" err="1"/>
              <a:t>future</a:t>
            </a:r>
            <a:r>
              <a:rPr lang="nl-BE" dirty="0"/>
              <a:t> </a:t>
            </a:r>
            <a:r>
              <a:rPr lang="nl-BE" dirty="0" err="1"/>
              <a:t>graduates</a:t>
            </a:r>
            <a:r>
              <a:rPr lang="nl-BE" dirty="0"/>
              <a:t> in order to </a:t>
            </a:r>
            <a:r>
              <a:rPr lang="nl-BE" dirty="0" err="1"/>
              <a:t>guarantee</a:t>
            </a:r>
            <a:r>
              <a:rPr lang="nl-BE" dirty="0"/>
              <a:t> </a:t>
            </a:r>
            <a:r>
              <a:rPr lang="nl-BE" dirty="0" err="1"/>
              <a:t>sustainability</a:t>
            </a:r>
            <a:r>
              <a:rPr lang="nl-BE" dirty="0"/>
              <a:t>.</a:t>
            </a:r>
            <a:endParaRPr lang="en-US" dirty="0"/>
          </a:p>
          <a:p>
            <a:r>
              <a:rPr lang="nl-BE" dirty="0"/>
              <a:t> </a:t>
            </a:r>
            <a:endParaRPr lang="en-US" dirty="0"/>
          </a:p>
          <a:p>
            <a:pPr lvl="0"/>
            <a:r>
              <a:rPr lang="nl-BE" dirty="0"/>
              <a:t>The </a:t>
            </a:r>
            <a:r>
              <a:rPr lang="nl-BE" dirty="0" err="1"/>
              <a:t>coordinator</a:t>
            </a:r>
            <a:r>
              <a:rPr lang="nl-BE" dirty="0"/>
              <a:t> </a:t>
            </a:r>
            <a:r>
              <a:rPr lang="nl-BE" dirty="0" err="1"/>
              <a:t>should</a:t>
            </a:r>
            <a:r>
              <a:rPr lang="nl-BE" dirty="0"/>
              <a:t> </a:t>
            </a:r>
            <a:r>
              <a:rPr lang="nl-BE" dirty="0" err="1"/>
              <a:t>discuss</a:t>
            </a:r>
            <a:r>
              <a:rPr lang="nl-BE" dirty="0"/>
              <a:t> </a:t>
            </a:r>
            <a:r>
              <a:rPr lang="nl-BE" dirty="0" err="1"/>
              <a:t>again</a:t>
            </a:r>
            <a:r>
              <a:rPr lang="nl-BE" dirty="0"/>
              <a:t> </a:t>
            </a:r>
            <a:r>
              <a:rPr lang="nl-BE" dirty="0" err="1"/>
              <a:t>with</a:t>
            </a:r>
            <a:r>
              <a:rPr lang="nl-BE" dirty="0"/>
              <a:t> the </a:t>
            </a:r>
            <a:r>
              <a:rPr lang="nl-BE" dirty="0" err="1"/>
              <a:t>Albanian</a:t>
            </a:r>
            <a:r>
              <a:rPr lang="nl-BE" dirty="0"/>
              <a:t> partners </a:t>
            </a:r>
            <a:r>
              <a:rPr lang="nl-BE" dirty="0" err="1"/>
              <a:t>during</a:t>
            </a:r>
            <a:r>
              <a:rPr lang="nl-BE" dirty="0"/>
              <a:t> the meeting in Zenica </a:t>
            </a:r>
            <a:r>
              <a:rPr lang="nl-BE" dirty="0" err="1"/>
              <a:t>about</a:t>
            </a:r>
            <a:r>
              <a:rPr lang="nl-BE" dirty="0"/>
              <a:t> the </a:t>
            </a:r>
            <a:r>
              <a:rPr lang="nl-BE" dirty="0" err="1"/>
              <a:t>modalities</a:t>
            </a:r>
            <a:r>
              <a:rPr lang="nl-BE" dirty="0"/>
              <a:t> of money transfer (per </a:t>
            </a:r>
            <a:r>
              <a:rPr lang="nl-BE" dirty="0" err="1"/>
              <a:t>diem</a:t>
            </a:r>
            <a:r>
              <a:rPr lang="nl-BE" dirty="0"/>
              <a:t>) </a:t>
            </a:r>
            <a:r>
              <a:rPr lang="nl-BE" dirty="0" err="1"/>
              <a:t>and</a:t>
            </a:r>
            <a:r>
              <a:rPr lang="nl-BE" dirty="0"/>
              <a:t> </a:t>
            </a:r>
            <a:r>
              <a:rPr lang="nl-BE" dirty="0" err="1"/>
              <a:t>see</a:t>
            </a:r>
            <a:r>
              <a:rPr lang="nl-BE" dirty="0"/>
              <a:t> </a:t>
            </a:r>
            <a:r>
              <a:rPr lang="nl-BE" dirty="0" err="1"/>
              <a:t>whether</a:t>
            </a:r>
            <a:r>
              <a:rPr lang="nl-BE" dirty="0"/>
              <a:t> </a:t>
            </a:r>
            <a:r>
              <a:rPr lang="nl-BE" dirty="0" err="1"/>
              <a:t>collective</a:t>
            </a:r>
            <a:r>
              <a:rPr lang="nl-BE" dirty="0"/>
              <a:t> transfer or </a:t>
            </a:r>
            <a:r>
              <a:rPr lang="nl-BE" dirty="0" err="1"/>
              <a:t>individual</a:t>
            </a:r>
            <a:r>
              <a:rPr lang="nl-BE" dirty="0"/>
              <a:t> transaction is the most </a:t>
            </a:r>
            <a:r>
              <a:rPr lang="nl-BE" dirty="0" err="1"/>
              <a:t>suitable</a:t>
            </a:r>
            <a:r>
              <a:rPr lang="nl-BE" dirty="0"/>
              <a:t> solution </a:t>
            </a:r>
            <a:r>
              <a:rPr lang="nl-BE" dirty="0" err="1"/>
              <a:t>for</a:t>
            </a:r>
            <a:r>
              <a:rPr lang="nl-BE" dirty="0"/>
              <a:t> the next </a:t>
            </a:r>
            <a:r>
              <a:rPr lang="nl-BE" dirty="0" err="1"/>
              <a:t>period</a:t>
            </a:r>
            <a:r>
              <a:rPr lang="nl-BE" dirty="0"/>
              <a:t> of the project. </a:t>
            </a:r>
            <a:endParaRPr lang="en-US" dirty="0"/>
          </a:p>
        </p:txBody>
      </p:sp>
    </p:spTree>
    <p:extLst>
      <p:ext uri="{BB962C8B-B14F-4D97-AF65-F5344CB8AC3E}">
        <p14:creationId xmlns:p14="http://schemas.microsoft.com/office/powerpoint/2010/main" val="3756983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Monitoring Montenegro</a:t>
            </a:r>
            <a:endParaRPr lang="en-US" dirty="0"/>
          </a:p>
        </p:txBody>
      </p:sp>
      <p:sp>
        <p:nvSpPr>
          <p:cNvPr id="3" name="Rechthoek 2"/>
          <p:cNvSpPr/>
          <p:nvPr/>
        </p:nvSpPr>
        <p:spPr>
          <a:xfrm>
            <a:off x="540000" y="2551837"/>
            <a:ext cx="8496496" cy="3416320"/>
          </a:xfrm>
          <a:prstGeom prst="rect">
            <a:avLst/>
          </a:prstGeom>
        </p:spPr>
        <p:txBody>
          <a:bodyPr wrap="square">
            <a:spAutoFit/>
          </a:bodyPr>
          <a:lstStyle/>
          <a:p>
            <a:r>
              <a:rPr lang="en-US" sz="3600" dirty="0"/>
              <a:t>I had  evaluation from national contact point  of Tempus with team, but I did not got report. She said me that she  sent it to European commission and they will send  to  coordinator.</a:t>
            </a:r>
          </a:p>
          <a:p>
            <a:r>
              <a:rPr lang="en-US" sz="3600" dirty="0"/>
              <a:t> </a:t>
            </a:r>
          </a:p>
        </p:txBody>
      </p:sp>
    </p:spTree>
    <p:extLst>
      <p:ext uri="{BB962C8B-B14F-4D97-AF65-F5344CB8AC3E}">
        <p14:creationId xmlns:p14="http://schemas.microsoft.com/office/powerpoint/2010/main" val="950977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481138" y="2681288"/>
            <a:ext cx="42391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buBlip>
                <a:blip r:embed="rId2"/>
              </a:buBlip>
              <a:defRPr sz="3200">
                <a:solidFill>
                  <a:schemeClr val="tx1"/>
                </a:solidFill>
                <a:latin typeface="Calibri" pitchFamily="34" charset="0"/>
                <a:ea typeface="MS PGothic" pitchFamily="34" charset="-128"/>
              </a:defRPr>
            </a:lvl1pPr>
            <a:lvl2pPr marL="742950" indent="-285750" eaLnBrk="0" hangingPunct="0">
              <a:lnSpc>
                <a:spcPct val="90000"/>
              </a:lnSpc>
              <a:spcBef>
                <a:spcPct val="20000"/>
              </a:spcBef>
              <a:buBlip>
                <a:blip r:embed="rId3"/>
              </a:buBlip>
              <a:defRPr sz="2800">
                <a:solidFill>
                  <a:schemeClr val="tx1"/>
                </a:solidFill>
                <a:latin typeface="Calibri" pitchFamily="34" charset="0"/>
                <a:ea typeface="MS PGothic" pitchFamily="34" charset="-128"/>
              </a:defRPr>
            </a:lvl2pPr>
            <a:lvl3pPr marL="11430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3pPr>
            <a:lvl4pPr marL="16002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4pPr>
            <a:lvl5pPr marL="20574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9pPr>
          </a:lstStyle>
          <a:p>
            <a:pPr eaLnBrk="1" hangingPunct="1">
              <a:lnSpc>
                <a:spcPct val="100000"/>
              </a:lnSpc>
              <a:spcBef>
                <a:spcPct val="0"/>
              </a:spcBef>
              <a:buFontTx/>
              <a:buNone/>
            </a:pPr>
            <a:r>
              <a:rPr lang="en-US" altLang="en-US" sz="4400" dirty="0" smtClean="0"/>
              <a:t>New guidelines!!!</a:t>
            </a:r>
          </a:p>
        </p:txBody>
      </p:sp>
    </p:spTree>
    <p:extLst>
      <p:ext uri="{BB962C8B-B14F-4D97-AF65-F5344CB8AC3E}">
        <p14:creationId xmlns:p14="http://schemas.microsoft.com/office/powerpoint/2010/main" val="193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BE" sz="1800" b="1">
                <a:solidFill>
                  <a:srgbClr val="99FF33"/>
                </a:solidFill>
              </a:rPr>
              <a:t>Connection between internal, external quality management and accreditation </a:t>
            </a:r>
            <a:endParaRPr lang="nl-NL" sz="1800" b="1">
              <a:solidFill>
                <a:srgbClr val="99FF33"/>
              </a:solidFill>
            </a:endParaRPr>
          </a:p>
        </p:txBody>
      </p:sp>
      <p:grpSp>
        <p:nvGrpSpPr>
          <p:cNvPr id="2" name="Group 3"/>
          <p:cNvGrpSpPr>
            <a:grpSpLocks/>
          </p:cNvGrpSpPr>
          <p:nvPr/>
        </p:nvGrpSpPr>
        <p:grpSpPr bwMode="auto">
          <a:xfrm>
            <a:off x="1143000" y="1371600"/>
            <a:ext cx="6248400" cy="4267200"/>
            <a:chOff x="1156" y="754"/>
            <a:chExt cx="3992" cy="3084"/>
          </a:xfrm>
        </p:grpSpPr>
        <p:sp>
          <p:nvSpPr>
            <p:cNvPr id="123908" name="AutoShape 4"/>
            <p:cNvSpPr>
              <a:spLocks noChangeArrowheads="1"/>
            </p:cNvSpPr>
            <p:nvPr/>
          </p:nvSpPr>
          <p:spPr bwMode="auto">
            <a:xfrm>
              <a:off x="1156" y="754"/>
              <a:ext cx="3992" cy="3084"/>
            </a:xfrm>
            <a:prstGeom prst="triangle">
              <a:avLst>
                <a:gd name="adj" fmla="val 50000"/>
              </a:avLst>
            </a:prstGeom>
            <a:solidFill>
              <a:srgbClr val="9999FF"/>
            </a:solidFill>
            <a:ln w="9525">
              <a:solidFill>
                <a:schemeClr val="tx1"/>
              </a:solidFill>
              <a:miter lim="800000"/>
              <a:headEnd/>
              <a:tailEnd/>
            </a:ln>
            <a:effectLst/>
          </p:spPr>
          <p:txBody>
            <a:bodyPr wrap="none" anchor="ctr"/>
            <a:lstStyle/>
            <a:p>
              <a:pPr algn="ctr" eaLnBrk="0" hangingPunct="0"/>
              <a:endParaRPr lang="nl-BE" sz="2400">
                <a:solidFill>
                  <a:srgbClr val="FFFF66"/>
                </a:solidFill>
                <a:latin typeface="Times" pitchFamily="18" charset="0"/>
              </a:endParaRPr>
            </a:p>
          </p:txBody>
        </p:sp>
        <p:sp>
          <p:nvSpPr>
            <p:cNvPr id="123909" name="Line 5"/>
            <p:cNvSpPr>
              <a:spLocks noChangeShapeType="1"/>
            </p:cNvSpPr>
            <p:nvPr/>
          </p:nvSpPr>
          <p:spPr bwMode="auto">
            <a:xfrm>
              <a:off x="1791" y="2886"/>
              <a:ext cx="2722" cy="0"/>
            </a:xfrm>
            <a:prstGeom prst="line">
              <a:avLst/>
            </a:prstGeom>
            <a:noFill/>
            <a:ln w="9525">
              <a:solidFill>
                <a:schemeClr val="tx1"/>
              </a:solidFill>
              <a:miter lim="800000"/>
              <a:headEnd/>
              <a:tailEnd/>
            </a:ln>
            <a:effectLst/>
          </p:spPr>
          <p:txBody>
            <a:bodyPr wrap="none"/>
            <a:lstStyle/>
            <a:p>
              <a:endParaRPr lang="en-GB"/>
            </a:p>
          </p:txBody>
        </p:sp>
        <p:sp>
          <p:nvSpPr>
            <p:cNvPr id="123910" name="Line 6"/>
            <p:cNvSpPr>
              <a:spLocks noChangeShapeType="1"/>
            </p:cNvSpPr>
            <p:nvPr/>
          </p:nvSpPr>
          <p:spPr bwMode="auto">
            <a:xfrm>
              <a:off x="2304" y="2064"/>
              <a:ext cx="1680" cy="0"/>
            </a:xfrm>
            <a:prstGeom prst="line">
              <a:avLst/>
            </a:prstGeom>
            <a:noFill/>
            <a:ln w="9525">
              <a:solidFill>
                <a:schemeClr val="tx1"/>
              </a:solidFill>
              <a:miter lim="800000"/>
              <a:headEnd/>
              <a:tailEnd/>
            </a:ln>
            <a:effectLst/>
          </p:spPr>
          <p:txBody>
            <a:bodyPr wrap="none"/>
            <a:lstStyle/>
            <a:p>
              <a:endParaRPr lang="en-GB"/>
            </a:p>
          </p:txBody>
        </p:sp>
        <p:sp>
          <p:nvSpPr>
            <p:cNvPr id="123911" name="Text Box 7"/>
            <p:cNvSpPr txBox="1">
              <a:spLocks noChangeArrowheads="1"/>
            </p:cNvSpPr>
            <p:nvPr/>
          </p:nvSpPr>
          <p:spPr bwMode="auto">
            <a:xfrm>
              <a:off x="2245" y="3202"/>
              <a:ext cx="1905" cy="508"/>
            </a:xfrm>
            <a:prstGeom prst="rect">
              <a:avLst/>
            </a:prstGeom>
            <a:noFill/>
            <a:ln w="9525">
              <a:noFill/>
              <a:miter lim="800000"/>
              <a:headEnd/>
              <a:tailEnd/>
            </a:ln>
            <a:effectLst/>
          </p:spPr>
          <p:txBody>
            <a:bodyPr>
              <a:spAutoFit/>
            </a:bodyPr>
            <a:lstStyle/>
            <a:p>
              <a:pPr algn="ctr" eaLnBrk="0" hangingPunct="0">
                <a:spcBef>
                  <a:spcPct val="50000"/>
                </a:spcBef>
              </a:pPr>
              <a:r>
                <a:rPr lang="nl-BE">
                  <a:latin typeface="Times" pitchFamily="18" charset="0"/>
                </a:rPr>
                <a:t>internal quality management</a:t>
              </a:r>
            </a:p>
          </p:txBody>
        </p:sp>
        <p:sp>
          <p:nvSpPr>
            <p:cNvPr id="123912" name="Text Box 8"/>
            <p:cNvSpPr txBox="1">
              <a:spLocks noChangeArrowheads="1"/>
            </p:cNvSpPr>
            <p:nvPr/>
          </p:nvSpPr>
          <p:spPr bwMode="auto">
            <a:xfrm>
              <a:off x="2245" y="2387"/>
              <a:ext cx="1679" cy="463"/>
            </a:xfrm>
            <a:prstGeom prst="rect">
              <a:avLst/>
            </a:prstGeom>
            <a:noFill/>
            <a:ln w="9525">
              <a:noFill/>
              <a:miter lim="800000"/>
              <a:headEnd/>
              <a:tailEnd/>
            </a:ln>
            <a:effectLst/>
          </p:spPr>
          <p:txBody>
            <a:bodyPr>
              <a:spAutoFit/>
            </a:bodyPr>
            <a:lstStyle/>
            <a:p>
              <a:pPr algn="ctr" eaLnBrk="0" hangingPunct="0">
                <a:spcBef>
                  <a:spcPct val="50000"/>
                </a:spcBef>
              </a:pPr>
              <a:r>
                <a:rPr lang="nl-BE" sz="1800">
                  <a:latin typeface="Times" pitchFamily="18" charset="0"/>
                </a:rPr>
                <a:t>external quality management (visitation)</a:t>
              </a:r>
            </a:p>
          </p:txBody>
        </p:sp>
        <p:sp>
          <p:nvSpPr>
            <p:cNvPr id="123913" name="Text Box 9"/>
            <p:cNvSpPr txBox="1">
              <a:spLocks noChangeArrowheads="1"/>
            </p:cNvSpPr>
            <p:nvPr/>
          </p:nvSpPr>
          <p:spPr bwMode="auto">
            <a:xfrm>
              <a:off x="2699" y="1526"/>
              <a:ext cx="952" cy="265"/>
            </a:xfrm>
            <a:prstGeom prst="rect">
              <a:avLst/>
            </a:prstGeom>
            <a:noFill/>
            <a:ln w="9525">
              <a:noFill/>
              <a:miter lim="800000"/>
              <a:headEnd/>
              <a:tailEnd/>
            </a:ln>
            <a:effectLst/>
          </p:spPr>
          <p:txBody>
            <a:bodyPr>
              <a:spAutoFit/>
            </a:bodyPr>
            <a:lstStyle/>
            <a:p>
              <a:pPr eaLnBrk="0" hangingPunct="0">
                <a:spcBef>
                  <a:spcPct val="50000"/>
                </a:spcBef>
              </a:pPr>
              <a:r>
                <a:rPr lang="nl-BE" sz="1800">
                  <a:latin typeface="Times" pitchFamily="18" charset="0"/>
                </a:rPr>
                <a:t>Accreditation</a:t>
              </a:r>
            </a:p>
          </p:txBody>
        </p:sp>
      </p:grpSp>
    </p:spTree>
    <p:extLst>
      <p:ext uri="{BB962C8B-B14F-4D97-AF65-F5344CB8AC3E}">
        <p14:creationId xmlns:p14="http://schemas.microsoft.com/office/powerpoint/2010/main" val="1804668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251520" y="-941427"/>
            <a:ext cx="8496944" cy="7509748"/>
          </a:xfrm>
          <a:prstGeom prst="rect">
            <a:avLst/>
          </a:prstGeom>
        </p:spPr>
        <p:txBody>
          <a:bodyPr wrap="square">
            <a:spAutoFit/>
          </a:bodyPr>
          <a:lstStyle/>
          <a:p>
            <a:endParaRPr lang="en-US" b="1" dirty="0" smtClean="0"/>
          </a:p>
          <a:p>
            <a:endParaRPr lang="en-US" b="1" dirty="0"/>
          </a:p>
          <a:p>
            <a:endParaRPr lang="en-US" b="1" dirty="0" smtClean="0"/>
          </a:p>
          <a:p>
            <a:endParaRPr lang="en-US" b="1" dirty="0"/>
          </a:p>
          <a:p>
            <a:endParaRPr lang="en-US" b="1" dirty="0" smtClean="0"/>
          </a:p>
          <a:p>
            <a:r>
              <a:rPr lang="nl-BE" sz="3200" b="1" dirty="0" smtClean="0"/>
              <a:t>New </a:t>
            </a:r>
            <a:r>
              <a:rPr lang="nl-BE" sz="3200" b="1" dirty="0" err="1" smtClean="0"/>
              <a:t>Guidelines</a:t>
            </a:r>
            <a:r>
              <a:rPr lang="nl-BE" sz="3200" b="1" dirty="0" smtClean="0"/>
              <a:t> Yerevan</a:t>
            </a:r>
          </a:p>
          <a:p>
            <a:endParaRPr lang="en-US" sz="1600" b="1" dirty="0" smtClean="0"/>
          </a:p>
          <a:p>
            <a:r>
              <a:rPr lang="en-US" b="1" dirty="0" smtClean="0"/>
              <a:t>1.1 Policy for quality assurance</a:t>
            </a:r>
          </a:p>
          <a:p>
            <a:r>
              <a:rPr lang="en-US" dirty="0" smtClean="0"/>
              <a:t>Institutions should have a policy for quality assurance that is made public and forms part of their strategic management. Internal stakeholders should develop and implement this policy through appropriate structures and processes, while involving external stakeholders</a:t>
            </a:r>
          </a:p>
          <a:p>
            <a:endParaRPr lang="en-US" sz="1100" dirty="0"/>
          </a:p>
          <a:p>
            <a:r>
              <a:rPr lang="en-US" b="1" dirty="0"/>
              <a:t>1.2 </a:t>
            </a:r>
            <a:r>
              <a:rPr lang="en-US" b="1" dirty="0">
                <a:solidFill>
                  <a:srgbClr val="FF0000"/>
                </a:solidFill>
              </a:rPr>
              <a:t>Design </a:t>
            </a:r>
            <a:r>
              <a:rPr lang="en-US" b="1" dirty="0"/>
              <a:t>and approval of </a:t>
            </a:r>
            <a:r>
              <a:rPr lang="en-US" b="1" dirty="0" err="1"/>
              <a:t>programmes</a:t>
            </a:r>
            <a:endParaRPr lang="en-US" b="1" dirty="0"/>
          </a:p>
          <a:p>
            <a:r>
              <a:rPr lang="en-US" dirty="0"/>
              <a:t>Institutions should have processes for the design and approval of their </a:t>
            </a:r>
            <a:r>
              <a:rPr lang="en-US" dirty="0" err="1"/>
              <a:t>programmes</a:t>
            </a:r>
            <a:r>
              <a:rPr lang="en-US" dirty="0"/>
              <a:t>. The </a:t>
            </a:r>
            <a:r>
              <a:rPr lang="en-US" dirty="0" err="1"/>
              <a:t>programmes</a:t>
            </a:r>
            <a:r>
              <a:rPr lang="en-US" dirty="0"/>
              <a:t> should </a:t>
            </a:r>
            <a:r>
              <a:rPr lang="en-US" dirty="0">
                <a:solidFill>
                  <a:srgbClr val="FF0000"/>
                </a:solidFill>
              </a:rPr>
              <a:t>be designed so that they meet the objectives set for them, including the intended learning outcomes</a:t>
            </a:r>
            <a:r>
              <a:rPr lang="en-US" dirty="0"/>
              <a:t>. The</a:t>
            </a:r>
            <a:r>
              <a:rPr lang="en-US" dirty="0">
                <a:solidFill>
                  <a:srgbClr val="FF0000"/>
                </a:solidFill>
              </a:rPr>
              <a:t> qualification resulting from a </a:t>
            </a:r>
            <a:r>
              <a:rPr lang="en-US" dirty="0" err="1">
                <a:solidFill>
                  <a:srgbClr val="FF0000"/>
                </a:solidFill>
              </a:rPr>
              <a:t>programme</a:t>
            </a:r>
            <a:r>
              <a:rPr lang="en-US" dirty="0">
                <a:solidFill>
                  <a:srgbClr val="FF0000"/>
                </a:solidFill>
              </a:rPr>
              <a:t> should be clearly specified and communicated, and refer to the correct level of the national qualifications framework for higher education and, consequently, to the Framework for Qualifications of the European Higher Education Area.</a:t>
            </a:r>
          </a:p>
          <a:p>
            <a:endParaRPr lang="en-US" sz="1100" dirty="0"/>
          </a:p>
          <a:p>
            <a:r>
              <a:rPr lang="en-US" b="1" dirty="0"/>
              <a:t>1.3 </a:t>
            </a:r>
            <a:r>
              <a:rPr lang="en-US" b="1" dirty="0">
                <a:solidFill>
                  <a:srgbClr val="FF0000"/>
                </a:solidFill>
              </a:rPr>
              <a:t>Student-</a:t>
            </a:r>
            <a:r>
              <a:rPr lang="en-US" b="1" dirty="0" err="1">
                <a:solidFill>
                  <a:srgbClr val="FF0000"/>
                </a:solidFill>
              </a:rPr>
              <a:t>centred</a:t>
            </a:r>
            <a:r>
              <a:rPr lang="en-US" b="1" dirty="0">
                <a:solidFill>
                  <a:srgbClr val="FF0000"/>
                </a:solidFill>
              </a:rPr>
              <a:t> learning</a:t>
            </a:r>
            <a:r>
              <a:rPr lang="en-US" b="1" dirty="0"/>
              <a:t>, teaching and assessment</a:t>
            </a:r>
          </a:p>
          <a:p>
            <a:r>
              <a:rPr lang="en-US" dirty="0"/>
              <a:t>Institutions should ensure that </a:t>
            </a:r>
            <a:r>
              <a:rPr lang="en-US" dirty="0">
                <a:solidFill>
                  <a:srgbClr val="FF0000"/>
                </a:solidFill>
              </a:rPr>
              <a:t>the </a:t>
            </a:r>
            <a:r>
              <a:rPr lang="en-US" dirty="0" err="1">
                <a:solidFill>
                  <a:srgbClr val="FF0000"/>
                </a:solidFill>
              </a:rPr>
              <a:t>programmes</a:t>
            </a:r>
            <a:r>
              <a:rPr lang="en-US" dirty="0">
                <a:solidFill>
                  <a:srgbClr val="FF0000"/>
                </a:solidFill>
              </a:rPr>
              <a:t> are delivered in a way that encourages students to take an active role in creating the learning process</a:t>
            </a:r>
            <a:r>
              <a:rPr lang="en-US" dirty="0"/>
              <a:t>, and that the assessment of students reflects this approach.</a:t>
            </a:r>
          </a:p>
        </p:txBody>
      </p:sp>
    </p:spTree>
    <p:extLst>
      <p:ext uri="{BB962C8B-B14F-4D97-AF65-F5344CB8AC3E}">
        <p14:creationId xmlns:p14="http://schemas.microsoft.com/office/powerpoint/2010/main" val="2368171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251520" y="-564401"/>
            <a:ext cx="8784976" cy="6047809"/>
          </a:xfrm>
          <a:prstGeom prst="rect">
            <a:avLst/>
          </a:prstGeom>
        </p:spPr>
        <p:txBody>
          <a:bodyPr wrap="square">
            <a:spAutoFit/>
          </a:bodyPr>
          <a:lstStyle/>
          <a:p>
            <a:endParaRPr lang="en-US" b="1" dirty="0" smtClean="0"/>
          </a:p>
          <a:p>
            <a:endParaRPr lang="en-US" b="1" dirty="0"/>
          </a:p>
          <a:p>
            <a:endParaRPr lang="en-US" b="1" dirty="0" smtClean="0"/>
          </a:p>
          <a:p>
            <a:endParaRPr lang="en-US" b="1" dirty="0"/>
          </a:p>
          <a:p>
            <a:r>
              <a:rPr lang="en-US" b="1" dirty="0" smtClean="0"/>
              <a:t>1.4 </a:t>
            </a:r>
            <a:r>
              <a:rPr lang="en-US" b="1" dirty="0">
                <a:solidFill>
                  <a:srgbClr val="FF0000"/>
                </a:solidFill>
              </a:rPr>
              <a:t>Student admission, progression, recognition and certification</a:t>
            </a:r>
          </a:p>
          <a:p>
            <a:r>
              <a:rPr lang="en-US" dirty="0"/>
              <a:t>Institutions should consistently apply pre-defined and published regulations covering all phases of the </a:t>
            </a:r>
            <a:r>
              <a:rPr lang="en-US" dirty="0">
                <a:solidFill>
                  <a:srgbClr val="FF0000"/>
                </a:solidFill>
              </a:rPr>
              <a:t>student “life cycle”, </a:t>
            </a:r>
            <a:r>
              <a:rPr lang="en-US" dirty="0"/>
              <a:t>e.g. student admission, progression, recognition and certification.</a:t>
            </a:r>
          </a:p>
          <a:p>
            <a:endParaRPr lang="en-US" b="1" dirty="0"/>
          </a:p>
          <a:p>
            <a:r>
              <a:rPr lang="en-US" b="1" dirty="0"/>
              <a:t>1.5 Teaching staff</a:t>
            </a:r>
          </a:p>
          <a:p>
            <a:r>
              <a:rPr lang="en-US" dirty="0"/>
              <a:t>Institutions should assure themselves of the competence of their teachers. They should apply fair and transparent processes for the recruitment and development of the staff. [</a:t>
            </a:r>
            <a:r>
              <a:rPr lang="en-US" i="1" dirty="0"/>
              <a:t>omits reference to being available to external reviewers</a:t>
            </a:r>
            <a:r>
              <a:rPr lang="en-US" dirty="0"/>
              <a:t>]</a:t>
            </a:r>
          </a:p>
          <a:p>
            <a:endParaRPr lang="en-US" dirty="0"/>
          </a:p>
          <a:p>
            <a:r>
              <a:rPr lang="en-US" b="1" dirty="0"/>
              <a:t>1.6 Learning resources and student support</a:t>
            </a:r>
          </a:p>
          <a:p>
            <a:r>
              <a:rPr lang="en-US" dirty="0"/>
              <a:t>Institutions should have </a:t>
            </a:r>
            <a:r>
              <a:rPr lang="en-US" dirty="0">
                <a:solidFill>
                  <a:srgbClr val="FF0000"/>
                </a:solidFill>
              </a:rPr>
              <a:t>appropriate funding </a:t>
            </a:r>
            <a:r>
              <a:rPr lang="en-US" dirty="0"/>
              <a:t>for learning and teaching activities and ensure that adequate and readily accessible learning resources and student support are provided.</a:t>
            </a:r>
          </a:p>
          <a:p>
            <a:endParaRPr lang="en-US" sz="900" dirty="0"/>
          </a:p>
          <a:p>
            <a:r>
              <a:rPr lang="en-US" b="1" dirty="0"/>
              <a:t>1.7 Information management</a:t>
            </a:r>
          </a:p>
          <a:p>
            <a:r>
              <a:rPr lang="en-US" dirty="0"/>
              <a:t>Institutions should ensure that they collect, </a:t>
            </a:r>
            <a:r>
              <a:rPr lang="en-US" dirty="0" err="1"/>
              <a:t>analyse</a:t>
            </a:r>
            <a:r>
              <a:rPr lang="en-US" dirty="0"/>
              <a:t> and use relevant information for the effective management of their </a:t>
            </a:r>
            <a:r>
              <a:rPr lang="en-US" dirty="0" err="1"/>
              <a:t>programmes</a:t>
            </a:r>
            <a:r>
              <a:rPr lang="en-US" dirty="0"/>
              <a:t> and other activities.</a:t>
            </a:r>
          </a:p>
        </p:txBody>
      </p:sp>
    </p:spTree>
    <p:extLst>
      <p:ext uri="{BB962C8B-B14F-4D97-AF65-F5344CB8AC3E}">
        <p14:creationId xmlns:p14="http://schemas.microsoft.com/office/powerpoint/2010/main" val="603273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3" name="Rechthoek 2"/>
          <p:cNvSpPr/>
          <p:nvPr/>
        </p:nvSpPr>
        <p:spPr>
          <a:xfrm>
            <a:off x="540000" y="197346"/>
            <a:ext cx="8334000" cy="5355312"/>
          </a:xfrm>
          <a:prstGeom prst="rect">
            <a:avLst/>
          </a:prstGeom>
        </p:spPr>
        <p:txBody>
          <a:bodyPr wrap="square">
            <a:spAutoFit/>
          </a:bodyPr>
          <a:lstStyle/>
          <a:p>
            <a:endParaRPr lang="en-US" b="1" dirty="0" smtClean="0"/>
          </a:p>
          <a:p>
            <a:endParaRPr lang="en-US" b="1" dirty="0"/>
          </a:p>
          <a:p>
            <a:endParaRPr lang="en-US" b="1" dirty="0" smtClean="0"/>
          </a:p>
          <a:p>
            <a:endParaRPr lang="en-US" b="1" dirty="0"/>
          </a:p>
          <a:p>
            <a:r>
              <a:rPr lang="en-US" b="1" dirty="0" smtClean="0"/>
              <a:t>1.8 </a:t>
            </a:r>
            <a:r>
              <a:rPr lang="en-US" b="1" dirty="0"/>
              <a:t>Public information</a:t>
            </a:r>
          </a:p>
          <a:p>
            <a:r>
              <a:rPr lang="en-US" dirty="0"/>
              <a:t>Institutions should publish information </a:t>
            </a:r>
            <a:r>
              <a:rPr lang="en-US" dirty="0">
                <a:solidFill>
                  <a:srgbClr val="FF0000"/>
                </a:solidFill>
              </a:rPr>
              <a:t>about their activities, </a:t>
            </a:r>
            <a:r>
              <a:rPr lang="en-US" dirty="0"/>
              <a:t>including </a:t>
            </a:r>
            <a:r>
              <a:rPr lang="en-US" dirty="0" err="1"/>
              <a:t>programmes</a:t>
            </a:r>
            <a:r>
              <a:rPr lang="en-US" dirty="0"/>
              <a:t>, which is clear, accurate, objective, up-to date and readily accessible.</a:t>
            </a:r>
          </a:p>
          <a:p>
            <a:endParaRPr lang="en-US" dirty="0"/>
          </a:p>
          <a:p>
            <a:r>
              <a:rPr lang="en-US" b="1" dirty="0"/>
              <a:t>1.9 </a:t>
            </a:r>
            <a:r>
              <a:rPr lang="en-US" b="1" dirty="0">
                <a:solidFill>
                  <a:srgbClr val="FF0000"/>
                </a:solidFill>
              </a:rPr>
              <a:t>On-going monitoring and periodic review of </a:t>
            </a:r>
            <a:r>
              <a:rPr lang="en-US" b="1" dirty="0" err="1">
                <a:solidFill>
                  <a:srgbClr val="FF0000"/>
                </a:solidFill>
              </a:rPr>
              <a:t>programmes</a:t>
            </a:r>
            <a:endParaRPr lang="en-US" b="1" dirty="0">
              <a:solidFill>
                <a:srgbClr val="FF0000"/>
              </a:solidFill>
            </a:endParaRPr>
          </a:p>
          <a:p>
            <a:r>
              <a:rPr lang="en-US" dirty="0"/>
              <a:t>Institutions should monitor and periodically review their </a:t>
            </a:r>
            <a:r>
              <a:rPr lang="en-US" dirty="0" err="1"/>
              <a:t>programmes</a:t>
            </a:r>
            <a:r>
              <a:rPr lang="en-US" dirty="0"/>
              <a:t> to ensure that they achieve the objectives set for them and respond to the needs of students and society. These reviews should lead to continuous improvement of the </a:t>
            </a:r>
            <a:r>
              <a:rPr lang="en-US" dirty="0" err="1"/>
              <a:t>programme</a:t>
            </a:r>
            <a:r>
              <a:rPr lang="en-US" dirty="0"/>
              <a:t>. Any action planned or taken as a result should be communicated to all those concerned.</a:t>
            </a:r>
          </a:p>
          <a:p>
            <a:endParaRPr lang="en-GB" b="1" dirty="0"/>
          </a:p>
          <a:p>
            <a:r>
              <a:rPr lang="en-GB" b="1" dirty="0">
                <a:solidFill>
                  <a:srgbClr val="FF0000"/>
                </a:solidFill>
              </a:rPr>
              <a:t>1.10 Cyclical external quality assurance</a:t>
            </a:r>
          </a:p>
          <a:p>
            <a:r>
              <a:rPr lang="en-US" dirty="0"/>
              <a:t>Institutions should undergo external quality assurance in line with the ESG on a cyclical basis.</a:t>
            </a:r>
          </a:p>
        </p:txBody>
      </p:sp>
    </p:spTree>
    <p:extLst>
      <p:ext uri="{BB962C8B-B14F-4D97-AF65-F5344CB8AC3E}">
        <p14:creationId xmlns:p14="http://schemas.microsoft.com/office/powerpoint/2010/main" val="1459722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481138" y="2681288"/>
            <a:ext cx="61141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buBlip>
                <a:blip r:embed="rId2"/>
              </a:buBlip>
              <a:defRPr sz="3200">
                <a:solidFill>
                  <a:schemeClr val="tx1"/>
                </a:solidFill>
                <a:latin typeface="Calibri" pitchFamily="34" charset="0"/>
                <a:ea typeface="MS PGothic" pitchFamily="34" charset="-128"/>
              </a:defRPr>
            </a:lvl1pPr>
            <a:lvl2pPr marL="742950" indent="-285750" eaLnBrk="0" hangingPunct="0">
              <a:lnSpc>
                <a:spcPct val="90000"/>
              </a:lnSpc>
              <a:spcBef>
                <a:spcPct val="20000"/>
              </a:spcBef>
              <a:buBlip>
                <a:blip r:embed="rId3"/>
              </a:buBlip>
              <a:defRPr sz="2800">
                <a:solidFill>
                  <a:schemeClr val="tx1"/>
                </a:solidFill>
                <a:latin typeface="Calibri" pitchFamily="34" charset="0"/>
                <a:ea typeface="MS PGothic" pitchFamily="34" charset="-128"/>
              </a:defRPr>
            </a:lvl2pPr>
            <a:lvl3pPr marL="11430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3pPr>
            <a:lvl4pPr marL="16002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4pPr>
            <a:lvl5pPr marL="2057400" indent="-228600" eaLnBrk="0" hangingPunct="0">
              <a:lnSpc>
                <a:spcPct val="90000"/>
              </a:lnSpc>
              <a:spcBef>
                <a:spcPct val="20000"/>
              </a:spcBef>
              <a:buBlip>
                <a:blip r:embed="rId3"/>
              </a:buBlip>
              <a:defRPr sz="2400">
                <a:solidFill>
                  <a:schemeClr val="tx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ea typeface="MS PGothic" pitchFamily="34" charset="-128"/>
              </a:defRPr>
            </a:lvl9pPr>
          </a:lstStyle>
          <a:p>
            <a:pPr eaLnBrk="1" hangingPunct="1">
              <a:lnSpc>
                <a:spcPct val="100000"/>
              </a:lnSpc>
              <a:spcBef>
                <a:spcPct val="0"/>
              </a:spcBef>
              <a:buFontTx/>
              <a:buNone/>
            </a:pPr>
            <a:r>
              <a:rPr lang="en-US" altLang="en-US" sz="4400" dirty="0" smtClean="0"/>
              <a:t>Thanks </a:t>
            </a:r>
            <a:r>
              <a:rPr lang="en-US" altLang="en-US" sz="4400" dirty="0"/>
              <a:t>for attention!!!!!!!</a:t>
            </a:r>
          </a:p>
        </p:txBody>
      </p:sp>
    </p:spTree>
    <p:extLst>
      <p:ext uri="{BB962C8B-B14F-4D97-AF65-F5344CB8AC3E}">
        <p14:creationId xmlns:p14="http://schemas.microsoft.com/office/powerpoint/2010/main" val="63471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20683"/>
          </a:xfrm>
        </p:spPr>
        <p:txBody>
          <a:bodyPr>
            <a:normAutofit fontScale="90000"/>
          </a:bodyPr>
          <a:lstStyle/>
          <a:p>
            <a:pPr algn="ctr" defTabSz="914363" eaLnBrk="1" fontAlgn="auto" hangingPunct="1">
              <a:spcAft>
                <a:spcPts val="0"/>
              </a:spcAft>
              <a:defRPr/>
            </a:pPr>
            <a:r>
              <a:rPr sz="4400" dirty="0">
                <a:ea typeface="+mn-ea"/>
              </a:rPr>
              <a:t>Project </a:t>
            </a:r>
            <a:r>
              <a:rPr sz="4400" dirty="0" smtClean="0">
                <a:ea typeface="+mn-ea"/>
              </a:rPr>
              <a:t>consortium-1</a:t>
            </a:r>
            <a:r>
              <a:rPr lang="nl-BE" sz="4400" dirty="0" smtClean="0">
                <a:solidFill>
                  <a:srgbClr val="C00000"/>
                </a:solidFill>
                <a:ea typeface="+mn-ea"/>
              </a:rPr>
              <a:t>8</a:t>
            </a:r>
            <a:r>
              <a:rPr sz="4400" dirty="0" smtClean="0">
                <a:ea typeface="+mn-ea"/>
              </a:rPr>
              <a:t> </a:t>
            </a:r>
            <a:r>
              <a:rPr sz="4400" dirty="0">
                <a:ea typeface="+mn-ea"/>
              </a:rPr>
              <a:t>partners</a:t>
            </a:r>
          </a:p>
        </p:txBody>
      </p:sp>
      <p:sp>
        <p:nvSpPr>
          <p:cNvPr id="7171" name="Text Placeholder 2"/>
          <p:cNvSpPr>
            <a:spLocks noGrp="1"/>
          </p:cNvSpPr>
          <p:nvPr>
            <p:ph type="body" sz="quarter" idx="10"/>
          </p:nvPr>
        </p:nvSpPr>
        <p:spPr>
          <a:xfrm>
            <a:off x="381000" y="908050"/>
            <a:ext cx="8382000" cy="5697538"/>
          </a:xfrm>
        </p:spPr>
        <p:txBody>
          <a:bodyPr/>
          <a:lstStyle/>
          <a:p>
            <a:pPr eaLnBrk="1" hangingPunct="1"/>
            <a:r>
              <a:rPr lang="en-US" altLang="en-US" sz="1600" strike="sngStrike" dirty="0" smtClean="0">
                <a:solidFill>
                  <a:srgbClr val="FF0000"/>
                </a:solidFill>
              </a:rPr>
              <a:t>KAHO-HUB</a:t>
            </a:r>
            <a:r>
              <a:rPr lang="en-US" altLang="en-US" sz="1600" dirty="0" smtClean="0"/>
              <a:t>-project applicant, coordinator </a:t>
            </a:r>
            <a:r>
              <a:rPr lang="en-US" altLang="en-US" dirty="0" err="1" smtClean="0">
                <a:solidFill>
                  <a:srgbClr val="C00000"/>
                </a:solidFill>
              </a:rPr>
              <a:t>odisee</a:t>
            </a:r>
            <a:endParaRPr lang="en-US" altLang="en-US" dirty="0" smtClean="0"/>
          </a:p>
          <a:p>
            <a:pPr eaLnBrk="1" hangingPunct="1"/>
            <a:r>
              <a:rPr lang="en-US" altLang="en-US" sz="1600" dirty="0" smtClean="0"/>
              <a:t>University of East Sarajevo</a:t>
            </a:r>
          </a:p>
          <a:p>
            <a:pPr eaLnBrk="1" hangingPunct="1"/>
            <a:r>
              <a:rPr lang="en-US" altLang="en-US" sz="1600" dirty="0" smtClean="0"/>
              <a:t>University of Mostar</a:t>
            </a:r>
          </a:p>
          <a:p>
            <a:pPr eaLnBrk="1" hangingPunct="1"/>
            <a:r>
              <a:rPr lang="en-US" altLang="en-US" sz="1600" dirty="0" smtClean="0"/>
              <a:t>University of </a:t>
            </a:r>
            <a:r>
              <a:rPr lang="en-US" altLang="en-US" sz="1600" dirty="0" err="1" smtClean="0"/>
              <a:t>Zenica</a:t>
            </a:r>
            <a:endParaRPr lang="en-US" altLang="en-US" sz="1600" dirty="0" smtClean="0"/>
          </a:p>
          <a:p>
            <a:pPr eaLnBrk="1" hangingPunct="1"/>
            <a:r>
              <a:rPr lang="en-US" altLang="en-US" sz="1600" dirty="0" smtClean="0"/>
              <a:t>University of Montenegro</a:t>
            </a:r>
          </a:p>
          <a:p>
            <a:pPr eaLnBrk="1" hangingPunct="1"/>
            <a:r>
              <a:rPr lang="en-US" altLang="en-US" sz="1600" dirty="0" err="1" smtClean="0"/>
              <a:t>Eqrem</a:t>
            </a:r>
            <a:r>
              <a:rPr lang="en-US" altLang="en-US" sz="1600" dirty="0" smtClean="0"/>
              <a:t> </a:t>
            </a:r>
            <a:r>
              <a:rPr lang="en-US" altLang="en-US" sz="1600" dirty="0" err="1" smtClean="0"/>
              <a:t>Çabej</a:t>
            </a:r>
            <a:r>
              <a:rPr lang="en-US" altLang="en-US" sz="1600" dirty="0" smtClean="0"/>
              <a:t> University of </a:t>
            </a:r>
            <a:r>
              <a:rPr lang="en-US" altLang="en-US" sz="1600" dirty="0" err="1" smtClean="0"/>
              <a:t>Gjirokastra</a:t>
            </a:r>
            <a:endParaRPr lang="en-US" altLang="en-US" sz="1600" dirty="0" smtClean="0"/>
          </a:p>
          <a:p>
            <a:pPr eaLnBrk="1" hangingPunct="1"/>
            <a:r>
              <a:rPr lang="en-US" altLang="en-US" sz="1600" dirty="0" smtClean="0"/>
              <a:t>“Fan S. </a:t>
            </a:r>
            <a:r>
              <a:rPr lang="en-US" altLang="en-US" sz="1600" dirty="0" err="1" smtClean="0"/>
              <a:t>Noli</a:t>
            </a:r>
            <a:r>
              <a:rPr lang="en-US" altLang="en-US" sz="1600" dirty="0" smtClean="0"/>
              <a:t>” University</a:t>
            </a:r>
          </a:p>
          <a:p>
            <a:pPr eaLnBrk="1" hangingPunct="1"/>
            <a:r>
              <a:rPr lang="en-US" altLang="en-US" sz="1600" dirty="0" smtClean="0"/>
              <a:t>University of </a:t>
            </a:r>
            <a:r>
              <a:rPr lang="en-US" altLang="en-US" sz="1600" dirty="0" err="1" smtClean="0"/>
              <a:t>Shkodra</a:t>
            </a:r>
            <a:r>
              <a:rPr lang="en-US" altLang="en-US" sz="1600" dirty="0" smtClean="0"/>
              <a:t> “</a:t>
            </a:r>
            <a:r>
              <a:rPr lang="en-US" altLang="ja-JP" sz="1600" dirty="0" err="1" smtClean="0"/>
              <a:t>Luigj</a:t>
            </a:r>
            <a:r>
              <a:rPr lang="en-US" altLang="ja-JP" sz="1600" dirty="0" smtClean="0"/>
              <a:t> </a:t>
            </a:r>
            <a:r>
              <a:rPr lang="en-US" altLang="ja-JP" sz="1600" dirty="0" err="1" smtClean="0"/>
              <a:t>Gurakuqi</a:t>
            </a:r>
            <a:r>
              <a:rPr lang="en-US" altLang="en-US" sz="1600" dirty="0" smtClean="0"/>
              <a:t>”</a:t>
            </a:r>
            <a:endParaRPr lang="en-US" altLang="ja-JP" sz="1600" dirty="0" smtClean="0"/>
          </a:p>
          <a:p>
            <a:pPr eaLnBrk="1" hangingPunct="1"/>
            <a:r>
              <a:rPr lang="en-US" altLang="en-US" sz="1600" dirty="0" err="1" smtClean="0"/>
              <a:t>Hanze</a:t>
            </a:r>
            <a:r>
              <a:rPr lang="en-US" altLang="en-US" sz="1600" dirty="0" smtClean="0"/>
              <a:t> University of Applied Sciences</a:t>
            </a:r>
          </a:p>
          <a:p>
            <a:pPr eaLnBrk="1" hangingPunct="1"/>
            <a:r>
              <a:rPr lang="en-US" altLang="en-US" sz="1600" dirty="0" smtClean="0"/>
              <a:t>University of </a:t>
            </a:r>
            <a:r>
              <a:rPr lang="en-US" altLang="en-US" sz="1600" dirty="0" err="1" smtClean="0"/>
              <a:t>Presov</a:t>
            </a:r>
            <a:endParaRPr lang="en-US" altLang="en-US" sz="1600" dirty="0" smtClean="0"/>
          </a:p>
          <a:p>
            <a:pPr eaLnBrk="1" hangingPunct="1"/>
            <a:r>
              <a:rPr lang="en-US" altLang="en-US" sz="1600" dirty="0" smtClean="0"/>
              <a:t>Ministry of Education and Culture of Republic of </a:t>
            </a:r>
            <a:r>
              <a:rPr lang="en-US" altLang="en-US" sz="1600" dirty="0" err="1" smtClean="0"/>
              <a:t>Srpska</a:t>
            </a:r>
            <a:endParaRPr lang="en-US" altLang="en-US" sz="1600" dirty="0" smtClean="0"/>
          </a:p>
          <a:p>
            <a:pPr eaLnBrk="1" hangingPunct="1"/>
            <a:r>
              <a:rPr lang="en-US" altLang="en-US" sz="1600" dirty="0" smtClean="0"/>
              <a:t>Ministry of </a:t>
            </a:r>
            <a:r>
              <a:rPr lang="en-US" altLang="en-US" sz="1600" dirty="0" err="1" smtClean="0"/>
              <a:t>education,science,culture</a:t>
            </a:r>
            <a:r>
              <a:rPr lang="en-US" altLang="en-US" sz="1600" dirty="0" smtClean="0"/>
              <a:t> and sport of ZEDO Canton</a:t>
            </a:r>
          </a:p>
          <a:p>
            <a:pPr eaLnBrk="1" hangingPunct="1"/>
            <a:r>
              <a:rPr lang="en-US" altLang="en-US" sz="1600" dirty="0" smtClean="0"/>
              <a:t>Ministry of Education Montenegro</a:t>
            </a:r>
          </a:p>
          <a:p>
            <a:pPr eaLnBrk="1" hangingPunct="1"/>
            <a:r>
              <a:rPr lang="en-US" altLang="en-US" sz="1600" dirty="0" smtClean="0"/>
              <a:t>Ministry of Health and Welfare of Republic </a:t>
            </a:r>
            <a:r>
              <a:rPr lang="en-US" altLang="en-US" sz="1600" dirty="0" err="1" smtClean="0"/>
              <a:t>Srpska</a:t>
            </a:r>
            <a:endParaRPr lang="en-US" altLang="en-US" sz="1600" dirty="0" smtClean="0"/>
          </a:p>
          <a:p>
            <a:pPr eaLnBrk="1" hangingPunct="1"/>
            <a:r>
              <a:rPr lang="hr-HR" altLang="en-US" sz="1600" dirty="0" smtClean="0"/>
              <a:t>Ministry of Health Hercegovacko Neretvanski </a:t>
            </a:r>
            <a:r>
              <a:rPr lang="nl-BE" altLang="en-US" sz="1600" dirty="0" smtClean="0"/>
              <a:t>c</a:t>
            </a:r>
            <a:r>
              <a:rPr lang="hr-HR" altLang="en-US" sz="1600" dirty="0" smtClean="0"/>
              <a:t>anton</a:t>
            </a:r>
          </a:p>
          <a:p>
            <a:pPr eaLnBrk="1" hangingPunct="1"/>
            <a:r>
              <a:rPr lang="en-US" altLang="en-US" sz="1600" dirty="0" smtClean="0"/>
              <a:t>Ministry of Health </a:t>
            </a:r>
            <a:r>
              <a:rPr lang="en-US" altLang="en-US" sz="1600" dirty="0" err="1" smtClean="0"/>
              <a:t>Zenica</a:t>
            </a:r>
            <a:r>
              <a:rPr lang="en-US" altLang="en-US" sz="1600" dirty="0" smtClean="0"/>
              <a:t> </a:t>
            </a:r>
            <a:r>
              <a:rPr lang="en-US" altLang="en-US" sz="1600" dirty="0" err="1" smtClean="0"/>
              <a:t>Doboj</a:t>
            </a:r>
            <a:r>
              <a:rPr lang="en-US" altLang="en-US" sz="1600" dirty="0" smtClean="0"/>
              <a:t> canton</a:t>
            </a:r>
          </a:p>
          <a:p>
            <a:pPr eaLnBrk="1" hangingPunct="1"/>
            <a:r>
              <a:rPr lang="en-US" altLang="en-US" sz="1600" dirty="0" smtClean="0"/>
              <a:t>Ministry of Health of Albania</a:t>
            </a:r>
          </a:p>
          <a:p>
            <a:pPr eaLnBrk="1" hangingPunct="1"/>
            <a:r>
              <a:rPr lang="nl-BE" altLang="en-US" sz="2000" dirty="0" err="1" smtClean="0">
                <a:solidFill>
                  <a:srgbClr val="C00000"/>
                </a:solidFill>
              </a:rPr>
              <a:t>KuLeuven</a:t>
            </a:r>
            <a:endParaRPr lang="en-US" altLang="en-US" sz="2000" dirty="0" smtClean="0">
              <a:solidFill>
                <a:srgbClr val="C00000"/>
              </a:solidFill>
            </a:endParaRPr>
          </a:p>
        </p:txBody>
      </p:sp>
    </p:spTree>
    <p:extLst>
      <p:ext uri="{BB962C8B-B14F-4D97-AF65-F5344CB8AC3E}">
        <p14:creationId xmlns:p14="http://schemas.microsoft.com/office/powerpoint/2010/main" val="15082152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862"/>
          </a:xfrm>
        </p:spPr>
        <p:txBody>
          <a:bodyPr numCol="1" anchorCtr="0" compatLnSpc="1">
            <a:prstTxWarp prst="textNoShape">
              <a:avLst/>
            </a:prstTxWarp>
          </a:bodyPr>
          <a:lstStyle/>
          <a:p>
            <a:pPr algn="ctr" eaLnBrk="1" hangingPunct="1">
              <a:defRPr/>
            </a:pPr>
            <a:r>
              <a:rPr altLang="en-US" smtClean="0">
                <a:ln>
                  <a:noFill/>
                </a:ln>
                <a:solidFill>
                  <a:srgbClr val="FFFF00"/>
                </a:solidFill>
                <a:effectLst>
                  <a:outerShdw blurRad="38100" dist="38100" dir="2700000" algn="tl">
                    <a:srgbClr val="FFFFFF"/>
                  </a:outerShdw>
                </a:effectLst>
              </a:rPr>
              <a:t>Main goal</a:t>
            </a:r>
          </a:p>
        </p:txBody>
      </p:sp>
      <p:sp>
        <p:nvSpPr>
          <p:cNvPr id="8195" name="Text Placeholder 2"/>
          <p:cNvSpPr>
            <a:spLocks noGrp="1"/>
          </p:cNvSpPr>
          <p:nvPr>
            <p:ph type="body" sz="quarter" idx="10"/>
          </p:nvPr>
        </p:nvSpPr>
        <p:spPr>
          <a:xfrm>
            <a:off x="381000" y="1052736"/>
            <a:ext cx="8382000" cy="4649564"/>
          </a:xfrm>
        </p:spPr>
        <p:txBody>
          <a:bodyPr/>
          <a:lstStyle/>
          <a:p>
            <a:pPr eaLnBrk="1" hangingPunct="1"/>
            <a:r>
              <a:rPr lang="en-US" altLang="en-US" sz="2400" dirty="0" smtClean="0"/>
              <a:t>This proposal addresses curricular reform in Health which is a national priority for all 3 partner  countries involved in the project (Montenegro, Bosnia and Herzegovina and Albania). More particularly the project concerns </a:t>
            </a:r>
            <a:r>
              <a:rPr lang="en-US" altLang="en-US" dirty="0"/>
              <a:t>n</a:t>
            </a:r>
            <a:r>
              <a:rPr lang="en-US" altLang="en-US" sz="2400" dirty="0" smtClean="0"/>
              <a:t>ursing and caring. </a:t>
            </a:r>
          </a:p>
          <a:p>
            <a:pPr eaLnBrk="1" hangingPunct="1"/>
            <a:r>
              <a:rPr lang="en-US" altLang="en-US" sz="2400" dirty="0" smtClean="0"/>
              <a:t>Main goal of this project is the reform of </a:t>
            </a:r>
            <a:r>
              <a:rPr lang="en-US" altLang="en-US" sz="2400" dirty="0" smtClean="0">
                <a:solidFill>
                  <a:srgbClr val="C00000"/>
                </a:solidFill>
              </a:rPr>
              <a:t>the curriculum of</a:t>
            </a:r>
            <a:r>
              <a:rPr lang="en-US" altLang="en-US" sz="2400" dirty="0" smtClean="0"/>
              <a:t> the nursing and caring in WB countries involved in the project..</a:t>
            </a:r>
          </a:p>
          <a:p>
            <a:pPr eaLnBrk="1" hangingPunct="1"/>
            <a:r>
              <a:rPr lang="en-US" altLang="en-US" sz="2400" dirty="0" smtClean="0"/>
              <a:t>The reform of the nursing curricula in line with the Bologna declaration (</a:t>
            </a:r>
            <a:r>
              <a:rPr lang="en-US" altLang="en-US" sz="2400" dirty="0" smtClean="0">
                <a:solidFill>
                  <a:srgbClr val="C00000"/>
                </a:solidFill>
              </a:rPr>
              <a:t>EQF, NQF, Dublin Descriptors)</a:t>
            </a:r>
            <a:r>
              <a:rPr lang="en-US" altLang="en-US" sz="2400" dirty="0" smtClean="0"/>
              <a:t> and is aiming at introducing better contacts with the work-field, more clinical practice, more competence based training  focusing on learning outcomes. </a:t>
            </a:r>
          </a:p>
          <a:p>
            <a:pPr eaLnBrk="1" hangingPunct="1"/>
            <a:r>
              <a:rPr lang="nl-BE" altLang="en-US" sz="3200" dirty="0" err="1" smtClean="0">
                <a:solidFill>
                  <a:srgbClr val="C00000"/>
                </a:solidFill>
              </a:rPr>
              <a:t>Directives</a:t>
            </a:r>
            <a:r>
              <a:rPr lang="nl-BE" altLang="en-US" sz="3200" dirty="0" smtClean="0">
                <a:solidFill>
                  <a:srgbClr val="C00000"/>
                </a:solidFill>
              </a:rPr>
              <a:t> 2005/36/EC </a:t>
            </a:r>
            <a:r>
              <a:rPr lang="nl-BE" altLang="en-US" sz="3200" dirty="0" err="1" smtClean="0">
                <a:solidFill>
                  <a:srgbClr val="C00000"/>
                </a:solidFill>
              </a:rPr>
              <a:t>and</a:t>
            </a:r>
            <a:r>
              <a:rPr lang="nl-BE" altLang="en-US" sz="3200" dirty="0" smtClean="0">
                <a:solidFill>
                  <a:srgbClr val="C00000"/>
                </a:solidFill>
              </a:rPr>
              <a:t> 2013/55/EU</a:t>
            </a:r>
            <a:endParaRPr lang="en-US" altLang="en-US" sz="3200" dirty="0" smtClean="0">
              <a:solidFill>
                <a:srgbClr val="C00000"/>
              </a:solidFill>
            </a:endParaRPr>
          </a:p>
        </p:txBody>
      </p:sp>
    </p:spTree>
    <p:extLst>
      <p:ext uri="{BB962C8B-B14F-4D97-AF65-F5344CB8AC3E}">
        <p14:creationId xmlns:p14="http://schemas.microsoft.com/office/powerpoint/2010/main" val="23054637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KU Leuven-Liggend-Achtergrond Wit">
  <a:themeElements>
    <a:clrScheme name="Aangepast 37">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a:themeElements>
    <a:clrScheme name="Aangepast 38">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rporate-KU Leuven-Liggend-Achtergrond Wit en Watermerk">
  <a:themeElements>
    <a:clrScheme name="Aangepast 39">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4782</TotalTime>
  <Words>4168</Words>
  <Application>Microsoft Office PowerPoint</Application>
  <PresentationFormat>Diavoorstelling (4:3)</PresentationFormat>
  <Paragraphs>417</Paragraphs>
  <Slides>78</Slides>
  <Notes>6</Notes>
  <HiddenSlides>0</HiddenSlides>
  <MMClips>0</MMClips>
  <ScaleCrop>false</ScaleCrop>
  <HeadingPairs>
    <vt:vector size="6" baseType="variant">
      <vt:variant>
        <vt:lpstr>Thema</vt:lpstr>
      </vt:variant>
      <vt:variant>
        <vt:i4>4</vt:i4>
      </vt:variant>
      <vt:variant>
        <vt:lpstr>Ingesloten OLE-bronprogramma's</vt:lpstr>
      </vt:variant>
      <vt:variant>
        <vt:i4>1</vt:i4>
      </vt:variant>
      <vt:variant>
        <vt:lpstr>Diatitels</vt:lpstr>
      </vt:variant>
      <vt:variant>
        <vt:i4>78</vt:i4>
      </vt:variant>
    </vt:vector>
  </HeadingPairs>
  <TitlesOfParts>
    <vt:vector size="83" baseType="lpstr">
      <vt:lpstr>KU Leuven-Liggend-Achtergrond Wit</vt:lpstr>
      <vt:lpstr>Corporate-KU Leuven-Liggend-Achtergrond Wit</vt:lpstr>
      <vt:lpstr>Corporate-KU Leuven-Liggend-Achtergrond Wit en Watermerk</vt:lpstr>
      <vt:lpstr>1_Corporate-KU Leuven-Liggend-Achtergrond Wit</vt:lpstr>
      <vt:lpstr>Dia</vt:lpstr>
      <vt:lpstr>                CCNURCA 54416-Tempus-1-BE-Tempus-JPCR  External evaluation of the project achievements. </vt:lpstr>
      <vt:lpstr>PowerPoint-presentatie</vt:lpstr>
      <vt:lpstr>Quality Plan</vt:lpstr>
      <vt:lpstr>    Or at any rate, we want to be ‘ really good’ at what we do ’</vt:lpstr>
      <vt:lpstr>PowerPoint-presentatie</vt:lpstr>
      <vt:lpstr>PowerPoint-presentatie</vt:lpstr>
      <vt:lpstr>Project</vt:lpstr>
      <vt:lpstr>Project consortium-18 partners</vt:lpstr>
      <vt:lpstr>Main goal</vt:lpstr>
      <vt:lpstr>PowerPoint-presentatie</vt:lpstr>
      <vt:lpstr>PowerPoint-presentatie</vt:lpstr>
      <vt:lpstr>Framework SER Accreditation</vt:lpstr>
      <vt:lpstr>Quality</vt:lpstr>
      <vt:lpstr>PowerPoint-presentatie</vt:lpstr>
      <vt:lpstr>PowerPoint-presentatie</vt:lpstr>
      <vt:lpstr>Project work-packages</vt:lpstr>
      <vt:lpstr>Project work-packages</vt:lpstr>
      <vt:lpstr>Project workplan</vt:lpstr>
      <vt:lpstr>WP-1 Analysis of current situation in nursing education in EU and in the WB region </vt:lpstr>
      <vt:lpstr>WP-1 Analysis of current situation in nursing education in EU and in the WB region </vt:lpstr>
      <vt:lpstr>WP-1 Analysis of current situation in nursing education in EU and in the WB region </vt:lpstr>
      <vt:lpstr>Project workplan</vt:lpstr>
      <vt:lpstr>WP.2 Design of new competence based curriculum </vt:lpstr>
      <vt:lpstr>Learning outcomes in Flanders</vt:lpstr>
      <vt:lpstr> Dublin descriptors bachelor</vt:lpstr>
      <vt:lpstr>Now</vt:lpstr>
      <vt:lpstr>Domain specific learning outcomes</vt:lpstr>
      <vt:lpstr>Domain specific learning outcomes</vt:lpstr>
      <vt:lpstr>Domain specific learning outcomes</vt:lpstr>
      <vt:lpstr>PowerPoint-presentatie</vt:lpstr>
      <vt:lpstr>PowerPoint-presentatie</vt:lpstr>
      <vt:lpstr>PowerPoint-presentatie</vt:lpstr>
      <vt:lpstr>WP.2 Design of new competence based curriculum </vt:lpstr>
      <vt:lpstr>WP.2 Design of new competence based curriculum </vt:lpstr>
      <vt:lpstr>WP.2 Design of new competence based curriculum </vt:lpstr>
      <vt:lpstr>WP.2 Design of new competence based curriculum </vt:lpstr>
      <vt:lpstr>Project workplan</vt:lpstr>
      <vt:lpstr>WP.3 Training of teaching staff for running course units during pilot project</vt:lpstr>
      <vt:lpstr>WP.3 Training of teaching staff for running course units during pilot project</vt:lpstr>
      <vt:lpstr>Project workplan</vt:lpstr>
      <vt:lpstr>WP 4. Capacity building of the nursing schools in the region</vt:lpstr>
      <vt:lpstr>WP 4. Capacity building of the nursing schools in the region</vt:lpstr>
      <vt:lpstr>WP 4. Capacity building of the nursing schools in the region</vt:lpstr>
      <vt:lpstr>Project workplan</vt:lpstr>
      <vt:lpstr>WP 5. Testing of the new curriculum through pilot project </vt:lpstr>
      <vt:lpstr>WP 5. Testing of the new curriculum through pilot project </vt:lpstr>
      <vt:lpstr>WP 5. Testing of the new curriculum through pilot project </vt:lpstr>
      <vt:lpstr>Project workplan</vt:lpstr>
      <vt:lpstr>WP 6. Quality assessment procedures in new programs </vt:lpstr>
      <vt:lpstr>PowerPoint-presentatie</vt:lpstr>
      <vt:lpstr>Framework SER Accreditation</vt:lpstr>
      <vt:lpstr>WP 6. Quality assessment procedures in new programs </vt:lpstr>
      <vt:lpstr>Project workplan</vt:lpstr>
      <vt:lpstr>WP 7. Sustainability of project results </vt:lpstr>
      <vt:lpstr>WP 7. Sustainability of project results </vt:lpstr>
      <vt:lpstr>WP 7. Sustainability of project results </vt:lpstr>
      <vt:lpstr>Project workplan</vt:lpstr>
      <vt:lpstr>WP 8. Quality control of the project</vt:lpstr>
      <vt:lpstr>WP 8. Quality control of the project</vt:lpstr>
      <vt:lpstr>Project workplan</vt:lpstr>
      <vt:lpstr>WP 9. Dissemination of project results</vt:lpstr>
      <vt:lpstr>WP 9. Dissemination of project results</vt:lpstr>
      <vt:lpstr>WP 9. Dissemination of project results</vt:lpstr>
      <vt:lpstr>WP 9. Dissemination of project results</vt:lpstr>
      <vt:lpstr>Project workplan</vt:lpstr>
      <vt:lpstr>10. Management of the project</vt:lpstr>
      <vt:lpstr>10. Management of the project</vt:lpstr>
      <vt:lpstr>10. Management of the project</vt:lpstr>
      <vt:lpstr>Project workplan</vt:lpstr>
      <vt:lpstr>PowerPoint-presentatie</vt:lpstr>
      <vt:lpstr>PowerPoint-presentatie</vt:lpstr>
      <vt:lpstr>Monitoring Montenegro</vt:lpstr>
      <vt:lpstr>PowerPoint-presentatie</vt:lpstr>
      <vt:lpstr>Connection between internal, external quality management and accreditation </vt:lpstr>
      <vt:lpstr>PowerPoint-presentatie</vt:lpstr>
      <vt:lpstr>PowerPoint-presentatie</vt:lpstr>
      <vt:lpstr>PowerPoint-presentatie</vt:lpstr>
      <vt:lpstr>PowerPoint-presentatie</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André Govaert</cp:lastModifiedBy>
  <cp:revision>155</cp:revision>
  <dcterms:created xsi:type="dcterms:W3CDTF">2012-07-10T07:57:57Z</dcterms:created>
  <dcterms:modified xsi:type="dcterms:W3CDTF">2015-02-09T10:24:51Z</dcterms:modified>
</cp:coreProperties>
</file>