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B5079-C130-4B86-856A-8A33839DA74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3A74F7C-4419-4798-80D7-1927B8373C6C}">
      <dgm:prSet phldrT="[Text]"/>
      <dgm:spPr>
        <a:xfrm>
          <a:off x="88" y="0"/>
          <a:ext cx="3525093" cy="18103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2017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E4354E15-BF3A-4118-A375-F01AFC77C504}" type="parTrans" cxnId="{B2DF5FAB-4068-49B2-9D8D-30595E33B8C4}">
      <dgm:prSet/>
      <dgm:spPr/>
      <dgm:t>
        <a:bodyPr/>
        <a:lstStyle/>
        <a:p>
          <a:endParaRPr lang="en-US"/>
        </a:p>
      </dgm:t>
    </dgm:pt>
    <dgm:pt modelId="{D553259E-2173-430F-AECB-A6D84D4A2D3A}" type="sibTrans" cxnId="{B2DF5FAB-4068-49B2-9D8D-30595E33B8C4}">
      <dgm:prSet/>
      <dgm:spPr/>
      <dgm:t>
        <a:bodyPr/>
        <a:lstStyle/>
        <a:p>
          <a:endParaRPr lang="en-US"/>
        </a:p>
      </dgm:t>
    </dgm:pt>
    <dgm:pt modelId="{3A3F02DA-5EDC-4BB7-934F-FBA60A4BC561}">
      <dgm:prSet phldrT="[Text]"/>
      <dgm:spPr>
        <a:xfrm>
          <a:off x="3701436" y="2715577"/>
          <a:ext cx="3525093" cy="18103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2021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71B3473-44AE-433C-9A3B-BFD2D03DA8EC}" type="parTrans" cxnId="{51DF7751-A8D4-4ED5-BF0A-B32F6DE06F03}">
      <dgm:prSet/>
      <dgm:spPr/>
      <dgm:t>
        <a:bodyPr/>
        <a:lstStyle/>
        <a:p>
          <a:endParaRPr lang="en-US"/>
        </a:p>
      </dgm:t>
    </dgm:pt>
    <dgm:pt modelId="{42AAE7DB-1324-49F5-8464-2B0B85E38D88}" type="sibTrans" cxnId="{51DF7751-A8D4-4ED5-BF0A-B32F6DE06F03}">
      <dgm:prSet/>
      <dgm:spPr/>
      <dgm:t>
        <a:bodyPr/>
        <a:lstStyle/>
        <a:p>
          <a:endParaRPr lang="en-US"/>
        </a:p>
      </dgm:t>
    </dgm:pt>
    <dgm:pt modelId="{F05AC9A1-83E6-4707-AB91-AF9229231555}" type="pres">
      <dgm:prSet presAssocID="{D8CB5079-C130-4B86-856A-8A33839DA74B}" presName="Name0" presStyleCnt="0">
        <dgm:presLayoutVars>
          <dgm:dir/>
          <dgm:resizeHandles val="exact"/>
        </dgm:presLayoutVars>
      </dgm:prSet>
      <dgm:spPr/>
    </dgm:pt>
    <dgm:pt modelId="{CBDDE345-E4A0-4DBD-BC1B-218CDE7572C1}" type="pres">
      <dgm:prSet presAssocID="{D8CB5079-C130-4B86-856A-8A33839DA74B}" presName="arrow" presStyleLbl="bgShp" presStyleIdx="0" presStyleCnt="1"/>
      <dgm:spPr>
        <a:xfrm>
          <a:off x="0" y="1357788"/>
          <a:ext cx="8029575" cy="1810385"/>
        </a:xfrm>
        <a:prstGeom prst="notchedRightArrow">
          <a:avLst/>
        </a:prstGeom>
        <a:solidFill>
          <a:srgbClr val="89B36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7B66D61-D792-4247-B3F3-D4447CC5C832}" type="pres">
      <dgm:prSet presAssocID="{D8CB5079-C130-4B86-856A-8A33839DA74B}" presName="points" presStyleCnt="0"/>
      <dgm:spPr/>
    </dgm:pt>
    <dgm:pt modelId="{44FC049E-A344-4791-B2A8-D531CE98C4C7}" type="pres">
      <dgm:prSet presAssocID="{93A74F7C-4419-4798-80D7-1927B8373C6C}" presName="compositeA" presStyleCnt="0"/>
      <dgm:spPr/>
    </dgm:pt>
    <dgm:pt modelId="{2B7C108C-D94C-4D18-BF1C-8E3FC5AD5C55}" type="pres">
      <dgm:prSet presAssocID="{93A74F7C-4419-4798-80D7-1927B8373C6C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D8725-5840-4824-9DBB-D18FE2029E19}" type="pres">
      <dgm:prSet presAssocID="{93A74F7C-4419-4798-80D7-1927B8373C6C}" presName="circleA" presStyleLbl="node1" presStyleIdx="0" presStyleCnt="2"/>
      <dgm:spPr>
        <a:xfrm>
          <a:off x="1536336" y="2036683"/>
          <a:ext cx="452596" cy="452596"/>
        </a:xfrm>
        <a:prstGeom prst="ellipse">
          <a:avLst/>
        </a:prstGeom>
        <a:solidFill>
          <a:srgbClr val="89B36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BC2961B-3BD8-428D-AE24-11D7BE12E228}" type="pres">
      <dgm:prSet presAssocID="{93A74F7C-4419-4798-80D7-1927B8373C6C}" presName="spaceA" presStyleCnt="0"/>
      <dgm:spPr/>
    </dgm:pt>
    <dgm:pt modelId="{9A66281C-89FA-4993-B4F6-E15593BFBE42}" type="pres">
      <dgm:prSet presAssocID="{D553259E-2173-430F-AECB-A6D84D4A2D3A}" presName="space" presStyleCnt="0"/>
      <dgm:spPr/>
    </dgm:pt>
    <dgm:pt modelId="{CD545AB5-58A5-40A9-80D5-41803BE5B09A}" type="pres">
      <dgm:prSet presAssocID="{3A3F02DA-5EDC-4BB7-934F-FBA60A4BC561}" presName="compositeB" presStyleCnt="0"/>
      <dgm:spPr/>
    </dgm:pt>
    <dgm:pt modelId="{F88F3D7E-C7ED-43CE-B666-370403ECDC06}" type="pres">
      <dgm:prSet presAssocID="{3A3F02DA-5EDC-4BB7-934F-FBA60A4BC561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0F2D8-77F7-4BC7-AEC9-28A52C80F1A2}" type="pres">
      <dgm:prSet presAssocID="{3A3F02DA-5EDC-4BB7-934F-FBA60A4BC561}" presName="circleB" presStyleLbl="node1" presStyleIdx="1" presStyleCnt="2"/>
      <dgm:spPr>
        <a:xfrm>
          <a:off x="5237684" y="2036683"/>
          <a:ext cx="452596" cy="452596"/>
        </a:xfrm>
        <a:prstGeom prst="ellipse">
          <a:avLst/>
        </a:prstGeom>
        <a:solidFill>
          <a:srgbClr val="89B36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4DFDF6-1D9D-4B92-B0C8-591824C313D7}" type="pres">
      <dgm:prSet presAssocID="{3A3F02DA-5EDC-4BB7-934F-FBA60A4BC561}" presName="spaceB" presStyleCnt="0"/>
      <dgm:spPr/>
    </dgm:pt>
  </dgm:ptLst>
  <dgm:cxnLst>
    <dgm:cxn modelId="{73A5C64C-69C3-4FAC-9F1C-7924ABF72337}" type="presOf" srcId="{93A74F7C-4419-4798-80D7-1927B8373C6C}" destId="{2B7C108C-D94C-4D18-BF1C-8E3FC5AD5C55}" srcOrd="0" destOrd="0" presId="urn:microsoft.com/office/officeart/2005/8/layout/hProcess11"/>
    <dgm:cxn modelId="{754F6D0B-2CFE-4519-9A2C-22001DD57AEC}" type="presOf" srcId="{D8CB5079-C130-4B86-856A-8A33839DA74B}" destId="{F05AC9A1-83E6-4707-AB91-AF9229231555}" srcOrd="0" destOrd="0" presId="urn:microsoft.com/office/officeart/2005/8/layout/hProcess11"/>
    <dgm:cxn modelId="{51DF7751-A8D4-4ED5-BF0A-B32F6DE06F03}" srcId="{D8CB5079-C130-4B86-856A-8A33839DA74B}" destId="{3A3F02DA-5EDC-4BB7-934F-FBA60A4BC561}" srcOrd="1" destOrd="0" parTransId="{971B3473-44AE-433C-9A3B-BFD2D03DA8EC}" sibTransId="{42AAE7DB-1324-49F5-8464-2B0B85E38D88}"/>
    <dgm:cxn modelId="{97C4CE8C-85A0-4FA0-ACB1-2453B86D320F}" type="presOf" srcId="{3A3F02DA-5EDC-4BB7-934F-FBA60A4BC561}" destId="{F88F3D7E-C7ED-43CE-B666-370403ECDC06}" srcOrd="0" destOrd="0" presId="urn:microsoft.com/office/officeart/2005/8/layout/hProcess11"/>
    <dgm:cxn modelId="{B2DF5FAB-4068-49B2-9D8D-30595E33B8C4}" srcId="{D8CB5079-C130-4B86-856A-8A33839DA74B}" destId="{93A74F7C-4419-4798-80D7-1927B8373C6C}" srcOrd="0" destOrd="0" parTransId="{E4354E15-BF3A-4118-A375-F01AFC77C504}" sibTransId="{D553259E-2173-430F-AECB-A6D84D4A2D3A}"/>
    <dgm:cxn modelId="{9C210CCA-94FE-4736-8CC7-EFA936D0023F}" type="presParOf" srcId="{F05AC9A1-83E6-4707-AB91-AF9229231555}" destId="{CBDDE345-E4A0-4DBD-BC1B-218CDE7572C1}" srcOrd="0" destOrd="0" presId="urn:microsoft.com/office/officeart/2005/8/layout/hProcess11"/>
    <dgm:cxn modelId="{CF11D933-8494-4E69-BA6B-5B86798E4E16}" type="presParOf" srcId="{F05AC9A1-83E6-4707-AB91-AF9229231555}" destId="{07B66D61-D792-4247-B3F3-D4447CC5C832}" srcOrd="1" destOrd="0" presId="urn:microsoft.com/office/officeart/2005/8/layout/hProcess11"/>
    <dgm:cxn modelId="{F9DACE06-28AE-4DF4-B624-1C4CEADC9CE8}" type="presParOf" srcId="{07B66D61-D792-4247-B3F3-D4447CC5C832}" destId="{44FC049E-A344-4791-B2A8-D531CE98C4C7}" srcOrd="0" destOrd="0" presId="urn:microsoft.com/office/officeart/2005/8/layout/hProcess11"/>
    <dgm:cxn modelId="{6384F43E-5E01-4775-A4A7-B847BCE4C706}" type="presParOf" srcId="{44FC049E-A344-4791-B2A8-D531CE98C4C7}" destId="{2B7C108C-D94C-4D18-BF1C-8E3FC5AD5C55}" srcOrd="0" destOrd="0" presId="urn:microsoft.com/office/officeart/2005/8/layout/hProcess11"/>
    <dgm:cxn modelId="{859D49A1-BD5F-4BE3-9946-EB51EF83826C}" type="presParOf" srcId="{44FC049E-A344-4791-B2A8-D531CE98C4C7}" destId="{C0BD8725-5840-4824-9DBB-D18FE2029E19}" srcOrd="1" destOrd="0" presId="urn:microsoft.com/office/officeart/2005/8/layout/hProcess11"/>
    <dgm:cxn modelId="{86D51069-9CA9-4770-ACED-CFC5E43B8FEA}" type="presParOf" srcId="{44FC049E-A344-4791-B2A8-D531CE98C4C7}" destId="{9BC2961B-3BD8-428D-AE24-11D7BE12E228}" srcOrd="2" destOrd="0" presId="urn:microsoft.com/office/officeart/2005/8/layout/hProcess11"/>
    <dgm:cxn modelId="{9163E3F5-4988-4A6E-99C5-0A36F7D53E2F}" type="presParOf" srcId="{07B66D61-D792-4247-B3F3-D4447CC5C832}" destId="{9A66281C-89FA-4993-B4F6-E15593BFBE42}" srcOrd="1" destOrd="0" presId="urn:microsoft.com/office/officeart/2005/8/layout/hProcess11"/>
    <dgm:cxn modelId="{B3C9946C-140F-4920-8244-3AD7C346070A}" type="presParOf" srcId="{07B66D61-D792-4247-B3F3-D4447CC5C832}" destId="{CD545AB5-58A5-40A9-80D5-41803BE5B09A}" srcOrd="2" destOrd="0" presId="urn:microsoft.com/office/officeart/2005/8/layout/hProcess11"/>
    <dgm:cxn modelId="{FA144AA1-C673-4545-BBC0-882E677954BF}" type="presParOf" srcId="{CD545AB5-58A5-40A9-80D5-41803BE5B09A}" destId="{F88F3D7E-C7ED-43CE-B666-370403ECDC06}" srcOrd="0" destOrd="0" presId="urn:microsoft.com/office/officeart/2005/8/layout/hProcess11"/>
    <dgm:cxn modelId="{20C7BC2F-CDC3-4D3B-968B-43114882BA28}" type="presParOf" srcId="{CD545AB5-58A5-40A9-80D5-41803BE5B09A}" destId="{6970F2D8-77F7-4BC7-AEC9-28A52C80F1A2}" srcOrd="1" destOrd="0" presId="urn:microsoft.com/office/officeart/2005/8/layout/hProcess11"/>
    <dgm:cxn modelId="{E9C8B18B-A87E-4E9B-9800-BE07B3435412}" type="presParOf" srcId="{CD545AB5-58A5-40A9-80D5-41803BE5B09A}" destId="{FF4DFDF6-1D9D-4B92-B0C8-591824C313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DE345-E4A0-4DBD-BC1B-218CDE7572C1}">
      <dsp:nvSpPr>
        <dsp:cNvPr id="0" name=""/>
        <dsp:cNvSpPr/>
      </dsp:nvSpPr>
      <dsp:spPr>
        <a:xfrm>
          <a:off x="0" y="1357788"/>
          <a:ext cx="8029575" cy="1810385"/>
        </a:xfrm>
        <a:prstGeom prst="notchedRightArrow">
          <a:avLst/>
        </a:prstGeom>
        <a:solidFill>
          <a:srgbClr val="89B36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C108C-D94C-4D18-BF1C-8E3FC5AD5C55}">
      <dsp:nvSpPr>
        <dsp:cNvPr id="0" name=""/>
        <dsp:cNvSpPr/>
      </dsp:nvSpPr>
      <dsp:spPr>
        <a:xfrm>
          <a:off x="88" y="0"/>
          <a:ext cx="3525093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2017</a:t>
          </a:r>
          <a:endParaRPr lang="en-US" sz="6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88" y="0"/>
        <a:ext cx="3525093" cy="1810385"/>
      </dsp:txXfrm>
    </dsp:sp>
    <dsp:sp modelId="{C0BD8725-5840-4824-9DBB-D18FE2029E19}">
      <dsp:nvSpPr>
        <dsp:cNvPr id="0" name=""/>
        <dsp:cNvSpPr/>
      </dsp:nvSpPr>
      <dsp:spPr>
        <a:xfrm>
          <a:off x="1536336" y="2036683"/>
          <a:ext cx="452596" cy="452596"/>
        </a:xfrm>
        <a:prstGeom prst="ellipse">
          <a:avLst/>
        </a:prstGeom>
        <a:solidFill>
          <a:srgbClr val="89B36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F3D7E-C7ED-43CE-B666-370403ECDC06}">
      <dsp:nvSpPr>
        <dsp:cNvPr id="0" name=""/>
        <dsp:cNvSpPr/>
      </dsp:nvSpPr>
      <dsp:spPr>
        <a:xfrm>
          <a:off x="3701436" y="2715577"/>
          <a:ext cx="3525093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2021</a:t>
          </a:r>
          <a:endParaRPr lang="en-US" sz="6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701436" y="2715577"/>
        <a:ext cx="3525093" cy="1810385"/>
      </dsp:txXfrm>
    </dsp:sp>
    <dsp:sp modelId="{6970F2D8-77F7-4BC7-AEC9-28A52C80F1A2}">
      <dsp:nvSpPr>
        <dsp:cNvPr id="0" name=""/>
        <dsp:cNvSpPr/>
      </dsp:nvSpPr>
      <dsp:spPr>
        <a:xfrm>
          <a:off x="5237684" y="2036683"/>
          <a:ext cx="452596" cy="452596"/>
        </a:xfrm>
        <a:prstGeom prst="ellipse">
          <a:avLst/>
        </a:prstGeom>
        <a:solidFill>
          <a:srgbClr val="89B368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sr-Latn-CS" smtClean="0"/>
              <a:t>20.03.2017. Zenica, BiH</a:t>
            </a:r>
            <a:endParaRPr lang="hr-H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Competency based Curriculum Reform in Nursing and Caring in Western Balkan Universities</a:t>
            </a:r>
            <a:endParaRPr lang="hr-H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BF968-72BE-498A-9AE9-63034B4545FA}" type="slidenum">
              <a:rPr lang="hr-HR" altLang="nl-B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/>
          </a:p>
        </p:txBody>
      </p:sp>
    </p:spTree>
    <p:extLst>
      <p:ext uri="{BB962C8B-B14F-4D97-AF65-F5344CB8AC3E}">
        <p14:creationId xmlns:p14="http://schemas.microsoft.com/office/powerpoint/2010/main" val="216039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72438-40F7-4C45-B7D3-9354968E0E7F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9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A8BE8A-977B-4331-9340-A7D41C905CEC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1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1D048D-65A8-46C9-9DE5-FF1817468351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9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C41618-912E-4D62-A9DF-67B98D346910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4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B28FC-D4EE-46B2-9A1E-22A3148039C8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1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207264-79D0-4DB1-A14B-3725E6551F54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336E3-0751-4B8A-A3FA-AABFFBCA2C36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9AB21-2C87-4CAD-8CED-106176ECE3C0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46627-012A-4E31-B733-189F8E06A695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1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FD95F-443F-4141-8595-C860C648A36B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E6181-76F8-41D3-90C7-0238CDFEFA08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Validation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of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new curriculum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through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pilot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projects</a:t>
            </a: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e.g. effect of new curriculum on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satisfaction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of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students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&amp;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staff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,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efficacy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by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workfield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,…</a:t>
            </a:r>
          </a:p>
          <a:p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Validation  &amp; Quality Management</a:t>
            </a:r>
            <a:endParaRPr lang="hr-HR" dirty="0"/>
          </a:p>
        </p:txBody>
      </p:sp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5367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000" b="1" u="sng" dirty="0" err="1">
                <a:solidFill>
                  <a:srgbClr val="000000"/>
                </a:solidFill>
                <a:latin typeface="Corbel"/>
              </a:rPr>
              <a:t>Quality</a:t>
            </a:r>
            <a:r>
              <a:rPr lang="nl-BE" sz="3000" b="1" u="sng" dirty="0">
                <a:solidFill>
                  <a:srgbClr val="000000"/>
                </a:solidFill>
                <a:latin typeface="Corbel"/>
              </a:rPr>
              <a:t> Monitoring </a:t>
            </a:r>
            <a:r>
              <a:rPr lang="nl-BE" sz="3000" b="1" u="sng" dirty="0" err="1">
                <a:solidFill>
                  <a:srgbClr val="000000"/>
                </a:solidFill>
                <a:latin typeface="Corbel"/>
              </a:rPr>
              <a:t>visits</a:t>
            </a:r>
            <a:r>
              <a:rPr lang="nl-BE" sz="3000" b="1" u="sng" dirty="0">
                <a:solidFill>
                  <a:srgbClr val="000000"/>
                </a:solidFill>
                <a:latin typeface="Corbel"/>
              </a:rPr>
              <a:t>: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Skhodra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&amp;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Gjirokastra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(September 2015)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BiH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&amp; Montenegro (November 2015)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Korca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(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July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2016)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000" b="1" u="sng" dirty="0" err="1">
                <a:solidFill>
                  <a:srgbClr val="000000"/>
                </a:solidFill>
                <a:latin typeface="Corbel"/>
              </a:rPr>
              <a:t>External</a:t>
            </a:r>
            <a:r>
              <a:rPr lang="nl-BE" sz="3000" b="1" u="sng" dirty="0">
                <a:solidFill>
                  <a:srgbClr val="000000"/>
                </a:solidFill>
                <a:latin typeface="Corbel"/>
              </a:rPr>
              <a:t> Evaluation </a:t>
            </a:r>
            <a:r>
              <a:rPr lang="nl-BE" sz="3000" b="1" u="sng" dirty="0" err="1">
                <a:solidFill>
                  <a:srgbClr val="000000"/>
                </a:solidFill>
                <a:latin typeface="Corbel"/>
              </a:rPr>
              <a:t>visits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: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BiH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&amp; Montenegro (Oktober 2016)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Albania (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January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2017)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nl-BE" sz="3000" b="1" u="sng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Validation  &amp; Quality Management</a:t>
            </a:r>
            <a:endParaRPr lang="hr-HR" dirty="0"/>
          </a:p>
        </p:txBody>
      </p:sp>
      <p:sp>
        <p:nvSpPr>
          <p:cNvPr id="1638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6391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634" y="1481139"/>
            <a:ext cx="7263775" cy="40855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  &amp; Quality Management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792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Equipment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for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implementation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of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competence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based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curriculum: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Desktops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, laptops,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beamers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Phantoms</a:t>
            </a: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Capacity</a:t>
            </a:r>
            <a:r>
              <a:rPr lang="nl-BE" dirty="0" smtClean="0"/>
              <a:t> Building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03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29" y="1481138"/>
            <a:ext cx="6788942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Capacity</a:t>
            </a:r>
            <a:r>
              <a:rPr lang="nl-BE" dirty="0" smtClean="0"/>
              <a:t> Building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372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What’s</a:t>
            </a:r>
            <a:r>
              <a:rPr lang="nl-BE" dirty="0" smtClean="0"/>
              <a:t> next?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/>
          </p:nvPr>
        </p:nvGraphicFramePr>
        <p:xfrm>
          <a:off x="2181226" y="1524001"/>
          <a:ext cx="8029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Zenica" id="{44DC4CEA-8401-444D-8D0B-A12793071AED}" vid="{A7439091-E9F9-4A47-9075-C29FFEFA4E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Corbel</vt:lpstr>
      <vt:lpstr>Lucida Sans Unicode</vt:lpstr>
      <vt:lpstr>Verdana</vt:lpstr>
      <vt:lpstr>Wingdings 2</vt:lpstr>
      <vt:lpstr>Wingdings 3</vt:lpstr>
      <vt:lpstr>Concourse</vt:lpstr>
      <vt:lpstr>Validation  &amp; Quality Management</vt:lpstr>
      <vt:lpstr>Validation  &amp; Quality Management</vt:lpstr>
      <vt:lpstr>Validation  &amp; Quality Management</vt:lpstr>
      <vt:lpstr>Capacity Building</vt:lpstr>
      <vt:lpstr>Capacity Building</vt:lpstr>
      <vt:lpstr>What’s next?</vt:lpstr>
    </vt:vector>
  </TitlesOfParts>
  <Company>Odisee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 &amp; Quality Management</dc:title>
  <dc:creator>Willem vanden Berg</dc:creator>
  <cp:lastModifiedBy>Willem vanden Berg</cp:lastModifiedBy>
  <cp:revision>1</cp:revision>
  <dcterms:created xsi:type="dcterms:W3CDTF">2017-03-24T10:19:46Z</dcterms:created>
  <dcterms:modified xsi:type="dcterms:W3CDTF">2017-03-24T10:19:59Z</dcterms:modified>
</cp:coreProperties>
</file>