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646735-C4B6-4401-8AA3-7B094A16CE25}" type="datetimeFigureOut">
              <a:rPr lang="nl-BE" smtClean="0"/>
              <a:t>24/03/2017</a:t>
            </a:fld>
            <a:endParaRPr lang="nl-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A39208-106F-4571-BBD5-112DBDEFD18B}" type="slidenum">
              <a:rPr lang="nl-BE" smtClean="0"/>
              <a:t>‹#›</a:t>
            </a:fld>
            <a:endParaRPr lang="nl-BE"/>
          </a:p>
        </p:txBody>
      </p:sp>
    </p:spTree>
    <p:extLst>
      <p:ext uri="{BB962C8B-B14F-4D97-AF65-F5344CB8AC3E}">
        <p14:creationId xmlns:p14="http://schemas.microsoft.com/office/powerpoint/2010/main" val="398140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en-US" smtClean="0"/>
              <a:t>Good afternoom, my name is Belinda Drieghe and I am a member of the Odisee university college. </a:t>
            </a:r>
          </a:p>
          <a:p>
            <a:r>
              <a:rPr lang="en-GB" altLang="en-US" smtClean="0"/>
              <a:t>Unfortunately I have not passed along the entire project. I have participated in 2014 in the practical training in Sint-Niklaas and only since January 2016</a:t>
            </a:r>
            <a:r>
              <a:rPr lang="nl-BE" altLang="en-US" smtClean="0"/>
              <a:t> I am an offical member of the CCNURCA project. Before me an formal collega have participated on every meeting in name of the Odisee university college.  </a:t>
            </a:r>
          </a:p>
          <a:p>
            <a:r>
              <a:rPr lang="nl-BE" altLang="en-US" smtClean="0"/>
              <a:t>I’am goinig to describe briefly the role of the odisee university in the CCNRCA project.</a:t>
            </a:r>
            <a:endParaRPr lang="en-GB" altLang="en-US" smtClean="0"/>
          </a:p>
        </p:txBody>
      </p:sp>
      <p:sp>
        <p:nvSpPr>
          <p:cNvPr id="922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9DEA316-465F-4B09-BD1A-7AA5DBE00C0E}" type="slidenum">
              <a:rPr lang="hr-HR" altLang="en-US" smtClean="0">
                <a:latin typeface="Calibri" panose="020F0502020204030204" pitchFamily="34" charset="0"/>
              </a:rPr>
              <a:pPr/>
              <a:t>1</a:t>
            </a:fld>
            <a:endParaRPr lang="hr-HR" altLang="en-US" smtClean="0">
              <a:latin typeface="Calibri" panose="020F0502020204030204" pitchFamily="34" charset="0"/>
            </a:endParaRPr>
          </a:p>
        </p:txBody>
      </p:sp>
    </p:spTree>
    <p:extLst>
      <p:ext uri="{BB962C8B-B14F-4D97-AF65-F5344CB8AC3E}">
        <p14:creationId xmlns:p14="http://schemas.microsoft.com/office/powerpoint/2010/main" val="1926491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BE" altLang="en-US" smtClean="0"/>
              <a:t>Kick off meeting (april 2014)</a:t>
            </a:r>
          </a:p>
          <a:p>
            <a:pPr eaLnBrk="1" hangingPunct="1"/>
            <a:r>
              <a:rPr lang="nl-BE" altLang="en-US" smtClean="0"/>
              <a:t>The purpose of the project was to reform the nursing curricula of the Western Balkan universities in line with the Bologna declaration. </a:t>
            </a:r>
          </a:p>
          <a:p>
            <a:pPr eaLnBrk="1" hangingPunct="1"/>
            <a:r>
              <a:rPr lang="nl-BE" altLang="en-US" smtClean="0"/>
              <a:t>Aims of the project was to introduce better contact with the work field, more clinical practice, more competence based trainings focusing on learning outcomes).</a:t>
            </a:r>
            <a:endParaRPr lang="en-GB" altLang="en-US" smtClean="0"/>
          </a:p>
        </p:txBody>
      </p:sp>
      <p:sp>
        <p:nvSpPr>
          <p:cNvPr id="1126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D05E0C-D668-48DB-9C74-C4F042219AD0}" type="slidenum">
              <a:rPr lang="hr-HR" altLang="en-US" smtClean="0">
                <a:latin typeface="Calibri" panose="020F0502020204030204" pitchFamily="34" charset="0"/>
              </a:rPr>
              <a:pPr/>
              <a:t>2</a:t>
            </a:fld>
            <a:endParaRPr lang="hr-HR" altLang="en-US" smtClean="0">
              <a:latin typeface="Calibri" panose="020F0502020204030204" pitchFamily="34" charset="0"/>
            </a:endParaRPr>
          </a:p>
        </p:txBody>
      </p:sp>
    </p:spTree>
    <p:extLst>
      <p:ext uri="{BB962C8B-B14F-4D97-AF65-F5344CB8AC3E}">
        <p14:creationId xmlns:p14="http://schemas.microsoft.com/office/powerpoint/2010/main" val="81175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nl-BE" altLang="en-US" smtClean="0"/>
              <a:t>Odisee, university college was also responsible for the report about the comparative analysis between the EU and WB in nursing education. In order </a:t>
            </a:r>
            <a:r>
              <a:rPr lang="en-GB" altLang="en-US" smtClean="0"/>
              <a:t>to make this report, Western Balkan partners had to pass on the necessary information. </a:t>
            </a:r>
          </a:p>
          <a:p>
            <a:pPr eaLnBrk="1" hangingPunct="1"/>
            <a:endParaRPr lang="en-GB" altLang="en-US" smtClean="0"/>
          </a:p>
        </p:txBody>
      </p:sp>
      <p:sp>
        <p:nvSpPr>
          <p:cNvPr id="1331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584A50D-0386-4818-AC66-C6B4399CC051}" type="slidenum">
              <a:rPr lang="hr-HR" altLang="en-US" smtClean="0">
                <a:latin typeface="Calibri" panose="020F0502020204030204" pitchFamily="34" charset="0"/>
              </a:rPr>
              <a:pPr/>
              <a:t>3</a:t>
            </a:fld>
            <a:endParaRPr lang="hr-HR" altLang="en-US" smtClean="0">
              <a:latin typeface="Calibri" panose="020F0502020204030204" pitchFamily="34" charset="0"/>
            </a:endParaRPr>
          </a:p>
        </p:txBody>
      </p:sp>
    </p:spTree>
    <p:extLst>
      <p:ext uri="{BB962C8B-B14F-4D97-AF65-F5344CB8AC3E}">
        <p14:creationId xmlns:p14="http://schemas.microsoft.com/office/powerpoint/2010/main" val="26072750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nl-BE" smtClean="0"/>
              <a:t>Every EU partner was responsible for a few partners of the Project. Belgium became the mentor and coach of the participating universities of Bosnia Herzegovina. </a:t>
            </a:r>
            <a:endParaRPr lang="en-GB" altLang="nl-BE" smtClean="0"/>
          </a:p>
        </p:txBody>
      </p:sp>
      <p:sp>
        <p:nvSpPr>
          <p:cNvPr id="15364"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B8A8CDE-E7FA-45C4-A122-D2CC070ADBF2}" type="slidenum">
              <a:rPr lang="hr-HR" altLang="en-US" smtClean="0">
                <a:latin typeface="Calibri" panose="020F0502020204030204" pitchFamily="34" charset="0"/>
              </a:rPr>
              <a:pPr/>
              <a:t>4</a:t>
            </a:fld>
            <a:endParaRPr lang="hr-HR" altLang="en-US" smtClean="0">
              <a:latin typeface="Calibri" panose="020F0502020204030204" pitchFamily="34" charset="0"/>
            </a:endParaRPr>
          </a:p>
        </p:txBody>
      </p:sp>
    </p:spTree>
    <p:extLst>
      <p:ext uri="{BB962C8B-B14F-4D97-AF65-F5344CB8AC3E}">
        <p14:creationId xmlns:p14="http://schemas.microsoft.com/office/powerpoint/2010/main" val="1795515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en-US" smtClean="0"/>
              <a:t>The mentors of the EU-countries prepared templates and a set of questions which helped the participants of the universities of BiH in their discussion. </a:t>
            </a:r>
            <a:endParaRPr lang="en-GB" altLang="en-US" smtClean="0"/>
          </a:p>
        </p:txBody>
      </p:sp>
      <p:sp>
        <p:nvSpPr>
          <p:cNvPr id="17412"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BFB0B81-66B3-4C09-9B71-F4C48A440DF1}" type="slidenum">
              <a:rPr lang="hr-HR" altLang="en-US" smtClean="0">
                <a:latin typeface="Calibri" panose="020F0502020204030204" pitchFamily="34" charset="0"/>
              </a:rPr>
              <a:pPr/>
              <a:t>5</a:t>
            </a:fld>
            <a:endParaRPr lang="hr-HR" altLang="en-US" smtClean="0">
              <a:latin typeface="Calibri" panose="020F0502020204030204" pitchFamily="34" charset="0"/>
            </a:endParaRPr>
          </a:p>
        </p:txBody>
      </p:sp>
    </p:spTree>
    <p:extLst>
      <p:ext uri="{BB962C8B-B14F-4D97-AF65-F5344CB8AC3E}">
        <p14:creationId xmlns:p14="http://schemas.microsoft.com/office/powerpoint/2010/main" val="27226694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en-US" smtClean="0"/>
              <a:t>On the base of these questions, the WB university discussed their current curriculum. Eu-partners gave instructions and home work to the universities of BiH, so they could work between differents meetings on their new competence based curriculum. Examples of guiding questions are mentioned on this slide</a:t>
            </a:r>
            <a:endParaRPr lang="en-GB" altLang="en-US" smtClean="0"/>
          </a:p>
          <a:p>
            <a:endParaRPr lang="en-GB" altLang="en-US" smtClean="0"/>
          </a:p>
        </p:txBody>
      </p:sp>
      <p:sp>
        <p:nvSpPr>
          <p:cNvPr id="19460"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246A514-CF95-4E1D-AF77-F7081A3BAD79}" type="slidenum">
              <a:rPr lang="hr-HR" altLang="en-US" smtClean="0">
                <a:latin typeface="Calibri" panose="020F0502020204030204" pitchFamily="34" charset="0"/>
              </a:rPr>
              <a:pPr/>
              <a:t>6</a:t>
            </a:fld>
            <a:endParaRPr lang="hr-HR" altLang="en-US" smtClean="0">
              <a:latin typeface="Calibri" panose="020F0502020204030204" pitchFamily="34" charset="0"/>
            </a:endParaRPr>
          </a:p>
        </p:txBody>
      </p:sp>
    </p:spTree>
    <p:extLst>
      <p:ext uri="{BB962C8B-B14F-4D97-AF65-F5344CB8AC3E}">
        <p14:creationId xmlns:p14="http://schemas.microsoft.com/office/powerpoint/2010/main" val="18196361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nl-BE" altLang="en-US" smtClean="0"/>
              <a:t>Furthermore we gave support and advice to de universities of BiH in the development of their new nursing curriculum. </a:t>
            </a:r>
          </a:p>
          <a:p>
            <a:r>
              <a:rPr lang="nl-BE" altLang="en-US" smtClean="0"/>
              <a:t>We gave advice about learning outcomes and outcomes of nursing education. We helped them to formulate their matrix of competences.</a:t>
            </a:r>
          </a:p>
          <a:p>
            <a:endParaRPr lang="en-GB" altLang="en-US" smtClean="0"/>
          </a:p>
        </p:txBody>
      </p:sp>
      <p:sp>
        <p:nvSpPr>
          <p:cNvPr id="2150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FB53128-0CF4-4681-9061-121AE4AF1F9E}" type="slidenum">
              <a:rPr lang="hr-HR" altLang="en-US" smtClean="0">
                <a:latin typeface="Calibri" panose="020F0502020204030204" pitchFamily="34" charset="0"/>
              </a:rPr>
              <a:pPr/>
              <a:t>7</a:t>
            </a:fld>
            <a:endParaRPr lang="hr-HR" altLang="en-US" smtClean="0">
              <a:latin typeface="Calibri" panose="020F0502020204030204" pitchFamily="34" charset="0"/>
            </a:endParaRPr>
          </a:p>
        </p:txBody>
      </p:sp>
    </p:spTree>
    <p:extLst>
      <p:ext uri="{BB962C8B-B14F-4D97-AF65-F5344CB8AC3E}">
        <p14:creationId xmlns:p14="http://schemas.microsoft.com/office/powerpoint/2010/main" val="4227865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nl-BE" smtClean="0"/>
              <a:t>The practical training in nursing in Belgium started with a visit of the skills lab. This practical training focussed on the teaching methodology for practical skills. Their was a workshop on engageing and the preparation of students in practical training. Further there was a workshop on the assessment of practical skills, on peer coaching, workplace training and work place learning.   </a:t>
            </a:r>
          </a:p>
          <a:p>
            <a:pPr eaLnBrk="1" hangingPunct="1"/>
            <a:endParaRPr lang="en-GB" altLang="nl-BE" smtClean="0"/>
          </a:p>
          <a:p>
            <a:pPr eaLnBrk="1" hangingPunct="1"/>
            <a:endParaRPr lang="en-GB" altLang="nl-BE" smtClean="0"/>
          </a:p>
        </p:txBody>
      </p:sp>
      <p:sp>
        <p:nvSpPr>
          <p:cNvPr id="23556"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7688D2-7EFF-414D-A4B8-5B7B727AFACB}" type="slidenum">
              <a:rPr lang="hr-HR" altLang="nl-BE" smtClean="0">
                <a:latin typeface="Calibri" panose="020F0502020204030204" pitchFamily="34" charset="0"/>
              </a:rPr>
              <a:pPr/>
              <a:t>8</a:t>
            </a:fld>
            <a:endParaRPr lang="hr-HR" altLang="nl-BE" smtClean="0">
              <a:latin typeface="Calibri" panose="020F0502020204030204" pitchFamily="34" charset="0"/>
            </a:endParaRPr>
          </a:p>
        </p:txBody>
      </p:sp>
    </p:spTree>
    <p:extLst>
      <p:ext uri="{BB962C8B-B14F-4D97-AF65-F5344CB8AC3E}">
        <p14:creationId xmlns:p14="http://schemas.microsoft.com/office/powerpoint/2010/main" val="2835343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nl-BE"/>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nl-BE"/>
          </a:p>
        </p:txBody>
      </p:sp>
      <p:sp>
        <p:nvSpPr>
          <p:cNvPr id="4" name="Date Placeholder 3"/>
          <p:cNvSpPr>
            <a:spLocks noGrp="1"/>
          </p:cNvSpPr>
          <p:nvPr>
            <p:ph type="dt" sz="half" idx="10"/>
          </p:nvPr>
        </p:nvSpPr>
        <p:spPr/>
        <p:txBody>
          <a:bodyPr/>
          <a:lstStyle/>
          <a:p>
            <a:fld id="{7BE5D253-8218-45CC-875A-B9F25B943ECD}" type="datetimeFigureOut">
              <a:rPr lang="nl-BE" smtClean="0"/>
              <a:t>24/03/2017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2803816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7BE5D253-8218-45CC-875A-B9F25B943ECD}" type="datetimeFigureOut">
              <a:rPr lang="nl-BE" smtClean="0"/>
              <a:t>24/03/2017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1345645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nl-BE"/>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7BE5D253-8218-45CC-875A-B9F25B943ECD}" type="datetimeFigureOut">
              <a:rPr lang="nl-BE" smtClean="0"/>
              <a:t>24/03/2017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15876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10"/>
          </p:nvPr>
        </p:nvSpPr>
        <p:spPr/>
        <p:txBody>
          <a:bodyPr/>
          <a:lstStyle/>
          <a:p>
            <a:fld id="{7BE5D253-8218-45CC-875A-B9F25B943ECD}" type="datetimeFigureOut">
              <a:rPr lang="nl-BE" smtClean="0"/>
              <a:t>24/03/2017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31068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nl-BE"/>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BE5D253-8218-45CC-875A-B9F25B943ECD}" type="datetimeFigureOut">
              <a:rPr lang="nl-BE" smtClean="0"/>
              <a:t>24/03/2017</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861816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Date Placeholder 4"/>
          <p:cNvSpPr>
            <a:spLocks noGrp="1"/>
          </p:cNvSpPr>
          <p:nvPr>
            <p:ph type="dt" sz="half" idx="10"/>
          </p:nvPr>
        </p:nvSpPr>
        <p:spPr/>
        <p:txBody>
          <a:bodyPr/>
          <a:lstStyle/>
          <a:p>
            <a:fld id="{7BE5D253-8218-45CC-875A-B9F25B943ECD}" type="datetimeFigureOut">
              <a:rPr lang="nl-BE" smtClean="0"/>
              <a:t>24/03/2017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41858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nl-BE"/>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7" name="Date Placeholder 6"/>
          <p:cNvSpPr>
            <a:spLocks noGrp="1"/>
          </p:cNvSpPr>
          <p:nvPr>
            <p:ph type="dt" sz="half" idx="10"/>
          </p:nvPr>
        </p:nvSpPr>
        <p:spPr/>
        <p:txBody>
          <a:bodyPr/>
          <a:lstStyle/>
          <a:p>
            <a:fld id="{7BE5D253-8218-45CC-875A-B9F25B943ECD}" type="datetimeFigureOut">
              <a:rPr lang="nl-BE" smtClean="0"/>
              <a:t>24/03/2017</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3113477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BE"/>
          </a:p>
        </p:txBody>
      </p:sp>
      <p:sp>
        <p:nvSpPr>
          <p:cNvPr id="3" name="Date Placeholder 2"/>
          <p:cNvSpPr>
            <a:spLocks noGrp="1"/>
          </p:cNvSpPr>
          <p:nvPr>
            <p:ph type="dt" sz="half" idx="10"/>
          </p:nvPr>
        </p:nvSpPr>
        <p:spPr/>
        <p:txBody>
          <a:bodyPr/>
          <a:lstStyle/>
          <a:p>
            <a:fld id="{7BE5D253-8218-45CC-875A-B9F25B943ECD}" type="datetimeFigureOut">
              <a:rPr lang="nl-BE" smtClean="0"/>
              <a:t>24/03/2017</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172800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E5D253-8218-45CC-875A-B9F25B943ECD}" type="datetimeFigureOut">
              <a:rPr lang="nl-BE" smtClean="0"/>
              <a:t>24/03/2017</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4137465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BE"/>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E5D253-8218-45CC-875A-B9F25B943ECD}" type="datetimeFigureOut">
              <a:rPr lang="nl-BE" smtClean="0"/>
              <a:t>24/03/2017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279400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nl-BE"/>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BE5D253-8218-45CC-875A-B9F25B943ECD}" type="datetimeFigureOut">
              <a:rPr lang="nl-BE" smtClean="0"/>
              <a:t>24/03/2017</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3DDB0173-D18F-4AF3-B191-57D415819F11}" type="slidenum">
              <a:rPr lang="nl-BE" smtClean="0"/>
              <a:t>‹#›</a:t>
            </a:fld>
            <a:endParaRPr lang="nl-BE"/>
          </a:p>
        </p:txBody>
      </p:sp>
    </p:spTree>
    <p:extLst>
      <p:ext uri="{BB962C8B-B14F-4D97-AF65-F5344CB8AC3E}">
        <p14:creationId xmlns:p14="http://schemas.microsoft.com/office/powerpoint/2010/main" val="266585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nl-BE"/>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BE"/>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E5D253-8218-45CC-875A-B9F25B943ECD}" type="datetimeFigureOut">
              <a:rPr lang="nl-BE" smtClean="0"/>
              <a:t>24/03/2017</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DB0173-D18F-4AF3-B191-57D415819F11}" type="slidenum">
              <a:rPr lang="nl-BE" smtClean="0"/>
              <a:t>‹#›</a:t>
            </a:fld>
            <a:endParaRPr lang="nl-BE"/>
          </a:p>
        </p:txBody>
      </p:sp>
    </p:spTree>
    <p:extLst>
      <p:ext uri="{BB962C8B-B14F-4D97-AF65-F5344CB8AC3E}">
        <p14:creationId xmlns:p14="http://schemas.microsoft.com/office/powerpoint/2010/main" val="37291383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752600"/>
            <a:ext cx="7772400" cy="1830388"/>
          </a:xfrm>
        </p:spPr>
        <p:txBody>
          <a:bodyPr/>
          <a:lstStyle/>
          <a:p>
            <a:pPr>
              <a:defRPr/>
            </a:pPr>
            <a:r>
              <a:rPr lang="en-US" dirty="0"/>
              <a:t>Role of Belgium partners in </a:t>
            </a:r>
            <a:r>
              <a:rPr lang="en-US" dirty="0" err="1" smtClean="0"/>
              <a:t>BiH</a:t>
            </a:r>
            <a:r>
              <a:rPr lang="en-US" dirty="0" smtClean="0"/>
              <a:t> </a:t>
            </a:r>
            <a:endParaRPr lang="hr-HR" dirty="0"/>
          </a:p>
        </p:txBody>
      </p:sp>
      <p:sp>
        <p:nvSpPr>
          <p:cNvPr id="8195" name="Subtitle 2"/>
          <p:cNvSpPr>
            <a:spLocks noGrp="1"/>
          </p:cNvSpPr>
          <p:nvPr>
            <p:ph type="subTitle" idx="1"/>
          </p:nvPr>
        </p:nvSpPr>
        <p:spPr>
          <a:xfrm>
            <a:off x="2209800" y="3611563"/>
            <a:ext cx="7772400" cy="1200150"/>
          </a:xfrm>
        </p:spPr>
        <p:txBody>
          <a:bodyPr/>
          <a:lstStyle/>
          <a:p>
            <a:endParaRPr lang="hr-HR" altLang="nl-BE" smtClean="0"/>
          </a:p>
        </p:txBody>
      </p:sp>
      <p:pic>
        <p:nvPicPr>
          <p:cNvPr id="8196" name="Picture 3" descr="ccnurca-logo-web_0.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2000250" cy="120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LogosBeneficairesTempusRIGHTvec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7501" y="285751"/>
            <a:ext cx="3571875"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Date Placeholder 5"/>
          <p:cNvSpPr>
            <a:spLocks noGrp="1"/>
          </p:cNvSpPr>
          <p:nvPr>
            <p:ph type="dt" sz="quarter" idx="10"/>
          </p:nvPr>
        </p:nvSpPr>
        <p:spPr bwMode="auto">
          <a:xfrm>
            <a:off x="8747126" y="6492876"/>
            <a:ext cx="1920875"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nl-BE" smtClean="0">
                <a:solidFill>
                  <a:srgbClr val="FFFFFF"/>
                </a:solidFill>
                <a:latin typeface="Lucida Sans Unicode" panose="020B0602030504020204" pitchFamily="34" charset="0"/>
              </a:rPr>
              <a:t>Belinda Drieghe 20.03.2017. Zenica, BiH</a:t>
            </a:r>
            <a:endParaRPr lang="hr-HR" altLang="nl-BE" smtClean="0">
              <a:solidFill>
                <a:srgbClr val="FFFFFF"/>
              </a:solidFill>
              <a:latin typeface="Lucida Sans Unicode" panose="020B0602030504020204" pitchFamily="34" charset="0"/>
            </a:endParaRPr>
          </a:p>
        </p:txBody>
      </p:sp>
      <p:sp>
        <p:nvSpPr>
          <p:cNvPr id="7" name="Footer Placeholder 6"/>
          <p:cNvSpPr>
            <a:spLocks noGrp="1"/>
          </p:cNvSpPr>
          <p:nvPr>
            <p:ph type="ftr" sz="quarter" idx="11"/>
          </p:nvPr>
        </p:nvSpPr>
        <p:spPr>
          <a:xfrm>
            <a:off x="1952625" y="6286500"/>
            <a:ext cx="6516688" cy="571500"/>
          </a:xfrm>
        </p:spPr>
        <p:txBody>
          <a:bodyPr/>
          <a:lstStyle/>
          <a:p>
            <a:pPr algn="ctr">
              <a:defRPr/>
            </a:pPr>
            <a:r>
              <a:rPr lang="en-US" sz="1400" dirty="0"/>
              <a:t>Competency based Curriculum Reform in Nursing and Caring in Western Balkan Universities</a:t>
            </a:r>
            <a:endParaRPr lang="hr-HR" sz="1400" dirty="0"/>
          </a:p>
        </p:txBody>
      </p:sp>
    </p:spTree>
    <p:extLst>
      <p:ext uri="{BB962C8B-B14F-4D97-AF65-F5344CB8AC3E}">
        <p14:creationId xmlns:p14="http://schemas.microsoft.com/office/powerpoint/2010/main" val="25156195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LogosBeneficairesTempusRIGHTvec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5650" y="1"/>
            <a:ext cx="22923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Content Placeholder 2"/>
          <p:cNvSpPr>
            <a:spLocks noGrp="1"/>
          </p:cNvSpPr>
          <p:nvPr>
            <p:ph idx="1"/>
          </p:nvPr>
        </p:nvSpPr>
        <p:spPr>
          <a:xfrm>
            <a:off x="1941513" y="1125538"/>
            <a:ext cx="8229600" cy="4824412"/>
          </a:xfrm>
        </p:spPr>
        <p:txBody>
          <a:bodyPr/>
          <a:lstStyle/>
          <a:p>
            <a:pPr eaLnBrk="1" hangingPunct="1">
              <a:defRPr/>
            </a:pPr>
            <a:r>
              <a:rPr lang="nl-BE" altLang="nl-BE" dirty="0" smtClean="0"/>
              <a:t>The </a:t>
            </a:r>
            <a:r>
              <a:rPr lang="nl-BE" altLang="nl-BE" dirty="0"/>
              <a:t>U</a:t>
            </a:r>
            <a:r>
              <a:rPr lang="nl-BE" altLang="nl-BE" dirty="0" smtClean="0"/>
              <a:t>niversity college of </a:t>
            </a:r>
            <a:r>
              <a:rPr lang="nl-BE" altLang="nl-BE" dirty="0" err="1" smtClean="0"/>
              <a:t>Odisee</a:t>
            </a:r>
            <a:r>
              <a:rPr lang="nl-BE" altLang="nl-BE" dirty="0" smtClean="0"/>
              <a:t> was, as lead partner of </a:t>
            </a:r>
            <a:r>
              <a:rPr lang="en-GB" altLang="nl-BE" dirty="0" smtClean="0"/>
              <a:t>the</a:t>
            </a:r>
            <a:r>
              <a:rPr lang="nl-BE" altLang="nl-BE" dirty="0" smtClean="0"/>
              <a:t> project, </a:t>
            </a:r>
            <a:r>
              <a:rPr lang="en-GB" altLang="nl-BE" dirty="0" smtClean="0"/>
              <a:t>together</a:t>
            </a:r>
            <a:r>
              <a:rPr lang="nl-BE" altLang="nl-BE" dirty="0" smtClean="0"/>
              <a:t> </a:t>
            </a:r>
            <a:r>
              <a:rPr lang="en-GB" altLang="nl-BE" dirty="0" smtClean="0"/>
              <a:t>with</a:t>
            </a:r>
            <a:r>
              <a:rPr lang="nl-BE" altLang="nl-BE" dirty="0" smtClean="0"/>
              <a:t> </a:t>
            </a:r>
            <a:r>
              <a:rPr lang="nl-BE" altLang="nl-BE" dirty="0" err="1" smtClean="0"/>
              <a:t>the</a:t>
            </a:r>
            <a:r>
              <a:rPr lang="nl-BE" altLang="nl-BE" dirty="0" smtClean="0"/>
              <a:t> University of East Sarajevo, </a:t>
            </a:r>
            <a:r>
              <a:rPr lang="en-GB" altLang="nl-BE" dirty="0" smtClean="0"/>
              <a:t>responsible</a:t>
            </a:r>
            <a:r>
              <a:rPr lang="nl-BE" altLang="nl-BE" dirty="0" smtClean="0"/>
              <a:t> </a:t>
            </a:r>
            <a:r>
              <a:rPr lang="en-GB" altLang="nl-BE" dirty="0" smtClean="0"/>
              <a:t>for</a:t>
            </a:r>
            <a:r>
              <a:rPr lang="nl-BE" altLang="nl-BE" dirty="0" smtClean="0"/>
              <a:t> </a:t>
            </a:r>
            <a:r>
              <a:rPr lang="en-GB" altLang="nl-BE" dirty="0" smtClean="0"/>
              <a:t>the</a:t>
            </a:r>
            <a:r>
              <a:rPr lang="nl-BE" altLang="nl-BE" dirty="0" smtClean="0"/>
              <a:t> project management.</a:t>
            </a:r>
          </a:p>
          <a:p>
            <a:pPr marL="109537" indent="0">
              <a:buNone/>
              <a:defRPr/>
            </a:pPr>
            <a:endParaRPr lang="nl-BE" altLang="nl-BE" dirty="0" smtClean="0"/>
          </a:p>
          <a:p>
            <a:pPr eaLnBrk="1" hangingPunct="1">
              <a:defRPr/>
            </a:pPr>
            <a:r>
              <a:rPr lang="en-GB" altLang="nl-BE" dirty="0" smtClean="0"/>
              <a:t>During</a:t>
            </a:r>
            <a:r>
              <a:rPr lang="nl-BE" altLang="nl-BE" dirty="0" smtClean="0"/>
              <a:t> </a:t>
            </a:r>
            <a:r>
              <a:rPr lang="en-GB" altLang="nl-BE" dirty="0" smtClean="0"/>
              <a:t>the</a:t>
            </a:r>
            <a:r>
              <a:rPr lang="nl-BE" altLang="nl-BE" dirty="0" smtClean="0"/>
              <a:t> kick off meeting in Gent, </a:t>
            </a:r>
            <a:r>
              <a:rPr lang="en-GB" altLang="nl-BE" dirty="0" smtClean="0"/>
              <a:t>the</a:t>
            </a:r>
            <a:r>
              <a:rPr lang="nl-BE" altLang="nl-BE" dirty="0" smtClean="0"/>
              <a:t> </a:t>
            </a:r>
            <a:r>
              <a:rPr lang="en-GB" altLang="nl-BE" dirty="0" smtClean="0"/>
              <a:t>purpose</a:t>
            </a:r>
            <a:r>
              <a:rPr lang="nl-BE" altLang="nl-BE" dirty="0" smtClean="0"/>
              <a:t> of </a:t>
            </a:r>
            <a:r>
              <a:rPr lang="en-GB" altLang="nl-BE" dirty="0" smtClean="0"/>
              <a:t>the</a:t>
            </a:r>
            <a:r>
              <a:rPr lang="nl-BE" altLang="nl-BE" dirty="0" smtClean="0"/>
              <a:t> project </a:t>
            </a:r>
            <a:r>
              <a:rPr lang="en-GB" altLang="nl-BE" dirty="0" smtClean="0"/>
              <a:t>and</a:t>
            </a:r>
            <a:r>
              <a:rPr lang="nl-BE" altLang="nl-BE" dirty="0" smtClean="0"/>
              <a:t> </a:t>
            </a:r>
            <a:r>
              <a:rPr lang="en-GB" altLang="nl-BE" dirty="0" smtClean="0"/>
              <a:t>the</a:t>
            </a:r>
            <a:r>
              <a:rPr lang="nl-BE" altLang="nl-BE" dirty="0" smtClean="0"/>
              <a:t> </a:t>
            </a:r>
            <a:r>
              <a:rPr lang="en-GB" altLang="nl-BE" dirty="0" smtClean="0"/>
              <a:t>work</a:t>
            </a:r>
            <a:r>
              <a:rPr lang="nl-BE" altLang="nl-BE" dirty="0" smtClean="0"/>
              <a:t> packages </a:t>
            </a:r>
            <a:r>
              <a:rPr lang="en-GB" altLang="nl-BE" dirty="0" smtClean="0"/>
              <a:t>were</a:t>
            </a:r>
            <a:r>
              <a:rPr lang="nl-BE" altLang="nl-BE" dirty="0" smtClean="0"/>
              <a:t> </a:t>
            </a:r>
            <a:r>
              <a:rPr lang="en-GB" altLang="nl-BE" dirty="0" smtClean="0"/>
              <a:t>clarified</a:t>
            </a:r>
            <a:r>
              <a:rPr lang="nl-BE" altLang="nl-BE" dirty="0" smtClean="0"/>
              <a:t>. </a:t>
            </a:r>
          </a:p>
          <a:p>
            <a:pPr eaLnBrk="1" hangingPunct="1">
              <a:defRPr/>
            </a:pPr>
            <a:endParaRPr lang="nl-BE" altLang="nl-BE" dirty="0"/>
          </a:p>
          <a:p>
            <a:pPr eaLnBrk="1" hangingPunct="1">
              <a:defRPr/>
            </a:pPr>
            <a:r>
              <a:rPr lang="nl-BE" altLang="nl-BE" dirty="0" smtClean="0"/>
              <a:t>As lead partner </a:t>
            </a:r>
            <a:r>
              <a:rPr lang="en-GB" altLang="nl-BE" dirty="0" smtClean="0"/>
              <a:t>our</a:t>
            </a:r>
            <a:r>
              <a:rPr lang="nl-BE" altLang="nl-BE" dirty="0" smtClean="0"/>
              <a:t> </a:t>
            </a:r>
            <a:r>
              <a:rPr lang="en-GB" altLang="nl-BE" dirty="0" smtClean="0"/>
              <a:t>competence based approach of nursing and our quality management system was presented.</a:t>
            </a:r>
            <a:r>
              <a:rPr lang="nl-BE" altLang="nl-BE" dirty="0" smtClean="0"/>
              <a:t> </a:t>
            </a:r>
          </a:p>
        </p:txBody>
      </p:sp>
      <p:sp>
        <p:nvSpPr>
          <p:cNvPr id="1024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nl-BE" smtClean="0">
                <a:latin typeface="Lucida Sans Unicode" panose="020B0602030504020204" pitchFamily="34" charset="0"/>
              </a:rPr>
              <a:t>Belinda Drieghe 20.03.2017. Zenica, BiH</a:t>
            </a:r>
            <a:endParaRPr lang="hr-HR" altLang="nl-BE" smtClean="0">
              <a:latin typeface="Lucida Sans Unicode" panose="020B0602030504020204" pitchFamily="34" charset="0"/>
            </a:endParaRPr>
          </a:p>
        </p:txBody>
      </p:sp>
      <p:sp>
        <p:nvSpPr>
          <p:cNvPr id="10245" name="Footer Placeholder 4"/>
          <p:cNvSpPr>
            <a:spLocks noGrp="1"/>
          </p:cNvSpPr>
          <p:nvPr>
            <p:ph type="ftr" sz="quarter" idx="11"/>
          </p:nvPr>
        </p:nvSpPr>
        <p:spPr bwMode="auto">
          <a:xfrm>
            <a:off x="2809876" y="6408738"/>
            <a:ext cx="5445125" cy="44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nl-BE" smtClean="0">
                <a:solidFill>
                  <a:srgbClr val="FF0000"/>
                </a:solidFill>
                <a:latin typeface="Lucida Sans Unicode" panose="020B0602030504020204" pitchFamily="34" charset="0"/>
              </a:rPr>
              <a:t>Competency based Curriculum Reform in Nursing and Caring in Western Balkan Universities</a:t>
            </a:r>
            <a:endParaRPr lang="hr-HR" altLang="nl-BE" smtClean="0">
              <a:solidFill>
                <a:srgbClr val="FF0000"/>
              </a:solidFill>
              <a:latin typeface="Lucida Sans Unicode" panose="020B0602030504020204" pitchFamily="34" charset="0"/>
            </a:endParaRPr>
          </a:p>
        </p:txBody>
      </p:sp>
      <p:pic>
        <p:nvPicPr>
          <p:cNvPr id="10246" name="Picture 5" descr="ccnurca-logo-web_0.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6126164"/>
            <a:ext cx="12144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3798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inhoud 1"/>
          <p:cNvSpPr>
            <a:spLocks noGrp="1"/>
          </p:cNvSpPr>
          <p:nvPr>
            <p:ph idx="1"/>
          </p:nvPr>
        </p:nvSpPr>
        <p:spPr/>
        <p:txBody>
          <a:bodyPr/>
          <a:lstStyle/>
          <a:p>
            <a:pPr eaLnBrk="1" hangingPunct="1"/>
            <a:endParaRPr lang="en-GB" altLang="en-US" smtClean="0"/>
          </a:p>
        </p:txBody>
      </p:sp>
      <p:sp>
        <p:nvSpPr>
          <p:cNvPr id="3" name="Titel 2"/>
          <p:cNvSpPr>
            <a:spLocks noGrp="1"/>
          </p:cNvSpPr>
          <p:nvPr>
            <p:ph type="title"/>
          </p:nvPr>
        </p:nvSpPr>
        <p:spPr/>
        <p:txBody>
          <a:bodyPr/>
          <a:lstStyle/>
          <a:p>
            <a:pPr eaLnBrk="1" hangingPunct="1">
              <a:defRPr/>
            </a:pPr>
            <a:endParaRPr lang="en-GB"/>
          </a:p>
        </p:txBody>
      </p:sp>
      <p:sp>
        <p:nvSpPr>
          <p:cNvPr id="4" name="Tijdelijke aanduiding voor datum 3"/>
          <p:cNvSpPr>
            <a:spLocks noGrp="1"/>
          </p:cNvSpPr>
          <p:nvPr>
            <p:ph type="dt" sz="quarter" idx="10"/>
          </p:nvPr>
        </p:nvSpPr>
        <p:spPr/>
        <p:txBody>
          <a:bodyPr/>
          <a:lstStyle/>
          <a:p>
            <a:pPr>
              <a:defRPr/>
            </a:pPr>
            <a:r>
              <a:rPr lang="en-US"/>
              <a:t>Belinda Drieghe 20.03.2017. Zenica, BiH</a:t>
            </a:r>
            <a:endParaRPr lang="hr-HR"/>
          </a:p>
        </p:txBody>
      </p:sp>
      <p:sp>
        <p:nvSpPr>
          <p:cNvPr id="5" name="Tijdelijke aanduiding voor voettekst 4"/>
          <p:cNvSpPr>
            <a:spLocks noGrp="1"/>
          </p:cNvSpPr>
          <p:nvPr>
            <p:ph type="ftr" sz="quarter" idx="11"/>
          </p:nvPr>
        </p:nvSpPr>
        <p:spPr/>
        <p:txBody>
          <a:bodyPr/>
          <a:lstStyle/>
          <a:p>
            <a:pPr>
              <a:defRPr/>
            </a:pPr>
            <a:r>
              <a:rPr lang="en-US" smtClean="0"/>
              <a:t>Competency based Curriculum Reform in Nursing and Caring in Western Balkan Universities</a:t>
            </a:r>
            <a:endParaRPr lang="hr-HR"/>
          </a:p>
        </p:txBody>
      </p:sp>
      <p:pic>
        <p:nvPicPr>
          <p:cNvPr id="12294" name="Afbeelding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71814" y="274638"/>
            <a:ext cx="5964237" cy="572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077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inhoud 1"/>
          <p:cNvSpPr>
            <a:spLocks noGrp="1"/>
          </p:cNvSpPr>
          <p:nvPr>
            <p:ph idx="1"/>
          </p:nvPr>
        </p:nvSpPr>
        <p:spPr>
          <a:xfrm>
            <a:off x="1981200" y="188913"/>
            <a:ext cx="8229600" cy="4525962"/>
          </a:xfrm>
        </p:spPr>
        <p:txBody>
          <a:bodyPr/>
          <a:lstStyle/>
          <a:p>
            <a:r>
              <a:rPr lang="nl-BE" altLang="en-US" smtClean="0"/>
              <a:t>During every meeting the deadlines and responsibilities were mentioned.</a:t>
            </a:r>
          </a:p>
          <a:p>
            <a:endParaRPr lang="nl-BE" altLang="en-US" smtClean="0"/>
          </a:p>
          <a:p>
            <a:r>
              <a:rPr lang="nl-BE" altLang="en-US" smtClean="0"/>
              <a:t>Also future activities and obligations of the WB partners were discussed and given. </a:t>
            </a:r>
          </a:p>
          <a:p>
            <a:endParaRPr lang="nl-BE" altLang="en-US" smtClean="0"/>
          </a:p>
          <a:p>
            <a:endParaRPr lang="en-GB" altLang="en-US" smtClean="0"/>
          </a:p>
        </p:txBody>
      </p:sp>
      <p:sp>
        <p:nvSpPr>
          <p:cNvPr id="4" name="Tijdelijke aanduiding voor datum 3"/>
          <p:cNvSpPr>
            <a:spLocks noGrp="1"/>
          </p:cNvSpPr>
          <p:nvPr>
            <p:ph type="dt" sz="quarter" idx="10"/>
          </p:nvPr>
        </p:nvSpPr>
        <p:spPr/>
        <p:txBody>
          <a:bodyPr/>
          <a:lstStyle/>
          <a:p>
            <a:pPr>
              <a:defRPr/>
            </a:pPr>
            <a:r>
              <a:rPr lang="en-US" smtClean="0"/>
              <a:t>Belinda Drieghe 20.03.2017. Zenica, BiH</a:t>
            </a:r>
            <a:endParaRPr lang="hr-HR"/>
          </a:p>
        </p:txBody>
      </p:sp>
      <p:sp>
        <p:nvSpPr>
          <p:cNvPr id="5" name="Tijdelijke aanduiding voor voettekst 4"/>
          <p:cNvSpPr>
            <a:spLocks noGrp="1"/>
          </p:cNvSpPr>
          <p:nvPr>
            <p:ph type="ftr" sz="quarter" idx="11"/>
          </p:nvPr>
        </p:nvSpPr>
        <p:spPr/>
        <p:txBody>
          <a:bodyPr/>
          <a:lstStyle/>
          <a:p>
            <a:pPr>
              <a:defRPr/>
            </a:pPr>
            <a:r>
              <a:rPr lang="en-US" smtClean="0"/>
              <a:t>Competency based Curriculum Reform in Nursing and Caring in Western Balkan Universities</a:t>
            </a:r>
            <a:endParaRPr lang="hr-HR"/>
          </a:p>
        </p:txBody>
      </p:sp>
      <p:pic>
        <p:nvPicPr>
          <p:cNvPr id="14341" name="Afbeelding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1" y="2525714"/>
            <a:ext cx="8304213" cy="371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75637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jdelijke aanduiding voor inhoud 1"/>
          <p:cNvSpPr>
            <a:spLocks noGrp="1"/>
          </p:cNvSpPr>
          <p:nvPr>
            <p:ph idx="1"/>
          </p:nvPr>
        </p:nvSpPr>
        <p:spPr>
          <a:xfrm>
            <a:off x="1963738" y="260351"/>
            <a:ext cx="8229600" cy="4525963"/>
          </a:xfrm>
        </p:spPr>
        <p:txBody>
          <a:bodyPr>
            <a:normAutofit lnSpcReduction="10000"/>
          </a:bodyPr>
          <a:lstStyle/>
          <a:p>
            <a:r>
              <a:rPr lang="nl-BE" altLang="en-US" smtClean="0"/>
              <a:t>During the training in Zenica about setting up learning outcomes for a new curriculum, workshops about the developping of a new curriculum were organised.</a:t>
            </a:r>
          </a:p>
          <a:p>
            <a:endParaRPr lang="nl-BE" altLang="en-US" smtClean="0"/>
          </a:p>
          <a:p>
            <a:r>
              <a:rPr lang="nl-BE" altLang="en-US" smtClean="0"/>
              <a:t>The participants of the WB Universities were divided into small work group of 5 to 7 persons.</a:t>
            </a:r>
          </a:p>
          <a:p>
            <a:endParaRPr lang="nl-BE" altLang="en-US" smtClean="0"/>
          </a:p>
          <a:p>
            <a:r>
              <a:rPr lang="nl-BE" altLang="en-US" smtClean="0"/>
              <a:t>Every group was coached by a mentor of one of the EU-partners. They prepared templates and a set of questions which helped the WB universities in their discussion. </a:t>
            </a:r>
            <a:endParaRPr lang="en-GB" altLang="en-US" smtClean="0"/>
          </a:p>
          <a:p>
            <a:endParaRPr lang="en-GB" altLang="en-US" smtClean="0"/>
          </a:p>
        </p:txBody>
      </p:sp>
      <p:sp>
        <p:nvSpPr>
          <p:cNvPr id="4" name="Tijdelijke aanduiding voor datum 3"/>
          <p:cNvSpPr>
            <a:spLocks noGrp="1"/>
          </p:cNvSpPr>
          <p:nvPr>
            <p:ph type="dt" sz="quarter" idx="10"/>
          </p:nvPr>
        </p:nvSpPr>
        <p:spPr/>
        <p:txBody>
          <a:bodyPr/>
          <a:lstStyle/>
          <a:p>
            <a:pPr>
              <a:defRPr/>
            </a:pPr>
            <a:r>
              <a:rPr lang="en-US" smtClean="0"/>
              <a:t>Belinda Drieghe 20.03.2017. Zenica, BiH</a:t>
            </a:r>
            <a:endParaRPr lang="hr-HR"/>
          </a:p>
        </p:txBody>
      </p:sp>
      <p:sp>
        <p:nvSpPr>
          <p:cNvPr id="5" name="Tijdelijke aanduiding voor voettekst 4"/>
          <p:cNvSpPr>
            <a:spLocks noGrp="1"/>
          </p:cNvSpPr>
          <p:nvPr>
            <p:ph type="ftr" sz="quarter" idx="11"/>
          </p:nvPr>
        </p:nvSpPr>
        <p:spPr/>
        <p:txBody>
          <a:bodyPr/>
          <a:lstStyle/>
          <a:p>
            <a:pPr>
              <a:defRPr/>
            </a:pPr>
            <a:r>
              <a:rPr lang="en-US" smtClean="0"/>
              <a:t>Competency based Curriculum Reform in Nursing and Caring in Western Balkan Universities</a:t>
            </a:r>
            <a:endParaRPr lang="hr-HR"/>
          </a:p>
        </p:txBody>
      </p:sp>
    </p:spTree>
    <p:extLst>
      <p:ext uri="{BB962C8B-B14F-4D97-AF65-F5344CB8AC3E}">
        <p14:creationId xmlns:p14="http://schemas.microsoft.com/office/powerpoint/2010/main" val="29618814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jdelijke aanduiding voor inhoud 1"/>
          <p:cNvSpPr>
            <a:spLocks noGrp="1"/>
          </p:cNvSpPr>
          <p:nvPr>
            <p:ph idx="1"/>
          </p:nvPr>
        </p:nvSpPr>
        <p:spPr>
          <a:xfrm>
            <a:off x="1955800" y="1196976"/>
            <a:ext cx="8229600" cy="4525963"/>
          </a:xfrm>
        </p:spPr>
        <p:txBody>
          <a:bodyPr>
            <a:normAutofit lnSpcReduction="10000"/>
          </a:bodyPr>
          <a:lstStyle/>
          <a:p>
            <a:r>
              <a:rPr lang="nl-BE" altLang="en-US" smtClean="0"/>
              <a:t>Content of theoretical courses?</a:t>
            </a:r>
          </a:p>
          <a:p>
            <a:r>
              <a:rPr lang="nl-BE" altLang="en-US" smtClean="0"/>
              <a:t>Clinical learning/skill training?</a:t>
            </a:r>
          </a:p>
          <a:p>
            <a:r>
              <a:rPr lang="nl-BE" altLang="en-US" smtClean="0"/>
              <a:t>How to translate outputs in learning outcomes?</a:t>
            </a:r>
          </a:p>
          <a:p>
            <a:r>
              <a:rPr lang="nl-BE" altLang="en-US" smtClean="0"/>
              <a:t>(Re)Organization of internship?</a:t>
            </a:r>
          </a:p>
          <a:p>
            <a:r>
              <a:rPr lang="nl-BE" altLang="en-US" smtClean="0"/>
              <a:t>Ratio practical/theoretical work (2300:2300)</a:t>
            </a:r>
          </a:p>
          <a:p>
            <a:r>
              <a:rPr lang="nl-BE" altLang="en-US" smtClean="0"/>
              <a:t>Assessment methods? </a:t>
            </a:r>
          </a:p>
          <a:p>
            <a:r>
              <a:rPr lang="nl-BE" altLang="en-US" smtClean="0"/>
              <a:t>How to train critical thinking/PBL?</a:t>
            </a:r>
          </a:p>
          <a:p>
            <a:r>
              <a:rPr lang="nl-BE" altLang="en-US" smtClean="0"/>
              <a:t>How to train communication?</a:t>
            </a:r>
          </a:p>
          <a:p>
            <a:r>
              <a:rPr lang="nl-BE" altLang="en-US" smtClean="0"/>
              <a:t>Teaching material and assessment material?</a:t>
            </a:r>
          </a:p>
          <a:p>
            <a:endParaRPr lang="en-GB" altLang="en-US" smtClean="0"/>
          </a:p>
        </p:txBody>
      </p:sp>
      <p:sp>
        <p:nvSpPr>
          <p:cNvPr id="3" name="Titel 2"/>
          <p:cNvSpPr>
            <a:spLocks noGrp="1"/>
          </p:cNvSpPr>
          <p:nvPr>
            <p:ph type="title"/>
          </p:nvPr>
        </p:nvSpPr>
        <p:spPr/>
        <p:txBody>
          <a:bodyPr/>
          <a:lstStyle/>
          <a:p>
            <a:pPr>
              <a:defRPr/>
            </a:pPr>
            <a:r>
              <a:rPr lang="nl-BE" dirty="0" err="1" smtClean="0"/>
              <a:t>Guiding</a:t>
            </a:r>
            <a:r>
              <a:rPr lang="nl-BE" dirty="0" smtClean="0"/>
              <a:t> </a:t>
            </a:r>
            <a:r>
              <a:rPr lang="nl-BE" dirty="0" err="1" smtClean="0"/>
              <a:t>questions</a:t>
            </a:r>
            <a:endParaRPr lang="en-GB" dirty="0"/>
          </a:p>
        </p:txBody>
      </p:sp>
      <p:sp>
        <p:nvSpPr>
          <p:cNvPr id="4" name="Tijdelijke aanduiding voor datum 3"/>
          <p:cNvSpPr>
            <a:spLocks noGrp="1"/>
          </p:cNvSpPr>
          <p:nvPr>
            <p:ph type="dt" sz="quarter" idx="10"/>
          </p:nvPr>
        </p:nvSpPr>
        <p:spPr/>
        <p:txBody>
          <a:bodyPr/>
          <a:lstStyle/>
          <a:p>
            <a:pPr>
              <a:defRPr/>
            </a:pPr>
            <a:r>
              <a:rPr lang="en-US" smtClean="0"/>
              <a:t>Belinda Drieghe 20.03.2017. Zenica, BiH</a:t>
            </a:r>
            <a:endParaRPr lang="hr-HR"/>
          </a:p>
        </p:txBody>
      </p:sp>
      <p:sp>
        <p:nvSpPr>
          <p:cNvPr id="5" name="Tijdelijke aanduiding voor voettekst 4"/>
          <p:cNvSpPr>
            <a:spLocks noGrp="1"/>
          </p:cNvSpPr>
          <p:nvPr>
            <p:ph type="ftr" sz="quarter" idx="11"/>
          </p:nvPr>
        </p:nvSpPr>
        <p:spPr/>
        <p:txBody>
          <a:bodyPr/>
          <a:lstStyle/>
          <a:p>
            <a:pPr>
              <a:defRPr/>
            </a:pPr>
            <a:r>
              <a:rPr lang="en-US" smtClean="0"/>
              <a:t>Competency based Curriculum Reform in Nursing and Caring in Western Balkan Universities</a:t>
            </a:r>
            <a:endParaRPr lang="hr-HR"/>
          </a:p>
        </p:txBody>
      </p:sp>
    </p:spTree>
    <p:extLst>
      <p:ext uri="{BB962C8B-B14F-4D97-AF65-F5344CB8AC3E}">
        <p14:creationId xmlns:p14="http://schemas.microsoft.com/office/powerpoint/2010/main" val="30995115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Tijdelijke aanduiding voor inhoud 1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847851" y="188914"/>
            <a:ext cx="8323263" cy="5646737"/>
          </a:xfrm>
        </p:spPr>
      </p:pic>
      <p:sp>
        <p:nvSpPr>
          <p:cNvPr id="4" name="Tijdelijke aanduiding voor datum 3"/>
          <p:cNvSpPr>
            <a:spLocks noGrp="1"/>
          </p:cNvSpPr>
          <p:nvPr>
            <p:ph type="dt" sz="quarter" idx="10"/>
          </p:nvPr>
        </p:nvSpPr>
        <p:spPr/>
        <p:txBody>
          <a:bodyPr/>
          <a:lstStyle/>
          <a:p>
            <a:pPr>
              <a:defRPr/>
            </a:pPr>
            <a:r>
              <a:rPr lang="en-US" smtClean="0"/>
              <a:t>Belinda Drieghe 20.03.2017. Zenica, BiH</a:t>
            </a:r>
            <a:endParaRPr lang="hr-HR"/>
          </a:p>
        </p:txBody>
      </p:sp>
      <p:sp>
        <p:nvSpPr>
          <p:cNvPr id="5" name="Tijdelijke aanduiding voor voettekst 4"/>
          <p:cNvSpPr>
            <a:spLocks noGrp="1"/>
          </p:cNvSpPr>
          <p:nvPr>
            <p:ph type="ftr" sz="quarter" idx="11"/>
          </p:nvPr>
        </p:nvSpPr>
        <p:spPr/>
        <p:txBody>
          <a:bodyPr/>
          <a:lstStyle/>
          <a:p>
            <a:pPr>
              <a:defRPr/>
            </a:pPr>
            <a:r>
              <a:rPr lang="en-US" smtClean="0"/>
              <a:t>Competency based Curriculum Reform in Nursing and Caring in Western Balkan Universities</a:t>
            </a:r>
            <a:endParaRPr lang="hr-HR"/>
          </a:p>
        </p:txBody>
      </p:sp>
    </p:spTree>
    <p:extLst>
      <p:ext uri="{BB962C8B-B14F-4D97-AF65-F5344CB8AC3E}">
        <p14:creationId xmlns:p14="http://schemas.microsoft.com/office/powerpoint/2010/main" val="1273846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descr="LogosBeneficairesTempusRIGHTvect.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75650" y="1"/>
            <a:ext cx="22923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Tijdelijke aanduiding voor inhoud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2809876" y="1284289"/>
            <a:ext cx="6526213" cy="4886325"/>
          </a:xfrm>
        </p:spPr>
      </p:pic>
      <p:sp>
        <p:nvSpPr>
          <p:cNvPr id="2" name="Title 1"/>
          <p:cNvSpPr>
            <a:spLocks noGrp="1"/>
          </p:cNvSpPr>
          <p:nvPr>
            <p:ph type="title"/>
          </p:nvPr>
        </p:nvSpPr>
        <p:spPr/>
        <p:txBody>
          <a:bodyPr/>
          <a:lstStyle/>
          <a:p>
            <a:pPr>
              <a:defRPr/>
            </a:pPr>
            <a:r>
              <a:rPr lang="nl-BE" dirty="0" smtClean="0"/>
              <a:t>Practical training, Sint-Niklaas</a:t>
            </a:r>
            <a:endParaRPr lang="hr-HR" dirty="0"/>
          </a:p>
        </p:txBody>
      </p:sp>
      <p:sp>
        <p:nvSpPr>
          <p:cNvPr id="2253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ltLang="nl-BE" smtClean="0">
                <a:latin typeface="Lucida Sans Unicode" panose="020B0602030504020204" pitchFamily="34" charset="0"/>
              </a:rPr>
              <a:t>Belinda Drieghe 20.03.2017. Zenica, BiH</a:t>
            </a:r>
            <a:endParaRPr lang="hr-HR" altLang="nl-BE" smtClean="0">
              <a:latin typeface="Lucida Sans Unicode" panose="020B0602030504020204" pitchFamily="34" charset="0"/>
            </a:endParaRPr>
          </a:p>
        </p:txBody>
      </p:sp>
      <p:sp>
        <p:nvSpPr>
          <p:cNvPr id="22534" name="Footer Placeholder 4"/>
          <p:cNvSpPr>
            <a:spLocks noGrp="1"/>
          </p:cNvSpPr>
          <p:nvPr>
            <p:ph type="ftr" sz="quarter" idx="11"/>
          </p:nvPr>
        </p:nvSpPr>
        <p:spPr bwMode="auto">
          <a:xfrm>
            <a:off x="2809876" y="6408738"/>
            <a:ext cx="5445125" cy="44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nl-BE" smtClean="0">
                <a:solidFill>
                  <a:srgbClr val="FF0000"/>
                </a:solidFill>
                <a:latin typeface="Lucida Sans Unicode" panose="020B0602030504020204" pitchFamily="34" charset="0"/>
              </a:rPr>
              <a:t>Competency based Curriculum Reform in Nursing and Caring in Western Balkan Universities</a:t>
            </a:r>
            <a:endParaRPr lang="hr-HR" altLang="nl-BE" smtClean="0">
              <a:solidFill>
                <a:srgbClr val="FF0000"/>
              </a:solidFill>
              <a:latin typeface="Lucida Sans Unicode" panose="020B0602030504020204" pitchFamily="34" charset="0"/>
            </a:endParaRPr>
          </a:p>
        </p:txBody>
      </p:sp>
      <p:pic>
        <p:nvPicPr>
          <p:cNvPr id="22535" name="Picture 5" descr="ccnurca-logo-web_0.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6126164"/>
            <a:ext cx="121443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436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780</Words>
  <Application>Microsoft Office PowerPoint</Application>
  <PresentationFormat>Widescreen</PresentationFormat>
  <Paragraphs>62</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Lucida Sans Unicode</vt:lpstr>
      <vt:lpstr>Office Theme</vt:lpstr>
      <vt:lpstr>Role of Belgium partners in BiH </vt:lpstr>
      <vt:lpstr>PowerPoint Presentation</vt:lpstr>
      <vt:lpstr>PowerPoint Presentation</vt:lpstr>
      <vt:lpstr>PowerPoint Presentation</vt:lpstr>
      <vt:lpstr>PowerPoint Presentation</vt:lpstr>
      <vt:lpstr>Guiding questions</vt:lpstr>
      <vt:lpstr>PowerPoint Presentation</vt:lpstr>
      <vt:lpstr>Practical training, Sint-Niklaas</vt:lpstr>
    </vt:vector>
  </TitlesOfParts>
  <Company>Odisee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Role of Belgium partners in BiH </dc:title>
  <dc:creator>Willem vanden Berg</dc:creator>
  <cp:lastModifiedBy>Willem vanden Berg</cp:lastModifiedBy>
  <cp:revision>1</cp:revision>
  <dcterms:created xsi:type="dcterms:W3CDTF">2017-03-24T10:23:14Z</dcterms:created>
  <dcterms:modified xsi:type="dcterms:W3CDTF">2017-03-24T10:23:30Z</dcterms:modified>
</cp:coreProperties>
</file>