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handoutMasterIdLst>
    <p:handoutMasterId r:id="rId25"/>
  </p:handoutMasterIdLst>
  <p:sldIdLst>
    <p:sldId id="324" r:id="rId3"/>
    <p:sldId id="322" r:id="rId4"/>
    <p:sldId id="316" r:id="rId5"/>
    <p:sldId id="292" r:id="rId6"/>
    <p:sldId id="325" r:id="rId7"/>
    <p:sldId id="319" r:id="rId8"/>
    <p:sldId id="318" r:id="rId9"/>
    <p:sldId id="293" r:id="rId10"/>
    <p:sldId id="294" r:id="rId11"/>
    <p:sldId id="326" r:id="rId12"/>
    <p:sldId id="295" r:id="rId13"/>
    <p:sldId id="296" r:id="rId14"/>
    <p:sldId id="317" r:id="rId15"/>
    <p:sldId id="297" r:id="rId16"/>
    <p:sldId id="320" r:id="rId17"/>
    <p:sldId id="321" r:id="rId18"/>
    <p:sldId id="291" r:id="rId19"/>
    <p:sldId id="307" r:id="rId20"/>
    <p:sldId id="299" r:id="rId21"/>
    <p:sldId id="308" r:id="rId22"/>
    <p:sldId id="306" r:id="rId23"/>
  </p:sldIdLst>
  <p:sldSz cx="9144000" cy="6858000" type="screen4x3"/>
  <p:notesSz cx="6669088" cy="9872663"/>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577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2" autoAdjust="0"/>
    <p:restoredTop sz="70460" autoAdjust="0"/>
  </p:normalViewPr>
  <p:slideViewPr>
    <p:cSldViewPr snapToObjects="1">
      <p:cViewPr varScale="1">
        <p:scale>
          <a:sx n="79" d="100"/>
          <a:sy n="79" d="100"/>
        </p:scale>
        <p:origin x="1962" y="84"/>
      </p:cViewPr>
      <p:guideLst>
        <p:guide orient="horz" pos="2160"/>
        <p:guide pos="2880"/>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Blad1!$B$1</c:f>
              <c:strCache>
                <c:ptCount val="1"/>
                <c:pt idx="0">
                  <c:v>Kolom1</c:v>
                </c:pt>
              </c:strCache>
            </c:strRef>
          </c:tx>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dLbl>
              <c:idx val="3"/>
              <c:showLegendKey val="0"/>
              <c:showVal val="1"/>
              <c:showCatName val="0"/>
              <c:showSerName val="0"/>
              <c:showPercent val="0"/>
              <c:showBubbleSize val="0"/>
              <c:extLst>
                <c:ext xmlns:c15="http://schemas.microsoft.com/office/drawing/2012/chart" uri="{CE6537A1-D6FC-4f65-9D91-7224C49458BB}"/>
              </c:extLst>
            </c:dLbl>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Blad1!$A$2:$A$6</c:f>
              <c:strCache>
                <c:ptCount val="5"/>
                <c:pt idx="0">
                  <c:v>preventive care (2%)</c:v>
                </c:pt>
                <c:pt idx="1">
                  <c:v>acute care (6%)  </c:v>
                </c:pt>
                <c:pt idx="2">
                  <c:v>intensive care (50%)</c:v>
                </c:pt>
                <c:pt idx="3">
                  <c:v>chronic care (22%)</c:v>
                </c:pt>
                <c:pt idx="4">
                  <c:v>psychiatric care (20%)</c:v>
                </c:pt>
              </c:strCache>
            </c:strRef>
          </c:cat>
          <c:val>
            <c:numRef>
              <c:f>Blad1!$B$2:$B$6</c:f>
              <c:numCache>
                <c:formatCode>0%</c:formatCode>
                <c:ptCount val="5"/>
                <c:pt idx="0">
                  <c:v>2.0000000000000004E-2</c:v>
                </c:pt>
                <c:pt idx="1">
                  <c:v>6.0000000000000005E-2</c:v>
                </c:pt>
                <c:pt idx="2">
                  <c:v>0.5</c:v>
                </c:pt>
                <c:pt idx="3">
                  <c:v>0.22</c:v>
                </c:pt>
                <c:pt idx="4">
                  <c:v>0.2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6799907364521227"/>
          <c:y val="5.1041758825090697E-2"/>
          <c:w val="0.32023622047244127"/>
          <c:h val="0.70690524639476382"/>
        </c:manualLayout>
      </c:layout>
      <c:overlay val="0"/>
    </c:legend>
    <c:plotVisOnly val="1"/>
    <c:dispBlanksAs val="zero"/>
    <c:showDLblsOverMax val="0"/>
  </c:chart>
  <c:txPr>
    <a:bodyPr/>
    <a:lstStyle/>
    <a:p>
      <a:pPr>
        <a:defRPr sz="1800"/>
      </a:pPr>
      <a:endParaRPr lang="nl-NL"/>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9147286821705418E-2"/>
          <c:y val="0.2534246575342467"/>
          <c:w val="0.6011565342122932"/>
          <c:h val="0.70821180742818124"/>
        </c:manualLayout>
      </c:layout>
      <c:pieChart>
        <c:varyColors val="1"/>
        <c:ser>
          <c:idx val="0"/>
          <c:order val="0"/>
          <c:tx>
            <c:strRef>
              <c:f>Blad1!$B$1</c:f>
              <c:strCache>
                <c:ptCount val="1"/>
                <c:pt idx="0">
                  <c:v>Kolom1</c:v>
                </c:pt>
              </c:strCache>
            </c:strRef>
          </c:tx>
          <c:dLbls>
            <c:dLbl>
              <c:idx val="0"/>
              <c:tx>
                <c:rich>
                  <a:bodyPr/>
                  <a:lstStyle/>
                  <a:p>
                    <a:r>
                      <a:rPr lang="en-US" dirty="0" smtClean="0"/>
                      <a:t>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showLegendKey val="0"/>
              <c:showVal val="0"/>
              <c:showCatName val="0"/>
              <c:showSerName val="0"/>
              <c:showPercent val="1"/>
              <c:showBubbleSize val="0"/>
              <c:extLst>
                <c:ext xmlns:c15="http://schemas.microsoft.com/office/drawing/2012/chart" uri="{CE6537A1-D6FC-4f65-9D91-7224C49458BB}"/>
              </c:extLst>
            </c:dLbl>
            <c:dLbl>
              <c:idx val="2"/>
              <c:showLegendKey val="0"/>
              <c:showVal val="0"/>
              <c:showCatName val="0"/>
              <c:showSerName val="0"/>
              <c:showPercent val="1"/>
              <c:showBubbleSize val="0"/>
              <c:extLst>
                <c:ext xmlns:c15="http://schemas.microsoft.com/office/drawing/2012/chart" uri="{CE6537A1-D6FC-4f65-9D91-7224C49458BB}"/>
              </c:extLst>
            </c:dLbl>
            <c:dLbl>
              <c:idx val="3"/>
              <c:layout>
                <c:manualLayout>
                  <c:x val="9.1772721723738029E-3"/>
                  <c:y val="6.8774314169632908E-2"/>
                </c:manualLayout>
              </c:layout>
              <c:tx>
                <c:rich>
                  <a:bodyPr/>
                  <a:lstStyle/>
                  <a:p>
                    <a:r>
                      <a:rPr lang="en-US" dirty="0" smtClean="0"/>
                      <a:t>1,2%</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Blad1!$A$2:$A$5</c:f>
              <c:strCache>
                <c:ptCount val="4"/>
                <c:pt idx="0">
                  <c:v>25-30 years</c:v>
                </c:pt>
                <c:pt idx="1">
                  <c:v>30-35 years</c:v>
                </c:pt>
                <c:pt idx="2">
                  <c:v>40-45 years</c:v>
                </c:pt>
                <c:pt idx="3">
                  <c:v>50-55 years</c:v>
                </c:pt>
              </c:strCache>
            </c:strRef>
          </c:cat>
          <c:val>
            <c:numRef>
              <c:f>Blad1!$B$2:$B$5</c:f>
              <c:numCache>
                <c:formatCode>General</c:formatCode>
                <c:ptCount val="4"/>
                <c:pt idx="0">
                  <c:v>4</c:v>
                </c:pt>
                <c:pt idx="1">
                  <c:v>14</c:v>
                </c:pt>
                <c:pt idx="2">
                  <c:v>42</c:v>
                </c:pt>
                <c:pt idx="3">
                  <c:v>1.2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9241579177602632"/>
          <c:y val="4.0719282182750401E-2"/>
          <c:w val="0.24402642983580508"/>
          <c:h val="0.31999864823764146"/>
        </c:manualLayout>
      </c:layout>
      <c:overlay val="0"/>
    </c:legend>
    <c:plotVisOnly val="1"/>
    <c:dispBlanksAs val="zero"/>
    <c:showDLblsOverMax val="0"/>
  </c:chart>
  <c:txPr>
    <a:bodyPr/>
    <a:lstStyle/>
    <a:p>
      <a:pPr>
        <a:defRPr sz="1800"/>
      </a:pPr>
      <a:endParaRPr lang="nl-N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75F7C1-C0B6-4DF8-A0A0-1DB2BD81DD86}" type="doc">
      <dgm:prSet loTypeId="urn:microsoft.com/office/officeart/2005/8/layout/pyramid1" loCatId="pyramid" qsTypeId="urn:microsoft.com/office/officeart/2005/8/quickstyle/simple1" qsCatId="simple" csTypeId="urn:microsoft.com/office/officeart/2005/8/colors/accent1_2" csCatId="accent1" phldr="1"/>
      <dgm:spPr/>
    </dgm:pt>
    <dgm:pt modelId="{24532A0E-8E28-49B6-ABC6-B90E518B3EB8}">
      <dgm:prSet phldrT="[Text]" custT="1"/>
      <dgm:spPr>
        <a:solidFill>
          <a:srgbClr val="FF0000"/>
        </a:solidFill>
      </dgm:spPr>
      <dgm:t>
        <a:bodyPr/>
        <a:lstStyle/>
        <a:p>
          <a:endParaRPr lang="nl-NL" sz="2000" dirty="0" smtClean="0"/>
        </a:p>
        <a:p>
          <a:r>
            <a:rPr lang="nl-NL" sz="2400" dirty="0" smtClean="0">
              <a:solidFill>
                <a:schemeClr val="bg1"/>
              </a:solidFill>
            </a:rPr>
            <a:t>Practical training in a </a:t>
          </a:r>
          <a:r>
            <a:rPr lang="nl-NL" sz="2400" dirty="0" err="1" smtClean="0">
              <a:solidFill>
                <a:schemeClr val="bg1"/>
              </a:solidFill>
            </a:rPr>
            <a:t>specific</a:t>
          </a:r>
          <a:r>
            <a:rPr lang="nl-NL" sz="2400" dirty="0" smtClean="0">
              <a:solidFill>
                <a:schemeClr val="bg1"/>
              </a:solidFill>
            </a:rPr>
            <a:t> </a:t>
          </a:r>
          <a:r>
            <a:rPr lang="nl-NL" sz="2400" dirty="0" err="1" smtClean="0">
              <a:solidFill>
                <a:schemeClr val="bg1"/>
              </a:solidFill>
            </a:rPr>
            <a:t>patient</a:t>
          </a:r>
          <a:r>
            <a:rPr lang="nl-NL" sz="2400" dirty="0" smtClean="0">
              <a:solidFill>
                <a:schemeClr val="bg1"/>
              </a:solidFill>
            </a:rPr>
            <a:t> </a:t>
          </a:r>
          <a:r>
            <a:rPr lang="nl-NL" sz="2400" dirty="0" err="1" smtClean="0">
              <a:solidFill>
                <a:schemeClr val="bg1"/>
              </a:solidFill>
            </a:rPr>
            <a:t>population</a:t>
          </a:r>
          <a:endParaRPr lang="nl-NL" sz="2400" dirty="0">
            <a:solidFill>
              <a:schemeClr val="bg1"/>
            </a:solidFill>
          </a:endParaRPr>
        </a:p>
      </dgm:t>
    </dgm:pt>
    <dgm:pt modelId="{FDE7BA93-2184-4D31-A1BC-93B98E2D7B86}" type="parTrans" cxnId="{EE2D4D17-B1E7-46A1-8DD7-7D649EF3ECF3}">
      <dgm:prSet/>
      <dgm:spPr/>
      <dgm:t>
        <a:bodyPr/>
        <a:lstStyle/>
        <a:p>
          <a:endParaRPr lang="nl-NL"/>
        </a:p>
      </dgm:t>
    </dgm:pt>
    <dgm:pt modelId="{D202527A-4CE7-49D6-BE2B-9FB33B802073}" type="sibTrans" cxnId="{EE2D4D17-B1E7-46A1-8DD7-7D649EF3ECF3}">
      <dgm:prSet/>
      <dgm:spPr/>
      <dgm:t>
        <a:bodyPr/>
        <a:lstStyle/>
        <a:p>
          <a:endParaRPr lang="nl-NL"/>
        </a:p>
      </dgm:t>
    </dgm:pt>
    <dgm:pt modelId="{0F711CC9-E4A5-4AA0-928F-ECD2A37E248C}">
      <dgm:prSet phldrT="[Text]" custT="1"/>
      <dgm:spPr>
        <a:solidFill>
          <a:srgbClr val="FF0000"/>
        </a:solidFill>
      </dgm:spPr>
      <dgm:t>
        <a:bodyPr/>
        <a:lstStyle/>
        <a:p>
          <a:r>
            <a:rPr lang="nl-NL" sz="2400" dirty="0" err="1" smtClean="0">
              <a:solidFill>
                <a:schemeClr val="bg1"/>
              </a:solidFill>
            </a:rPr>
            <a:t>Five</a:t>
          </a:r>
          <a:r>
            <a:rPr lang="nl-NL" sz="2400" dirty="0" smtClean="0">
              <a:solidFill>
                <a:schemeClr val="bg1"/>
              </a:solidFill>
            </a:rPr>
            <a:t> </a:t>
          </a:r>
          <a:r>
            <a:rPr lang="nl-NL" sz="2400" dirty="0" err="1" smtClean="0">
              <a:solidFill>
                <a:schemeClr val="bg1"/>
              </a:solidFill>
            </a:rPr>
            <a:t>specialisms</a:t>
          </a:r>
          <a:endParaRPr lang="nl-NL" sz="2400" dirty="0">
            <a:solidFill>
              <a:schemeClr val="bg1"/>
            </a:solidFill>
          </a:endParaRPr>
        </a:p>
      </dgm:t>
    </dgm:pt>
    <dgm:pt modelId="{CBED1B5F-1245-4F10-995F-B5BA7344416C}" type="parTrans" cxnId="{6FC86AEF-23EE-4AF8-95E7-2D9BB42C1C03}">
      <dgm:prSet/>
      <dgm:spPr/>
      <dgm:t>
        <a:bodyPr/>
        <a:lstStyle/>
        <a:p>
          <a:endParaRPr lang="nl-NL"/>
        </a:p>
      </dgm:t>
    </dgm:pt>
    <dgm:pt modelId="{101C1130-0578-49D7-BE89-99908D7ED9BB}" type="sibTrans" cxnId="{6FC86AEF-23EE-4AF8-95E7-2D9BB42C1C03}">
      <dgm:prSet/>
      <dgm:spPr/>
      <dgm:t>
        <a:bodyPr/>
        <a:lstStyle/>
        <a:p>
          <a:endParaRPr lang="nl-NL"/>
        </a:p>
      </dgm:t>
    </dgm:pt>
    <dgm:pt modelId="{1C6545BA-6C44-4801-A0AD-68E11E95DE65}">
      <dgm:prSet phldrT="[Text]" custT="1"/>
      <dgm:spPr>
        <a:solidFill>
          <a:srgbClr val="FF0000"/>
        </a:solidFill>
      </dgm:spPr>
      <dgm:t>
        <a:bodyPr/>
        <a:lstStyle/>
        <a:p>
          <a:r>
            <a:rPr lang="nl-NL" sz="2400" dirty="0" smtClean="0">
              <a:solidFill>
                <a:schemeClr val="bg1"/>
              </a:solidFill>
            </a:rPr>
            <a:t>General </a:t>
          </a:r>
          <a:r>
            <a:rPr lang="nl-NL" sz="2400" dirty="0" err="1" smtClean="0">
              <a:solidFill>
                <a:schemeClr val="bg1"/>
              </a:solidFill>
            </a:rPr>
            <a:t>programme</a:t>
          </a:r>
          <a:endParaRPr lang="nl-NL" sz="2400" dirty="0" smtClean="0">
            <a:solidFill>
              <a:schemeClr val="bg1"/>
            </a:solidFill>
          </a:endParaRPr>
        </a:p>
        <a:p>
          <a:r>
            <a:rPr lang="en-US" sz="2400" dirty="0" smtClean="0">
              <a:solidFill>
                <a:schemeClr val="bg1"/>
              </a:solidFill>
            </a:rPr>
            <a:t>advanced nursing practice</a:t>
          </a:r>
          <a:endParaRPr lang="nl-NL" sz="2400" dirty="0">
            <a:solidFill>
              <a:schemeClr val="bg1"/>
            </a:solidFill>
          </a:endParaRPr>
        </a:p>
      </dgm:t>
    </dgm:pt>
    <dgm:pt modelId="{A90E1B63-5C37-45C8-85CF-1A407474B0A7}" type="parTrans" cxnId="{27B33CF3-8E9C-4555-A250-2C9F37342BF3}">
      <dgm:prSet/>
      <dgm:spPr/>
      <dgm:t>
        <a:bodyPr/>
        <a:lstStyle/>
        <a:p>
          <a:endParaRPr lang="nl-NL"/>
        </a:p>
      </dgm:t>
    </dgm:pt>
    <dgm:pt modelId="{88660A53-9E46-437F-902F-02DC53183675}" type="sibTrans" cxnId="{27B33CF3-8E9C-4555-A250-2C9F37342BF3}">
      <dgm:prSet/>
      <dgm:spPr/>
      <dgm:t>
        <a:bodyPr/>
        <a:lstStyle/>
        <a:p>
          <a:endParaRPr lang="nl-NL"/>
        </a:p>
      </dgm:t>
    </dgm:pt>
    <dgm:pt modelId="{F7E6B247-76AB-4046-9AC2-4C06E6A401BD}" type="pres">
      <dgm:prSet presAssocID="{B875F7C1-C0B6-4DF8-A0A0-1DB2BD81DD86}" presName="Name0" presStyleCnt="0">
        <dgm:presLayoutVars>
          <dgm:dir/>
          <dgm:animLvl val="lvl"/>
          <dgm:resizeHandles val="exact"/>
        </dgm:presLayoutVars>
      </dgm:prSet>
      <dgm:spPr/>
    </dgm:pt>
    <dgm:pt modelId="{7EACEE5E-C0A6-45A5-BC8F-15AE6872AFE4}" type="pres">
      <dgm:prSet presAssocID="{24532A0E-8E28-49B6-ABC6-B90E518B3EB8}" presName="Name8" presStyleCnt="0"/>
      <dgm:spPr/>
    </dgm:pt>
    <dgm:pt modelId="{365AF144-4211-4B3B-8C8A-5114ADEF4879}" type="pres">
      <dgm:prSet presAssocID="{24532A0E-8E28-49B6-ABC6-B90E518B3EB8}" presName="level" presStyleLbl="node1" presStyleIdx="0" presStyleCnt="3">
        <dgm:presLayoutVars>
          <dgm:chMax val="1"/>
          <dgm:bulletEnabled val="1"/>
        </dgm:presLayoutVars>
      </dgm:prSet>
      <dgm:spPr/>
      <dgm:t>
        <a:bodyPr/>
        <a:lstStyle/>
        <a:p>
          <a:endParaRPr lang="nl-NL"/>
        </a:p>
      </dgm:t>
    </dgm:pt>
    <dgm:pt modelId="{87ECA042-1E1E-4881-91BC-188CB68D7B96}" type="pres">
      <dgm:prSet presAssocID="{24532A0E-8E28-49B6-ABC6-B90E518B3EB8}" presName="levelTx" presStyleLbl="revTx" presStyleIdx="0" presStyleCnt="0">
        <dgm:presLayoutVars>
          <dgm:chMax val="1"/>
          <dgm:bulletEnabled val="1"/>
        </dgm:presLayoutVars>
      </dgm:prSet>
      <dgm:spPr/>
      <dgm:t>
        <a:bodyPr/>
        <a:lstStyle/>
        <a:p>
          <a:endParaRPr lang="nl-NL"/>
        </a:p>
      </dgm:t>
    </dgm:pt>
    <dgm:pt modelId="{1097FCDB-8D02-495B-B61F-6765C34F25B1}" type="pres">
      <dgm:prSet presAssocID="{0F711CC9-E4A5-4AA0-928F-ECD2A37E248C}" presName="Name8" presStyleCnt="0"/>
      <dgm:spPr/>
    </dgm:pt>
    <dgm:pt modelId="{4D9422B4-5717-43D5-9FB7-98E5A71E7F80}" type="pres">
      <dgm:prSet presAssocID="{0F711CC9-E4A5-4AA0-928F-ECD2A37E248C}" presName="level" presStyleLbl="node1" presStyleIdx="1" presStyleCnt="3">
        <dgm:presLayoutVars>
          <dgm:chMax val="1"/>
          <dgm:bulletEnabled val="1"/>
        </dgm:presLayoutVars>
      </dgm:prSet>
      <dgm:spPr/>
      <dgm:t>
        <a:bodyPr/>
        <a:lstStyle/>
        <a:p>
          <a:endParaRPr lang="nl-NL"/>
        </a:p>
      </dgm:t>
    </dgm:pt>
    <dgm:pt modelId="{5DF30C48-7003-4BC8-BFC5-20F24C62648A}" type="pres">
      <dgm:prSet presAssocID="{0F711CC9-E4A5-4AA0-928F-ECD2A37E248C}" presName="levelTx" presStyleLbl="revTx" presStyleIdx="0" presStyleCnt="0">
        <dgm:presLayoutVars>
          <dgm:chMax val="1"/>
          <dgm:bulletEnabled val="1"/>
        </dgm:presLayoutVars>
      </dgm:prSet>
      <dgm:spPr/>
      <dgm:t>
        <a:bodyPr/>
        <a:lstStyle/>
        <a:p>
          <a:endParaRPr lang="nl-NL"/>
        </a:p>
      </dgm:t>
    </dgm:pt>
    <dgm:pt modelId="{CEE80CFD-45E0-43CF-A261-A23451AB94DD}" type="pres">
      <dgm:prSet presAssocID="{1C6545BA-6C44-4801-A0AD-68E11E95DE65}" presName="Name8" presStyleCnt="0"/>
      <dgm:spPr/>
    </dgm:pt>
    <dgm:pt modelId="{8708D401-54B1-4523-9A6E-867D6F83DF0B}" type="pres">
      <dgm:prSet presAssocID="{1C6545BA-6C44-4801-A0AD-68E11E95DE65}" presName="level" presStyleLbl="node1" presStyleIdx="2" presStyleCnt="3">
        <dgm:presLayoutVars>
          <dgm:chMax val="1"/>
          <dgm:bulletEnabled val="1"/>
        </dgm:presLayoutVars>
      </dgm:prSet>
      <dgm:spPr/>
      <dgm:t>
        <a:bodyPr/>
        <a:lstStyle/>
        <a:p>
          <a:endParaRPr lang="nl-NL"/>
        </a:p>
      </dgm:t>
    </dgm:pt>
    <dgm:pt modelId="{C5042A7D-93BB-4BC7-A7DD-011B6D5F0B25}" type="pres">
      <dgm:prSet presAssocID="{1C6545BA-6C44-4801-A0AD-68E11E95DE65}" presName="levelTx" presStyleLbl="revTx" presStyleIdx="0" presStyleCnt="0">
        <dgm:presLayoutVars>
          <dgm:chMax val="1"/>
          <dgm:bulletEnabled val="1"/>
        </dgm:presLayoutVars>
      </dgm:prSet>
      <dgm:spPr/>
      <dgm:t>
        <a:bodyPr/>
        <a:lstStyle/>
        <a:p>
          <a:endParaRPr lang="nl-NL"/>
        </a:p>
      </dgm:t>
    </dgm:pt>
  </dgm:ptLst>
  <dgm:cxnLst>
    <dgm:cxn modelId="{051B349E-703A-4252-9B7A-5ED7E4FC34D9}" type="presOf" srcId="{24532A0E-8E28-49B6-ABC6-B90E518B3EB8}" destId="{87ECA042-1E1E-4881-91BC-188CB68D7B96}" srcOrd="1" destOrd="0" presId="urn:microsoft.com/office/officeart/2005/8/layout/pyramid1"/>
    <dgm:cxn modelId="{27B33CF3-8E9C-4555-A250-2C9F37342BF3}" srcId="{B875F7C1-C0B6-4DF8-A0A0-1DB2BD81DD86}" destId="{1C6545BA-6C44-4801-A0AD-68E11E95DE65}" srcOrd="2" destOrd="0" parTransId="{A90E1B63-5C37-45C8-85CF-1A407474B0A7}" sibTransId="{88660A53-9E46-437F-902F-02DC53183675}"/>
    <dgm:cxn modelId="{EE2D4D17-B1E7-46A1-8DD7-7D649EF3ECF3}" srcId="{B875F7C1-C0B6-4DF8-A0A0-1DB2BD81DD86}" destId="{24532A0E-8E28-49B6-ABC6-B90E518B3EB8}" srcOrd="0" destOrd="0" parTransId="{FDE7BA93-2184-4D31-A1BC-93B98E2D7B86}" sibTransId="{D202527A-4CE7-49D6-BE2B-9FB33B802073}"/>
    <dgm:cxn modelId="{708669AA-095A-49B0-9836-E8B79E4BC7F9}" type="presOf" srcId="{B875F7C1-C0B6-4DF8-A0A0-1DB2BD81DD86}" destId="{F7E6B247-76AB-4046-9AC2-4C06E6A401BD}" srcOrd="0" destOrd="0" presId="urn:microsoft.com/office/officeart/2005/8/layout/pyramid1"/>
    <dgm:cxn modelId="{2A3FDE4A-6454-4AE3-87AC-7C5D94481CA2}" type="presOf" srcId="{24532A0E-8E28-49B6-ABC6-B90E518B3EB8}" destId="{365AF144-4211-4B3B-8C8A-5114ADEF4879}" srcOrd="0" destOrd="0" presId="urn:microsoft.com/office/officeart/2005/8/layout/pyramid1"/>
    <dgm:cxn modelId="{278BADFF-B3EA-4EA8-8F42-E0FB54EC06FC}" type="presOf" srcId="{1C6545BA-6C44-4801-A0AD-68E11E95DE65}" destId="{8708D401-54B1-4523-9A6E-867D6F83DF0B}" srcOrd="0" destOrd="0" presId="urn:microsoft.com/office/officeart/2005/8/layout/pyramid1"/>
    <dgm:cxn modelId="{B8AD0CC5-0ECB-4582-AA80-74467AF1526D}" type="presOf" srcId="{0F711CC9-E4A5-4AA0-928F-ECD2A37E248C}" destId="{5DF30C48-7003-4BC8-BFC5-20F24C62648A}" srcOrd="1" destOrd="0" presId="urn:microsoft.com/office/officeart/2005/8/layout/pyramid1"/>
    <dgm:cxn modelId="{FE3463C7-E475-4CA2-ABB4-F51E520A1361}" type="presOf" srcId="{1C6545BA-6C44-4801-A0AD-68E11E95DE65}" destId="{C5042A7D-93BB-4BC7-A7DD-011B6D5F0B25}" srcOrd="1" destOrd="0" presId="urn:microsoft.com/office/officeart/2005/8/layout/pyramid1"/>
    <dgm:cxn modelId="{4080AA6A-57D2-4146-B8FB-0637C0A79AEF}" type="presOf" srcId="{0F711CC9-E4A5-4AA0-928F-ECD2A37E248C}" destId="{4D9422B4-5717-43D5-9FB7-98E5A71E7F80}" srcOrd="0" destOrd="0" presId="urn:microsoft.com/office/officeart/2005/8/layout/pyramid1"/>
    <dgm:cxn modelId="{6FC86AEF-23EE-4AF8-95E7-2D9BB42C1C03}" srcId="{B875F7C1-C0B6-4DF8-A0A0-1DB2BD81DD86}" destId="{0F711CC9-E4A5-4AA0-928F-ECD2A37E248C}" srcOrd="1" destOrd="0" parTransId="{CBED1B5F-1245-4F10-995F-B5BA7344416C}" sibTransId="{101C1130-0578-49D7-BE89-99908D7ED9BB}"/>
    <dgm:cxn modelId="{523B075C-33B5-4832-A80C-63F3BA4A0505}" type="presParOf" srcId="{F7E6B247-76AB-4046-9AC2-4C06E6A401BD}" destId="{7EACEE5E-C0A6-45A5-BC8F-15AE6872AFE4}" srcOrd="0" destOrd="0" presId="urn:microsoft.com/office/officeart/2005/8/layout/pyramid1"/>
    <dgm:cxn modelId="{828081CA-0577-418A-A6B1-A021B29FE394}" type="presParOf" srcId="{7EACEE5E-C0A6-45A5-BC8F-15AE6872AFE4}" destId="{365AF144-4211-4B3B-8C8A-5114ADEF4879}" srcOrd="0" destOrd="0" presId="urn:microsoft.com/office/officeart/2005/8/layout/pyramid1"/>
    <dgm:cxn modelId="{2B1EF197-C987-40BA-9325-2F9C9D87F07A}" type="presParOf" srcId="{7EACEE5E-C0A6-45A5-BC8F-15AE6872AFE4}" destId="{87ECA042-1E1E-4881-91BC-188CB68D7B96}" srcOrd="1" destOrd="0" presId="urn:microsoft.com/office/officeart/2005/8/layout/pyramid1"/>
    <dgm:cxn modelId="{2E658F68-AD3E-42BB-8A8C-261FC43F1F9F}" type="presParOf" srcId="{F7E6B247-76AB-4046-9AC2-4C06E6A401BD}" destId="{1097FCDB-8D02-495B-B61F-6765C34F25B1}" srcOrd="1" destOrd="0" presId="urn:microsoft.com/office/officeart/2005/8/layout/pyramid1"/>
    <dgm:cxn modelId="{C4318939-04FD-446B-8DA8-CABB008ECFC0}" type="presParOf" srcId="{1097FCDB-8D02-495B-B61F-6765C34F25B1}" destId="{4D9422B4-5717-43D5-9FB7-98E5A71E7F80}" srcOrd="0" destOrd="0" presId="urn:microsoft.com/office/officeart/2005/8/layout/pyramid1"/>
    <dgm:cxn modelId="{A08932D3-8006-4BD9-827E-AA32080B280C}" type="presParOf" srcId="{1097FCDB-8D02-495B-B61F-6765C34F25B1}" destId="{5DF30C48-7003-4BC8-BFC5-20F24C62648A}" srcOrd="1" destOrd="0" presId="urn:microsoft.com/office/officeart/2005/8/layout/pyramid1"/>
    <dgm:cxn modelId="{3C6D73AB-1D3D-4D55-BC9B-7C0711FAD15E}" type="presParOf" srcId="{F7E6B247-76AB-4046-9AC2-4C06E6A401BD}" destId="{CEE80CFD-45E0-43CF-A261-A23451AB94DD}" srcOrd="2" destOrd="0" presId="urn:microsoft.com/office/officeart/2005/8/layout/pyramid1"/>
    <dgm:cxn modelId="{28995FAD-680C-4C2D-905D-D6FCFA2B0241}" type="presParOf" srcId="{CEE80CFD-45E0-43CF-A261-A23451AB94DD}" destId="{8708D401-54B1-4523-9A6E-867D6F83DF0B}" srcOrd="0" destOrd="0" presId="urn:microsoft.com/office/officeart/2005/8/layout/pyramid1"/>
    <dgm:cxn modelId="{A717AE6A-D831-4568-A45E-95F8D7A4B1B5}" type="presParOf" srcId="{CEE80CFD-45E0-43CF-A261-A23451AB94DD}" destId="{C5042A7D-93BB-4BC7-A7DD-011B6D5F0B2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AF144-4211-4B3B-8C8A-5114ADEF4879}">
      <dsp:nvSpPr>
        <dsp:cNvPr id="0" name=""/>
        <dsp:cNvSpPr/>
      </dsp:nvSpPr>
      <dsp:spPr>
        <a:xfrm>
          <a:off x="2387600" y="0"/>
          <a:ext cx="2387600" cy="1524000"/>
        </a:xfrm>
        <a:prstGeom prst="trapezoid">
          <a:avLst>
            <a:gd name="adj" fmla="val 78333"/>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nl-NL" sz="2000" kern="1200" dirty="0" smtClean="0"/>
        </a:p>
        <a:p>
          <a:pPr lvl="0" algn="ctr" defTabSz="889000">
            <a:lnSpc>
              <a:spcPct val="90000"/>
            </a:lnSpc>
            <a:spcBef>
              <a:spcPct val="0"/>
            </a:spcBef>
            <a:spcAft>
              <a:spcPct val="35000"/>
            </a:spcAft>
          </a:pPr>
          <a:r>
            <a:rPr lang="nl-NL" sz="2400" kern="1200" dirty="0" smtClean="0">
              <a:solidFill>
                <a:schemeClr val="bg1"/>
              </a:solidFill>
            </a:rPr>
            <a:t>Practical training in a </a:t>
          </a:r>
          <a:r>
            <a:rPr lang="nl-NL" sz="2400" kern="1200" dirty="0" err="1" smtClean="0">
              <a:solidFill>
                <a:schemeClr val="bg1"/>
              </a:solidFill>
            </a:rPr>
            <a:t>specific</a:t>
          </a:r>
          <a:r>
            <a:rPr lang="nl-NL" sz="2400" kern="1200" dirty="0" smtClean="0">
              <a:solidFill>
                <a:schemeClr val="bg1"/>
              </a:solidFill>
            </a:rPr>
            <a:t> </a:t>
          </a:r>
          <a:r>
            <a:rPr lang="nl-NL" sz="2400" kern="1200" dirty="0" err="1" smtClean="0">
              <a:solidFill>
                <a:schemeClr val="bg1"/>
              </a:solidFill>
            </a:rPr>
            <a:t>patient</a:t>
          </a:r>
          <a:r>
            <a:rPr lang="nl-NL" sz="2400" kern="1200" dirty="0" smtClean="0">
              <a:solidFill>
                <a:schemeClr val="bg1"/>
              </a:solidFill>
            </a:rPr>
            <a:t> </a:t>
          </a:r>
          <a:r>
            <a:rPr lang="nl-NL" sz="2400" kern="1200" dirty="0" err="1" smtClean="0">
              <a:solidFill>
                <a:schemeClr val="bg1"/>
              </a:solidFill>
            </a:rPr>
            <a:t>population</a:t>
          </a:r>
          <a:endParaRPr lang="nl-NL" sz="2400" kern="1200" dirty="0">
            <a:solidFill>
              <a:schemeClr val="bg1"/>
            </a:solidFill>
          </a:endParaRPr>
        </a:p>
      </dsp:txBody>
      <dsp:txXfrm>
        <a:off x="2387600" y="0"/>
        <a:ext cx="2387600" cy="1524000"/>
      </dsp:txXfrm>
    </dsp:sp>
    <dsp:sp modelId="{4D9422B4-5717-43D5-9FB7-98E5A71E7F80}">
      <dsp:nvSpPr>
        <dsp:cNvPr id="0" name=""/>
        <dsp:cNvSpPr/>
      </dsp:nvSpPr>
      <dsp:spPr>
        <a:xfrm>
          <a:off x="1193800" y="1523999"/>
          <a:ext cx="4775200" cy="1524000"/>
        </a:xfrm>
        <a:prstGeom prst="trapezoid">
          <a:avLst>
            <a:gd name="adj" fmla="val 78333"/>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nl-NL" sz="2400" kern="1200" dirty="0" err="1" smtClean="0">
              <a:solidFill>
                <a:schemeClr val="bg1"/>
              </a:solidFill>
            </a:rPr>
            <a:t>Five</a:t>
          </a:r>
          <a:r>
            <a:rPr lang="nl-NL" sz="2400" kern="1200" dirty="0" smtClean="0">
              <a:solidFill>
                <a:schemeClr val="bg1"/>
              </a:solidFill>
            </a:rPr>
            <a:t> </a:t>
          </a:r>
          <a:r>
            <a:rPr lang="nl-NL" sz="2400" kern="1200" dirty="0" err="1" smtClean="0">
              <a:solidFill>
                <a:schemeClr val="bg1"/>
              </a:solidFill>
            </a:rPr>
            <a:t>specialisms</a:t>
          </a:r>
          <a:endParaRPr lang="nl-NL" sz="2400" kern="1200" dirty="0">
            <a:solidFill>
              <a:schemeClr val="bg1"/>
            </a:solidFill>
          </a:endParaRPr>
        </a:p>
      </dsp:txBody>
      <dsp:txXfrm>
        <a:off x="2029459" y="1523999"/>
        <a:ext cx="3103880" cy="1524000"/>
      </dsp:txXfrm>
    </dsp:sp>
    <dsp:sp modelId="{8708D401-54B1-4523-9A6E-867D6F83DF0B}">
      <dsp:nvSpPr>
        <dsp:cNvPr id="0" name=""/>
        <dsp:cNvSpPr/>
      </dsp:nvSpPr>
      <dsp:spPr>
        <a:xfrm>
          <a:off x="0" y="3047999"/>
          <a:ext cx="7162800" cy="1524000"/>
        </a:xfrm>
        <a:prstGeom prst="trapezoid">
          <a:avLst>
            <a:gd name="adj" fmla="val 78333"/>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nl-NL" sz="2400" kern="1200" dirty="0" smtClean="0">
              <a:solidFill>
                <a:schemeClr val="bg1"/>
              </a:solidFill>
            </a:rPr>
            <a:t>General </a:t>
          </a:r>
          <a:r>
            <a:rPr lang="nl-NL" sz="2400" kern="1200" dirty="0" err="1" smtClean="0">
              <a:solidFill>
                <a:schemeClr val="bg1"/>
              </a:solidFill>
            </a:rPr>
            <a:t>programme</a:t>
          </a:r>
          <a:endParaRPr lang="nl-NL" sz="2400" kern="1200" dirty="0" smtClean="0">
            <a:solidFill>
              <a:schemeClr val="bg1"/>
            </a:solidFill>
          </a:endParaRPr>
        </a:p>
        <a:p>
          <a:pPr lvl="0" algn="ctr" defTabSz="1066800">
            <a:lnSpc>
              <a:spcPct val="90000"/>
            </a:lnSpc>
            <a:spcBef>
              <a:spcPct val="0"/>
            </a:spcBef>
            <a:spcAft>
              <a:spcPct val="35000"/>
            </a:spcAft>
          </a:pPr>
          <a:r>
            <a:rPr lang="en-US" sz="2400" kern="1200" dirty="0" smtClean="0">
              <a:solidFill>
                <a:schemeClr val="bg1"/>
              </a:solidFill>
            </a:rPr>
            <a:t>advanced nursing practice</a:t>
          </a:r>
          <a:endParaRPr lang="nl-NL" sz="2400" kern="1200" dirty="0">
            <a:solidFill>
              <a:schemeClr val="bg1"/>
            </a:solidFill>
          </a:endParaRPr>
        </a:p>
      </dsp:txBody>
      <dsp:txXfrm>
        <a:off x="1253489" y="3047999"/>
        <a:ext cx="4655820" cy="1524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0.46323</cdr:x>
      <cdr:y>0.48982</cdr:y>
    </cdr:from>
    <cdr:to>
      <cdr:x>0.56029</cdr:x>
      <cdr:y>0.63202</cdr:y>
    </cdr:to>
    <cdr:sp macro="" textlink="">
      <cdr:nvSpPr>
        <cdr:cNvPr id="2" name="Tekstvak 1"/>
        <cdr:cNvSpPr txBox="1"/>
      </cdr:nvSpPr>
      <cdr:spPr>
        <a:xfrm xmlns:a="http://schemas.openxmlformats.org/drawingml/2006/main">
          <a:off x="3000364" y="2214554"/>
          <a:ext cx="628648" cy="6429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l-NL" sz="1100" dirty="0"/>
        </a:p>
      </cdr:txBody>
    </cdr:sp>
  </cdr:relSizeAnchor>
  <cdr:relSizeAnchor xmlns:cdr="http://schemas.openxmlformats.org/drawingml/2006/chartDrawing">
    <cdr:from>
      <cdr:x>0.44117</cdr:x>
      <cdr:y>0.58462</cdr:y>
    </cdr:from>
    <cdr:to>
      <cdr:x>0.58235</cdr:x>
      <cdr:y>0.78687</cdr:y>
    </cdr:to>
    <cdr:sp macro="" textlink="">
      <cdr:nvSpPr>
        <cdr:cNvPr id="3" name="Tekstvak 2"/>
        <cdr:cNvSpPr txBox="1"/>
      </cdr:nvSpPr>
      <cdr:spPr>
        <a:xfrm xmlns:a="http://schemas.openxmlformats.org/drawingml/2006/main">
          <a:off x="2857488" y="264318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l-NL" sz="1100" dirty="0"/>
        </a:p>
      </cdr:txBody>
    </cdr:sp>
  </cdr:relSizeAnchor>
  <cdr:relSizeAnchor xmlns:cdr="http://schemas.openxmlformats.org/drawingml/2006/chartDrawing">
    <cdr:from>
      <cdr:x>0.39706</cdr:x>
      <cdr:y>0.158</cdr:y>
    </cdr:from>
    <cdr:to>
      <cdr:x>0.44117</cdr:x>
      <cdr:y>0.30021</cdr:y>
    </cdr:to>
    <cdr:sp macro="" textlink="">
      <cdr:nvSpPr>
        <cdr:cNvPr id="4" name="Tekstvak 3"/>
        <cdr:cNvSpPr txBox="1"/>
      </cdr:nvSpPr>
      <cdr:spPr>
        <a:xfrm xmlns:a="http://schemas.openxmlformats.org/drawingml/2006/main" flipH="1">
          <a:off x="2571736" y="714356"/>
          <a:ext cx="285752" cy="6429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l-NL"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F7B654DF-9A24-4333-9E60-372AC25C7294}" type="datetimeFigureOut">
              <a:rPr lang="nl-NL" smtClean="0"/>
              <a:t>14-4-2016</a:t>
            </a:fld>
            <a:endParaRPr lang="nl-NL"/>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7ED09253-8D3D-4125-86E8-194FF02D9328}" type="slidenum">
              <a:rPr lang="nl-NL" smtClean="0"/>
              <a:t>‹#›</a:t>
            </a:fld>
            <a:endParaRPr lang="nl-NL"/>
          </a:p>
        </p:txBody>
      </p:sp>
    </p:spTree>
    <p:extLst>
      <p:ext uri="{BB962C8B-B14F-4D97-AF65-F5344CB8AC3E}">
        <p14:creationId xmlns:p14="http://schemas.microsoft.com/office/powerpoint/2010/main" val="4060152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3AB52C5C-8B1B-B74E-8734-3A91133B989F}" type="datetimeFigureOut">
              <a:rPr lang="nl-NL" smtClean="0"/>
              <a:pPr/>
              <a:t>14-4-2016</a:t>
            </a:fld>
            <a:endParaRPr lang="nl-NL"/>
          </a:p>
        </p:txBody>
      </p:sp>
      <p:sp>
        <p:nvSpPr>
          <p:cNvPr id="4" name="Tijdelijke aanduiding voor dia-afbeelding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689515"/>
            <a:ext cx="5335270" cy="4442698"/>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6" name="Tijdelijke aanduiding voor voettekst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2AD0A3DF-D0B6-974E-8235-727F4FB000CF}" type="slidenum">
              <a:rPr lang="nl-NL" smtClean="0"/>
              <a:pPr/>
              <a:t>‹#›</a:t>
            </a:fld>
            <a:endParaRPr lang="nl-NL"/>
          </a:p>
        </p:txBody>
      </p:sp>
    </p:spTree>
    <p:extLst>
      <p:ext uri="{BB962C8B-B14F-4D97-AF65-F5344CB8AC3E}">
        <p14:creationId xmlns:p14="http://schemas.microsoft.com/office/powerpoint/2010/main" val="25673343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verpleegkundigspecialismen.nl/Verpleegkundigspecialist/Aantallenverpleegkundigspecialisten.asp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nl.wikipedia.org/wiki/Punctie" TargetMode="External"/><Relationship Id="rId3" Type="http://schemas.openxmlformats.org/officeDocument/2006/relationships/hyperlink" Target="https://nl.wikipedia.org/wiki/AMvB" TargetMode="External"/><Relationship Id="rId7" Type="http://schemas.openxmlformats.org/officeDocument/2006/relationships/hyperlink" Target="https://nl.wikipedia.org/wiki/Injectie_(geneeskunde)" TargetMode="External"/><Relationship Id="rId12" Type="http://schemas.openxmlformats.org/officeDocument/2006/relationships/hyperlink" Target="https://nl.wikipedia.org/wiki/Geneesmidde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nl.wikipedia.org/wiki/Catheterisatie" TargetMode="External"/><Relationship Id="rId11" Type="http://schemas.openxmlformats.org/officeDocument/2006/relationships/hyperlink" Target="https://nl.wikipedia.org/wiki/Endoscopie" TargetMode="External"/><Relationship Id="rId5" Type="http://schemas.openxmlformats.org/officeDocument/2006/relationships/hyperlink" Target="https://nl.wikipedia.org/wiki/Heelkunde" TargetMode="External"/><Relationship Id="rId10" Type="http://schemas.openxmlformats.org/officeDocument/2006/relationships/hyperlink" Target="https://nl.wikipedia.org/wiki/Cardioversie" TargetMode="External"/><Relationship Id="rId4" Type="http://schemas.openxmlformats.org/officeDocument/2006/relationships/hyperlink" Target="https://nl.wikipedia.org/wiki/Voorbehouden_handeling" TargetMode="External"/><Relationship Id="rId9" Type="http://schemas.openxmlformats.org/officeDocument/2006/relationships/hyperlink" Target="https://nl.wikipedia.org/wiki/Defibrillati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 have</a:t>
            </a:r>
            <a:r>
              <a:rPr lang="nl-NL" baseline="0" dirty="0" smtClean="0"/>
              <a:t> been </a:t>
            </a:r>
            <a:r>
              <a:rPr lang="nl-NL" baseline="0" dirty="0" err="1" smtClean="0"/>
              <a:t>asked</a:t>
            </a:r>
            <a:r>
              <a:rPr lang="nl-NL" baseline="0" dirty="0" smtClean="0"/>
              <a:t> </a:t>
            </a:r>
            <a:r>
              <a:rPr lang="nl-NL" dirty="0" err="1" smtClean="0"/>
              <a:t>to</a:t>
            </a:r>
            <a:r>
              <a:rPr lang="nl-NL" dirty="0" smtClean="0"/>
              <a:t> </a:t>
            </a:r>
            <a:r>
              <a:rPr lang="nl-NL" dirty="0" err="1" smtClean="0"/>
              <a:t>tell</a:t>
            </a:r>
            <a:r>
              <a:rPr lang="nl-NL" dirty="0" smtClean="0"/>
              <a:t> </a:t>
            </a:r>
            <a:r>
              <a:rPr lang="nl-NL" dirty="0" err="1" smtClean="0"/>
              <a:t>you</a:t>
            </a:r>
            <a:r>
              <a:rPr lang="nl-NL" dirty="0" smtClean="0"/>
              <a:t> </a:t>
            </a:r>
            <a:r>
              <a:rPr lang="nl-NL" dirty="0" err="1" smtClean="0"/>
              <a:t>something</a:t>
            </a:r>
            <a:r>
              <a:rPr lang="nl-NL" dirty="0" smtClean="0"/>
              <a:t> </a:t>
            </a:r>
            <a:r>
              <a:rPr lang="nl-NL" dirty="0" err="1" smtClean="0"/>
              <a:t>about</a:t>
            </a:r>
            <a:r>
              <a:rPr lang="nl-NL" dirty="0" smtClean="0"/>
              <a:t> the masters program we have in </a:t>
            </a:r>
            <a:r>
              <a:rPr lang="nl-NL" dirty="0" err="1" smtClean="0"/>
              <a:t>nursing</a:t>
            </a:r>
            <a:r>
              <a:rPr lang="nl-NL" dirty="0" smtClean="0"/>
              <a:t> </a:t>
            </a:r>
            <a:r>
              <a:rPr lang="nl-NL" dirty="0" err="1" smtClean="0"/>
              <a:t>practice</a:t>
            </a:r>
            <a:endParaRPr lang="nl-NL" dirty="0" smtClean="0"/>
          </a:p>
          <a:p>
            <a:r>
              <a:rPr lang="nl-NL" dirty="0" smtClean="0"/>
              <a:t>I </a:t>
            </a:r>
            <a:r>
              <a:rPr lang="nl-NL" dirty="0" err="1" smtClean="0"/>
              <a:t>prepeired</a:t>
            </a:r>
            <a:r>
              <a:rPr lang="nl-NL" baseline="0" dirty="0" smtClean="0"/>
              <a:t> a </a:t>
            </a:r>
            <a:r>
              <a:rPr lang="nl-NL" baseline="0" dirty="0" err="1" smtClean="0"/>
              <a:t>presentation</a:t>
            </a:r>
            <a:r>
              <a:rPr lang="nl-NL" baseline="0" dirty="0" smtClean="0"/>
              <a:t>. It’s in </a:t>
            </a:r>
            <a:r>
              <a:rPr lang="nl-NL" baseline="0" dirty="0" err="1" smtClean="0"/>
              <a:t>orange</a:t>
            </a:r>
            <a:r>
              <a:rPr lang="nl-NL" baseline="0" dirty="0" smtClean="0"/>
              <a:t>: </a:t>
            </a:r>
            <a:r>
              <a:rPr lang="nl-NL" baseline="0" dirty="0" err="1" smtClean="0"/>
              <a:t>our</a:t>
            </a:r>
            <a:r>
              <a:rPr lang="nl-NL" baseline="0" dirty="0" smtClean="0"/>
              <a:t> </a:t>
            </a:r>
            <a:r>
              <a:rPr lang="nl-NL" baseline="0" dirty="0" err="1" smtClean="0"/>
              <a:t>national</a:t>
            </a:r>
            <a:r>
              <a:rPr lang="nl-NL" baseline="0" dirty="0" smtClean="0"/>
              <a:t> colour.</a:t>
            </a:r>
            <a:endParaRPr lang="nl-NL" dirty="0" smtClean="0"/>
          </a:p>
          <a:p>
            <a:endParaRPr lang="nl-NL" dirty="0" smtClean="0"/>
          </a:p>
          <a:p>
            <a:r>
              <a:rPr lang="nl-NL" dirty="0" smtClean="0"/>
              <a:t>Introduce</a:t>
            </a:r>
            <a:r>
              <a:rPr lang="nl-NL" baseline="0" dirty="0" smtClean="0"/>
              <a:t> </a:t>
            </a:r>
            <a:r>
              <a:rPr lang="nl-NL" baseline="0" dirty="0" err="1" smtClean="0"/>
              <a:t>my</a:t>
            </a:r>
            <a:r>
              <a:rPr lang="nl-NL" baseline="0" dirty="0" smtClean="0"/>
              <a:t> </a:t>
            </a:r>
            <a:r>
              <a:rPr lang="nl-NL" baseline="0" dirty="0" err="1" smtClean="0"/>
              <a:t>self</a:t>
            </a:r>
            <a:r>
              <a:rPr lang="nl-NL" baseline="0" dirty="0" smtClean="0"/>
              <a:t>: </a:t>
            </a:r>
          </a:p>
          <a:p>
            <a:r>
              <a:rPr lang="nl-NL" baseline="0" dirty="0" smtClean="0"/>
              <a:t>Teacher in the bachelor program </a:t>
            </a:r>
            <a:r>
              <a:rPr lang="nl-NL" baseline="0" dirty="0" err="1" smtClean="0"/>
              <a:t>and</a:t>
            </a:r>
            <a:r>
              <a:rPr lang="nl-NL" baseline="0" dirty="0" smtClean="0"/>
              <a:t> I </a:t>
            </a:r>
            <a:r>
              <a:rPr lang="nl-NL" baseline="0" dirty="0" err="1" smtClean="0"/>
              <a:t>also</a:t>
            </a:r>
            <a:r>
              <a:rPr lang="nl-NL" baseline="0" dirty="0" smtClean="0"/>
              <a:t> </a:t>
            </a:r>
            <a:r>
              <a:rPr lang="nl-NL" baseline="0" dirty="0" err="1" smtClean="0"/>
              <a:t>teach</a:t>
            </a:r>
            <a:r>
              <a:rPr lang="nl-NL" baseline="0" dirty="0" smtClean="0"/>
              <a:t> in the program </a:t>
            </a:r>
            <a:r>
              <a:rPr lang="nl-NL" baseline="0" dirty="0" err="1" smtClean="0"/>
              <a:t>that</a:t>
            </a:r>
            <a:r>
              <a:rPr lang="nl-NL" baseline="0" dirty="0" smtClean="0"/>
              <a:t> </a:t>
            </a:r>
            <a:r>
              <a:rPr lang="nl-NL" baseline="0" dirty="0" err="1" smtClean="0"/>
              <a:t>trains</a:t>
            </a:r>
            <a:r>
              <a:rPr lang="nl-NL" baseline="0" dirty="0" smtClean="0"/>
              <a:t> nurses </a:t>
            </a:r>
            <a:r>
              <a:rPr lang="nl-NL" baseline="0" dirty="0" err="1" smtClean="0"/>
              <a:t>to</a:t>
            </a:r>
            <a:r>
              <a:rPr lang="nl-NL" baseline="0" dirty="0" smtClean="0"/>
              <a:t> </a:t>
            </a:r>
            <a:r>
              <a:rPr lang="nl-NL" baseline="0" dirty="0" err="1" smtClean="0"/>
              <a:t>work</a:t>
            </a:r>
            <a:r>
              <a:rPr lang="nl-NL" baseline="0" dirty="0" smtClean="0"/>
              <a:t> in the </a:t>
            </a:r>
            <a:r>
              <a:rPr lang="nl-NL" baseline="0" dirty="0" err="1" smtClean="0"/>
              <a:t>general</a:t>
            </a:r>
            <a:r>
              <a:rPr lang="nl-NL" baseline="0" dirty="0" smtClean="0"/>
              <a:t> </a:t>
            </a:r>
            <a:r>
              <a:rPr lang="nl-NL" baseline="0" dirty="0" err="1" smtClean="0"/>
              <a:t>practice</a:t>
            </a:r>
            <a:r>
              <a:rPr lang="nl-NL" baseline="0" dirty="0" smtClean="0"/>
              <a:t>.</a:t>
            </a:r>
          </a:p>
          <a:p>
            <a:endParaRPr lang="nl-NL" baseline="0" dirty="0" smtClean="0"/>
          </a:p>
          <a:p>
            <a:r>
              <a:rPr lang="nl-NL" baseline="0" dirty="0" smtClean="0"/>
              <a:t>My </a:t>
            </a:r>
            <a:r>
              <a:rPr lang="nl-NL" baseline="0" dirty="0" err="1" smtClean="0"/>
              <a:t>carreer</a:t>
            </a:r>
            <a:r>
              <a:rPr lang="nl-NL" baseline="0" dirty="0" smtClean="0"/>
              <a:t>: I </a:t>
            </a:r>
            <a:r>
              <a:rPr lang="nl-NL" baseline="0" dirty="0" err="1" smtClean="0"/>
              <a:t>studied</a:t>
            </a:r>
            <a:r>
              <a:rPr lang="nl-NL" baseline="0" dirty="0" smtClean="0"/>
              <a:t> in </a:t>
            </a:r>
            <a:r>
              <a:rPr lang="nl-NL" baseline="0" dirty="0" err="1" smtClean="0"/>
              <a:t>this</a:t>
            </a:r>
            <a:r>
              <a:rPr lang="nl-NL" baseline="0" dirty="0" smtClean="0"/>
              <a:t> school </a:t>
            </a:r>
            <a:r>
              <a:rPr lang="nl-NL" baseline="0" dirty="0" err="1" smtClean="0"/>
              <a:t>to</a:t>
            </a:r>
            <a:r>
              <a:rPr lang="nl-NL" baseline="0" dirty="0" smtClean="0"/>
              <a:t> get </a:t>
            </a:r>
            <a:r>
              <a:rPr lang="nl-NL" baseline="0" dirty="0" err="1" smtClean="0"/>
              <a:t>my</a:t>
            </a:r>
            <a:r>
              <a:rPr lang="nl-NL" baseline="0" dirty="0" smtClean="0"/>
              <a:t> bachelor </a:t>
            </a:r>
            <a:r>
              <a:rPr lang="nl-NL" baseline="0" dirty="0" err="1" smtClean="0"/>
              <a:t>degree</a:t>
            </a:r>
            <a:r>
              <a:rPr lang="nl-NL" baseline="0" dirty="0" smtClean="0"/>
              <a:t> on </a:t>
            </a:r>
            <a:r>
              <a:rPr lang="nl-NL" baseline="0" dirty="0" err="1" smtClean="0"/>
              <a:t>nursing</a:t>
            </a:r>
            <a:r>
              <a:rPr lang="nl-NL" baseline="0" dirty="0" smtClean="0"/>
              <a:t>. </a:t>
            </a:r>
            <a:r>
              <a:rPr lang="nl-NL" baseline="0" dirty="0" err="1" smtClean="0"/>
              <a:t>After</a:t>
            </a:r>
            <a:r>
              <a:rPr lang="nl-NL" baseline="0" dirty="0" smtClean="0"/>
              <a:t> I </a:t>
            </a:r>
            <a:r>
              <a:rPr lang="nl-NL" baseline="0" dirty="0" err="1" smtClean="0"/>
              <a:t>finished</a:t>
            </a:r>
            <a:r>
              <a:rPr lang="nl-NL" baseline="0" dirty="0" smtClean="0"/>
              <a:t> I </a:t>
            </a:r>
            <a:r>
              <a:rPr lang="nl-NL" baseline="0" dirty="0" err="1" smtClean="0"/>
              <a:t>started</a:t>
            </a:r>
            <a:r>
              <a:rPr lang="nl-NL" baseline="0" dirty="0" smtClean="0"/>
              <a:t> </a:t>
            </a:r>
            <a:r>
              <a:rPr lang="nl-NL" baseline="0" dirty="0" err="1" smtClean="0"/>
              <a:t>working</a:t>
            </a:r>
            <a:r>
              <a:rPr lang="nl-NL" baseline="0" dirty="0" smtClean="0"/>
              <a:t> in </a:t>
            </a:r>
            <a:r>
              <a:rPr lang="nl-NL" baseline="0" dirty="0" err="1" smtClean="0"/>
              <a:t>asylum</a:t>
            </a:r>
            <a:r>
              <a:rPr lang="nl-NL" baseline="0" dirty="0" smtClean="0"/>
              <a:t> </a:t>
            </a:r>
            <a:r>
              <a:rPr lang="nl-NL" baseline="0" dirty="0" err="1" smtClean="0"/>
              <a:t>seeker</a:t>
            </a:r>
            <a:r>
              <a:rPr lang="nl-NL" baseline="0" dirty="0" smtClean="0"/>
              <a:t> </a:t>
            </a:r>
            <a:r>
              <a:rPr lang="nl-NL" baseline="0" dirty="0" err="1" smtClean="0"/>
              <a:t>centres</a:t>
            </a:r>
            <a:r>
              <a:rPr lang="nl-NL" baseline="0" dirty="0" smtClean="0"/>
              <a:t>; </a:t>
            </a:r>
            <a:r>
              <a:rPr lang="nl-NL" baseline="0" dirty="0" err="1" smtClean="0"/>
              <a:t>helping</a:t>
            </a:r>
            <a:r>
              <a:rPr lang="nl-NL" baseline="0" dirty="0" smtClean="0"/>
              <a:t> </a:t>
            </a:r>
            <a:r>
              <a:rPr lang="nl-NL" baseline="0" dirty="0" err="1" smtClean="0"/>
              <a:t>refugees</a:t>
            </a:r>
            <a:r>
              <a:rPr lang="nl-NL" baseline="0" dirty="0" smtClean="0"/>
              <a:t>. I </a:t>
            </a:r>
            <a:r>
              <a:rPr lang="nl-NL" baseline="0" dirty="0" err="1" smtClean="0"/>
              <a:t>did</a:t>
            </a:r>
            <a:r>
              <a:rPr lang="nl-NL" baseline="0" dirty="0" smtClean="0"/>
              <a:t> </a:t>
            </a:r>
            <a:r>
              <a:rPr lang="nl-NL" baseline="0" dirty="0" err="1" smtClean="0"/>
              <a:t>so</a:t>
            </a:r>
            <a:r>
              <a:rPr lang="nl-NL" baseline="0" dirty="0" smtClean="0"/>
              <a:t> </a:t>
            </a:r>
            <a:r>
              <a:rPr lang="nl-NL" baseline="0" dirty="0" err="1" smtClean="0"/>
              <a:t>for</a:t>
            </a:r>
            <a:r>
              <a:rPr lang="nl-NL" baseline="0" dirty="0" smtClean="0"/>
              <a:t> </a:t>
            </a:r>
            <a:r>
              <a:rPr lang="nl-NL" baseline="0" dirty="0" err="1" smtClean="0"/>
              <a:t>two</a:t>
            </a:r>
            <a:r>
              <a:rPr lang="nl-NL" baseline="0" dirty="0" smtClean="0"/>
              <a:t> </a:t>
            </a:r>
            <a:r>
              <a:rPr lang="nl-NL" baseline="0" dirty="0" err="1" smtClean="0"/>
              <a:t>years</a:t>
            </a:r>
            <a:r>
              <a:rPr lang="nl-NL" baseline="0" dirty="0" smtClean="0"/>
              <a:t>. </a:t>
            </a:r>
            <a:r>
              <a:rPr lang="nl-NL" baseline="0" dirty="0" err="1" smtClean="0"/>
              <a:t>After</a:t>
            </a:r>
            <a:r>
              <a:rPr lang="nl-NL" baseline="0" dirty="0" smtClean="0"/>
              <a:t> </a:t>
            </a:r>
            <a:r>
              <a:rPr lang="nl-NL" baseline="0" dirty="0" err="1" smtClean="0"/>
              <a:t>that</a:t>
            </a:r>
            <a:r>
              <a:rPr lang="nl-NL" baseline="0" dirty="0" smtClean="0"/>
              <a:t>, the ministers </a:t>
            </a:r>
            <a:r>
              <a:rPr lang="nl-NL" baseline="0" dirty="0" err="1" smtClean="0"/>
              <a:t>decided</a:t>
            </a:r>
            <a:r>
              <a:rPr lang="nl-NL" baseline="0" dirty="0" smtClean="0"/>
              <a:t> </a:t>
            </a:r>
            <a:r>
              <a:rPr lang="nl-NL" baseline="0" dirty="0" err="1" smtClean="0"/>
              <a:t>to</a:t>
            </a:r>
            <a:r>
              <a:rPr lang="nl-NL" baseline="0" dirty="0" smtClean="0"/>
              <a:t> close a lot of these </a:t>
            </a:r>
            <a:r>
              <a:rPr lang="nl-NL" baseline="0" dirty="0" err="1" smtClean="0"/>
              <a:t>centres</a:t>
            </a:r>
            <a:r>
              <a:rPr lang="nl-NL" baseline="0" dirty="0" smtClean="0"/>
              <a:t> </a:t>
            </a:r>
            <a:r>
              <a:rPr lang="nl-NL" baseline="0" dirty="0" err="1" smtClean="0"/>
              <a:t>and</a:t>
            </a:r>
            <a:r>
              <a:rPr lang="nl-NL" baseline="0" dirty="0" smtClean="0"/>
              <a:t> I lost </a:t>
            </a:r>
            <a:r>
              <a:rPr lang="nl-NL" baseline="0" dirty="0" err="1" smtClean="0"/>
              <a:t>my</a:t>
            </a:r>
            <a:r>
              <a:rPr lang="nl-NL" baseline="0" dirty="0" smtClean="0"/>
              <a:t> job. I </a:t>
            </a:r>
            <a:r>
              <a:rPr lang="nl-NL" baseline="0" dirty="0" err="1" smtClean="0"/>
              <a:t>started</a:t>
            </a:r>
            <a:r>
              <a:rPr lang="nl-NL" baseline="0" dirty="0" smtClean="0"/>
              <a:t> </a:t>
            </a:r>
            <a:r>
              <a:rPr lang="nl-NL" baseline="0" dirty="0" err="1" smtClean="0"/>
              <a:t>working</a:t>
            </a:r>
            <a:r>
              <a:rPr lang="nl-NL" baseline="0" dirty="0" smtClean="0"/>
              <a:t> as a home care nurse </a:t>
            </a:r>
            <a:r>
              <a:rPr lang="nl-NL" baseline="0" dirty="0" err="1" smtClean="0"/>
              <a:t>and</a:t>
            </a:r>
            <a:r>
              <a:rPr lang="nl-NL" baseline="0" dirty="0" smtClean="0"/>
              <a:t> </a:t>
            </a:r>
            <a:r>
              <a:rPr lang="nl-NL" baseline="0" dirty="0" err="1" smtClean="0"/>
              <a:t>through</a:t>
            </a:r>
            <a:r>
              <a:rPr lang="nl-NL" baseline="0" dirty="0" smtClean="0"/>
              <a:t> </a:t>
            </a:r>
            <a:r>
              <a:rPr lang="nl-NL" baseline="0" dirty="0" err="1" smtClean="0"/>
              <a:t>this</a:t>
            </a:r>
            <a:r>
              <a:rPr lang="nl-NL" baseline="0" dirty="0" smtClean="0"/>
              <a:t> </a:t>
            </a:r>
            <a:r>
              <a:rPr lang="nl-NL" baseline="0" dirty="0" err="1" smtClean="0"/>
              <a:t>organisation</a:t>
            </a:r>
            <a:r>
              <a:rPr lang="nl-NL" baseline="0" dirty="0" smtClean="0"/>
              <a:t> I was </a:t>
            </a:r>
            <a:r>
              <a:rPr lang="nl-NL" baseline="0" dirty="0" err="1" smtClean="0"/>
              <a:t>able</a:t>
            </a:r>
            <a:r>
              <a:rPr lang="nl-NL" baseline="0" dirty="0" smtClean="0"/>
              <a:t> </a:t>
            </a:r>
            <a:r>
              <a:rPr lang="nl-NL" baseline="0" dirty="0" err="1" smtClean="0"/>
              <a:t>to</a:t>
            </a:r>
            <a:r>
              <a:rPr lang="nl-NL" baseline="0" dirty="0" smtClean="0"/>
              <a:t> start on </a:t>
            </a:r>
            <a:r>
              <a:rPr lang="nl-NL" baseline="0" dirty="0" err="1" smtClean="0"/>
              <a:t>my</a:t>
            </a:r>
            <a:r>
              <a:rPr lang="nl-NL" baseline="0" dirty="0" smtClean="0"/>
              <a:t> </a:t>
            </a:r>
            <a:r>
              <a:rPr lang="nl-NL" baseline="0" dirty="0" err="1" smtClean="0"/>
              <a:t>master’s</a:t>
            </a:r>
            <a:r>
              <a:rPr lang="nl-NL" baseline="0" dirty="0" smtClean="0"/>
              <a:t> </a:t>
            </a:r>
            <a:r>
              <a:rPr lang="nl-NL" baseline="0" dirty="0" err="1" smtClean="0"/>
              <a:t>degree</a:t>
            </a:r>
            <a:r>
              <a:rPr lang="nl-NL" baseline="0" dirty="0" smtClean="0"/>
              <a:t>. I </a:t>
            </a:r>
            <a:r>
              <a:rPr lang="nl-NL" baseline="0" dirty="0" err="1" smtClean="0"/>
              <a:t>started</a:t>
            </a:r>
            <a:r>
              <a:rPr lang="nl-NL" baseline="0" dirty="0" smtClean="0"/>
              <a:t> </a:t>
            </a:r>
            <a:r>
              <a:rPr lang="nl-NL" baseline="0" dirty="0" err="1" smtClean="0"/>
              <a:t>working</a:t>
            </a:r>
            <a:r>
              <a:rPr lang="nl-NL" baseline="0" dirty="0" smtClean="0"/>
              <a:t> in a </a:t>
            </a:r>
            <a:r>
              <a:rPr lang="nl-NL" baseline="0" dirty="0" err="1" smtClean="0"/>
              <a:t>general</a:t>
            </a:r>
            <a:r>
              <a:rPr lang="nl-NL" baseline="0" dirty="0" smtClean="0"/>
              <a:t> </a:t>
            </a:r>
            <a:r>
              <a:rPr lang="nl-NL" baseline="0" dirty="0" err="1" smtClean="0"/>
              <a:t>practice</a:t>
            </a:r>
            <a:r>
              <a:rPr lang="nl-NL" baseline="0" dirty="0" smtClean="0"/>
              <a:t> </a:t>
            </a:r>
            <a:r>
              <a:rPr lang="nl-NL" baseline="0" dirty="0" err="1" smtClean="0"/>
              <a:t>with</a:t>
            </a:r>
            <a:r>
              <a:rPr lang="nl-NL" baseline="0" dirty="0" smtClean="0"/>
              <a:t> a </a:t>
            </a:r>
            <a:r>
              <a:rPr lang="nl-NL" baseline="0" dirty="0" err="1" smtClean="0"/>
              <a:t>general</a:t>
            </a:r>
            <a:r>
              <a:rPr lang="nl-NL" baseline="0" dirty="0" smtClean="0"/>
              <a:t> practitioner as </a:t>
            </a:r>
            <a:r>
              <a:rPr lang="nl-NL" baseline="0" dirty="0" err="1" smtClean="0"/>
              <a:t>my</a:t>
            </a:r>
            <a:r>
              <a:rPr lang="nl-NL" baseline="0" dirty="0" smtClean="0"/>
              <a:t> preceptor. </a:t>
            </a:r>
            <a:endParaRPr lang="nl-NL" dirty="0"/>
          </a:p>
        </p:txBody>
      </p:sp>
      <p:sp>
        <p:nvSpPr>
          <p:cNvPr id="4" name="Slide Number Placeholder 3"/>
          <p:cNvSpPr>
            <a:spLocks noGrp="1"/>
          </p:cNvSpPr>
          <p:nvPr>
            <p:ph type="sldNum" sz="quarter" idx="10"/>
          </p:nvPr>
        </p:nvSpPr>
        <p:spPr/>
        <p:txBody>
          <a:bodyPr/>
          <a:lstStyle/>
          <a:p>
            <a:fld id="{2AD0A3DF-D0B6-974E-8235-727F4FB000CF}" type="slidenum">
              <a:rPr lang="nl-NL" smtClean="0"/>
              <a:pPr/>
              <a:t>1</a:t>
            </a:fld>
            <a:endParaRPr lang="nl-NL"/>
          </a:p>
        </p:txBody>
      </p:sp>
    </p:spTree>
    <p:extLst>
      <p:ext uri="{BB962C8B-B14F-4D97-AF65-F5344CB8AC3E}">
        <p14:creationId xmlns:p14="http://schemas.microsoft.com/office/powerpoint/2010/main" val="412067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2AD0A3DF-D0B6-974E-8235-727F4FB000CF}" type="slidenum">
              <a:rPr lang="nl-NL" smtClean="0"/>
              <a:pPr/>
              <a:t>10</a:t>
            </a:fld>
            <a:endParaRPr lang="nl-NL"/>
          </a:p>
        </p:txBody>
      </p:sp>
    </p:spTree>
    <p:extLst>
      <p:ext uri="{BB962C8B-B14F-4D97-AF65-F5344CB8AC3E}">
        <p14:creationId xmlns:p14="http://schemas.microsoft.com/office/powerpoint/2010/main" val="3555747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dirty="0" err="1" smtClean="0"/>
              <a:t>Students</a:t>
            </a:r>
            <a:r>
              <a:rPr lang="nl-NL" baseline="0" dirty="0" smtClean="0"/>
              <a:t> </a:t>
            </a:r>
            <a:r>
              <a:rPr lang="nl-NL" baseline="0" dirty="0" err="1" smtClean="0"/>
              <a:t>need</a:t>
            </a:r>
            <a:r>
              <a:rPr lang="nl-NL" baseline="0" dirty="0" smtClean="0"/>
              <a:t> to have </a:t>
            </a:r>
            <a:r>
              <a:rPr lang="nl-NL" baseline="0" dirty="0" err="1" smtClean="0"/>
              <a:t>an</a:t>
            </a:r>
            <a:r>
              <a:rPr lang="nl-NL" baseline="0" dirty="0" smtClean="0"/>
              <a:t> bachelor </a:t>
            </a:r>
            <a:r>
              <a:rPr lang="nl-NL" baseline="0" dirty="0" err="1" smtClean="0"/>
              <a:t>degree</a:t>
            </a:r>
            <a:r>
              <a:rPr lang="nl-NL" baseline="0" dirty="0" smtClean="0"/>
              <a:t> and at </a:t>
            </a:r>
            <a:r>
              <a:rPr lang="nl-NL" baseline="0" dirty="0" err="1" smtClean="0"/>
              <a:t>least</a:t>
            </a:r>
            <a:r>
              <a:rPr lang="nl-NL" baseline="0" dirty="0" smtClean="0"/>
              <a:t> </a:t>
            </a:r>
            <a:r>
              <a:rPr lang="nl-NL" baseline="0" dirty="0" err="1" smtClean="0"/>
              <a:t>two</a:t>
            </a:r>
            <a:r>
              <a:rPr lang="nl-NL" baseline="0" dirty="0" smtClean="0"/>
              <a:t> </a:t>
            </a:r>
            <a:r>
              <a:rPr lang="nl-NL" baseline="0" dirty="0" err="1" smtClean="0"/>
              <a:t>years</a:t>
            </a:r>
            <a:r>
              <a:rPr lang="nl-NL" baseline="0" dirty="0" smtClean="0"/>
              <a:t> of practical </a:t>
            </a:r>
            <a:r>
              <a:rPr lang="nl-NL" baseline="0" dirty="0" err="1" smtClean="0"/>
              <a:t>experience</a:t>
            </a:r>
            <a:r>
              <a:rPr lang="nl-NL" baseline="0" dirty="0" smtClean="0"/>
              <a:t> as a nurse. </a:t>
            </a:r>
            <a:r>
              <a:rPr lang="en-US" dirty="0" smtClean="0"/>
              <a:t>Current active Registered Nurse License.</a:t>
            </a:r>
          </a:p>
          <a:p>
            <a:r>
              <a:rPr lang="en-US" dirty="0" smtClean="0"/>
              <a:t>The general </a:t>
            </a:r>
            <a:r>
              <a:rPr lang="en-US" dirty="0" err="1" smtClean="0"/>
              <a:t>programme</a:t>
            </a:r>
            <a:r>
              <a:rPr lang="en-US" dirty="0" smtClean="0"/>
              <a:t> takes place at our university of applied sciences. The practical training</a:t>
            </a:r>
            <a:r>
              <a:rPr lang="en-US" baseline="0" dirty="0" smtClean="0"/>
              <a:t> takes place at the work place of the student.</a:t>
            </a:r>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Five </a:t>
            </a:r>
            <a:r>
              <a:rPr lang="nl-NL" dirty="0" err="1" smtClean="0"/>
              <a:t>clinical</a:t>
            </a:r>
            <a:r>
              <a:rPr lang="nl-NL" dirty="0" smtClean="0"/>
              <a:t> </a:t>
            </a:r>
            <a:r>
              <a:rPr lang="nl-NL" dirty="0" err="1" smtClean="0"/>
              <a:t>specialisms</a:t>
            </a:r>
            <a:r>
              <a:rPr lang="nl-NL" dirty="0" smtClean="0"/>
              <a:t>: Acute care, intensive care, care for</a:t>
            </a:r>
            <a:r>
              <a:rPr lang="nl-NL" baseline="0" dirty="0" smtClean="0"/>
              <a:t> the </a:t>
            </a:r>
            <a:r>
              <a:rPr lang="nl-NL" baseline="0" dirty="0" err="1" smtClean="0"/>
              <a:t>chronically</a:t>
            </a:r>
            <a:r>
              <a:rPr lang="nl-NL" baseline="0" dirty="0" smtClean="0"/>
              <a:t> </a:t>
            </a:r>
            <a:r>
              <a:rPr lang="nl-NL" baseline="0" dirty="0" err="1" smtClean="0"/>
              <a:t>ill</a:t>
            </a:r>
            <a:r>
              <a:rPr lang="nl-NL" baseline="0" dirty="0" smtClean="0"/>
              <a:t>, </a:t>
            </a:r>
            <a:r>
              <a:rPr lang="nl-NL" baseline="0" dirty="0" err="1" smtClean="0"/>
              <a:t>preventive</a:t>
            </a:r>
            <a:r>
              <a:rPr lang="nl-NL" baseline="0" dirty="0" smtClean="0"/>
              <a:t> care &amp; </a:t>
            </a:r>
            <a:r>
              <a:rPr lang="nl-NL" baseline="0" dirty="0" err="1" smtClean="0"/>
              <a:t>psychiatric</a:t>
            </a:r>
            <a:r>
              <a:rPr lang="nl-NL" baseline="0" dirty="0" smtClean="0"/>
              <a:t> care</a:t>
            </a:r>
          </a:p>
          <a:p>
            <a:endParaRPr lang="nl-NL" dirty="0"/>
          </a:p>
        </p:txBody>
      </p:sp>
      <p:sp>
        <p:nvSpPr>
          <p:cNvPr id="4" name="Tijdelijke aanduiding voor dianummer 3"/>
          <p:cNvSpPr>
            <a:spLocks noGrp="1"/>
          </p:cNvSpPr>
          <p:nvPr>
            <p:ph type="sldNum" sz="quarter" idx="10"/>
          </p:nvPr>
        </p:nvSpPr>
        <p:spPr/>
        <p:txBody>
          <a:bodyPr/>
          <a:lstStyle/>
          <a:p>
            <a:fld id="{41291EAE-077E-4767-A5EB-83D56BBE13D1}" type="slidenum">
              <a:rPr lang="nl-NL" smtClean="0">
                <a:solidFill>
                  <a:prstClr val="black"/>
                </a:solidFill>
              </a:rPr>
              <a:pPr/>
              <a:t>11</a:t>
            </a:fld>
            <a:endParaRPr lang="nl-NL">
              <a:solidFill>
                <a:prstClr val="black"/>
              </a:solidFill>
            </a:endParaRPr>
          </a:p>
        </p:txBody>
      </p:sp>
    </p:spTree>
    <p:extLst>
      <p:ext uri="{BB962C8B-B14F-4D97-AF65-F5344CB8AC3E}">
        <p14:creationId xmlns:p14="http://schemas.microsoft.com/office/powerpoint/2010/main" val="845504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Combine care &amp; cure</a:t>
            </a:r>
            <a:endParaRPr lang="nl-NL" dirty="0"/>
          </a:p>
        </p:txBody>
      </p:sp>
      <p:sp>
        <p:nvSpPr>
          <p:cNvPr id="4" name="Tijdelijke aanduiding voor dianummer 3"/>
          <p:cNvSpPr>
            <a:spLocks noGrp="1"/>
          </p:cNvSpPr>
          <p:nvPr>
            <p:ph type="sldNum" sz="quarter" idx="10"/>
          </p:nvPr>
        </p:nvSpPr>
        <p:spPr/>
        <p:txBody>
          <a:bodyPr/>
          <a:lstStyle/>
          <a:p>
            <a:fld id="{2415CBA7-00A2-45FC-A15D-27D0920FC244}" type="slidenum">
              <a:rPr lang="nl-NL" smtClean="0">
                <a:solidFill>
                  <a:prstClr val="black"/>
                </a:solidFill>
              </a:rPr>
              <a:pPr/>
              <a:t>12</a:t>
            </a:fld>
            <a:endParaRPr lang="nl-NL">
              <a:solidFill>
                <a:prstClr val="black"/>
              </a:solidFill>
            </a:endParaRPr>
          </a:p>
        </p:txBody>
      </p:sp>
    </p:spTree>
    <p:extLst>
      <p:ext uri="{BB962C8B-B14F-4D97-AF65-F5344CB8AC3E}">
        <p14:creationId xmlns:p14="http://schemas.microsoft.com/office/powerpoint/2010/main" val="2546493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It all started in 1997. </a:t>
            </a:r>
            <a:r>
              <a:rPr lang="en-US" sz="1200" kern="1200" dirty="0" smtClean="0">
                <a:solidFill>
                  <a:schemeClr val="tx1"/>
                </a:solidFill>
                <a:latin typeface="+mn-lt"/>
                <a:ea typeface="+mn-ea"/>
                <a:cs typeface="+mn-cs"/>
              </a:rPr>
              <a:t>When we were the first</a:t>
            </a:r>
            <a:r>
              <a:rPr lang="en-US" sz="1200" kern="1200" baseline="0" dirty="0" smtClean="0">
                <a:solidFill>
                  <a:schemeClr val="tx1"/>
                </a:solidFill>
                <a:latin typeface="+mn-lt"/>
                <a:ea typeface="+mn-ea"/>
                <a:cs typeface="+mn-cs"/>
              </a:rPr>
              <a:t> Dutch university to offer a </a:t>
            </a:r>
            <a:r>
              <a:rPr lang="en-US" sz="1200" kern="1200" baseline="0" dirty="0" err="1" smtClean="0">
                <a:solidFill>
                  <a:schemeClr val="tx1"/>
                </a:solidFill>
                <a:latin typeface="+mn-lt"/>
                <a:ea typeface="+mn-ea"/>
                <a:cs typeface="+mn-cs"/>
              </a:rPr>
              <a:t>manp</a:t>
            </a:r>
            <a:r>
              <a:rPr lang="en-US" sz="1200" kern="1200" baseline="0" dirty="0" smtClean="0">
                <a:solidFill>
                  <a:schemeClr val="tx1"/>
                </a:solidFill>
                <a:latin typeface="+mn-lt"/>
                <a:ea typeface="+mn-ea"/>
                <a:cs typeface="+mn-cs"/>
              </a:rPr>
              <a:t> program</a:t>
            </a:r>
          </a:p>
          <a:p>
            <a:pPr marL="0" marR="0" indent="0" algn="l" defTabSz="457200" rtl="0" eaLnBrk="1" fontAlgn="auto" latinLnBrk="0" hangingPunct="1">
              <a:lnSpc>
                <a:spcPct val="100000"/>
              </a:lnSpc>
              <a:spcBef>
                <a:spcPts val="0"/>
              </a:spcBef>
              <a:spcAft>
                <a:spcPts val="0"/>
              </a:spcAft>
              <a:buClrTx/>
              <a:buSzTx/>
              <a:buFontTx/>
              <a:buNone/>
              <a:tabLst/>
              <a:defRPr/>
            </a:pPr>
            <a:endParaRPr lang="nl-NL" dirty="0" smtClean="0"/>
          </a:p>
          <a:p>
            <a:endParaRPr lang="en-US" sz="1200" kern="1200" dirty="0" smtClean="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2AD0A3DF-D0B6-974E-8235-727F4FB000CF}" type="slidenum">
              <a:rPr lang="nl-NL" smtClean="0"/>
              <a:pPr/>
              <a:t>13</a:t>
            </a:fld>
            <a:endParaRPr lang="nl-NL"/>
          </a:p>
        </p:txBody>
      </p:sp>
    </p:spTree>
    <p:extLst>
      <p:ext uri="{BB962C8B-B14F-4D97-AF65-F5344CB8AC3E}">
        <p14:creationId xmlns:p14="http://schemas.microsoft.com/office/powerpoint/2010/main" val="1509800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AB43B20-D14A-EA49-9DEA-80EBB199DCC5}" type="slidenum">
              <a:rPr lang="nl-NL">
                <a:solidFill>
                  <a:prstClr val="black"/>
                </a:solidFill>
              </a:rPr>
              <a:pPr/>
              <a:t>14</a:t>
            </a:fld>
            <a:endParaRPr lang="nl-NL">
              <a:solidFill>
                <a:prstClr val="black"/>
              </a:solidFill>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lIns="91426" tIns="45713" rIns="91426" bIns="45713"/>
          <a:lstStyle/>
          <a:p>
            <a:pPr eaLnBrk="1" hangingPunct="1"/>
            <a:r>
              <a:rPr lang="nl-NL" dirty="0" smtClean="0">
                <a:latin typeface="Times New Roman" charset="0"/>
              </a:rPr>
              <a:t>Last </a:t>
            </a:r>
            <a:r>
              <a:rPr lang="nl-NL" dirty="0" err="1" smtClean="0">
                <a:latin typeface="Times New Roman" charset="0"/>
              </a:rPr>
              <a:t>years</a:t>
            </a:r>
            <a:r>
              <a:rPr lang="nl-NL" dirty="0" smtClean="0">
                <a:latin typeface="Times New Roman" charset="0"/>
              </a:rPr>
              <a:t> 28 </a:t>
            </a:r>
            <a:r>
              <a:rPr lang="nl-NL" dirty="0" err="1" smtClean="0">
                <a:latin typeface="Times New Roman" charset="0"/>
              </a:rPr>
              <a:t>graduates</a:t>
            </a:r>
            <a:endParaRPr lang="nl-NL" dirty="0">
              <a:latin typeface="Times New Roman" charset="0"/>
            </a:endParaRPr>
          </a:p>
        </p:txBody>
      </p:sp>
    </p:spTree>
    <p:extLst>
      <p:ext uri="{BB962C8B-B14F-4D97-AF65-F5344CB8AC3E}">
        <p14:creationId xmlns:p14="http://schemas.microsoft.com/office/powerpoint/2010/main" val="1987925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Later on: </a:t>
            </a:r>
            <a:r>
              <a:rPr lang="nl-NL" dirty="0" err="1" smtClean="0"/>
              <a:t>mental</a:t>
            </a:r>
            <a:r>
              <a:rPr lang="nl-NL" dirty="0" smtClean="0"/>
              <a:t> </a:t>
            </a:r>
            <a:r>
              <a:rPr lang="nl-NL" dirty="0" err="1" smtClean="0"/>
              <a:t>healthcare</a:t>
            </a:r>
            <a:endParaRPr lang="nl-NL" dirty="0" smtClean="0"/>
          </a:p>
          <a:p>
            <a:endParaRPr lang="nl-NL" dirty="0" smtClean="0"/>
          </a:p>
          <a:p>
            <a:endParaRPr lang="nl-NL" dirty="0" smtClean="0">
              <a:effectLst/>
            </a:endParaRPr>
          </a:p>
          <a:p>
            <a:r>
              <a:rPr lang="nl-NL" dirty="0" smtClean="0">
                <a:effectLst/>
              </a:rPr>
              <a:t>Out health care minister Ab Klink </a:t>
            </a:r>
            <a:r>
              <a:rPr lang="nl-NL" dirty="0" err="1" smtClean="0">
                <a:effectLst/>
              </a:rPr>
              <a:t>and</a:t>
            </a:r>
            <a:r>
              <a:rPr lang="nl-NL" dirty="0" smtClean="0">
                <a:effectLst/>
              </a:rPr>
              <a:t> </a:t>
            </a:r>
            <a:r>
              <a:rPr lang="nl-NL" dirty="0" err="1" smtClean="0">
                <a:effectLst/>
              </a:rPr>
              <a:t>also</a:t>
            </a:r>
            <a:r>
              <a:rPr lang="nl-NL" baseline="0" dirty="0" smtClean="0">
                <a:effectLst/>
              </a:rPr>
              <a:t> Els Borst, </a:t>
            </a:r>
            <a:r>
              <a:rPr lang="nl-NL" baseline="0" dirty="0" err="1" smtClean="0">
                <a:effectLst/>
              </a:rPr>
              <a:t>who</a:t>
            </a:r>
            <a:r>
              <a:rPr lang="nl-NL" baseline="0" dirty="0" smtClean="0">
                <a:effectLst/>
              </a:rPr>
              <a:t> was </a:t>
            </a:r>
            <a:r>
              <a:rPr lang="nl-NL" baseline="0" dirty="0" err="1" smtClean="0">
                <a:effectLst/>
              </a:rPr>
              <a:t>also</a:t>
            </a:r>
            <a:r>
              <a:rPr lang="nl-NL" baseline="0" dirty="0" smtClean="0">
                <a:effectLst/>
              </a:rPr>
              <a:t> </a:t>
            </a:r>
            <a:r>
              <a:rPr lang="nl-NL" baseline="0" dirty="0" err="1" smtClean="0">
                <a:effectLst/>
              </a:rPr>
              <a:t>there</a:t>
            </a:r>
            <a:r>
              <a:rPr lang="nl-NL" baseline="0" dirty="0" smtClean="0">
                <a:effectLst/>
              </a:rPr>
              <a:t> </a:t>
            </a:r>
            <a:r>
              <a:rPr lang="nl-NL" baseline="0" dirty="0" err="1" smtClean="0">
                <a:effectLst/>
              </a:rPr>
              <a:t>when</a:t>
            </a:r>
            <a:r>
              <a:rPr lang="nl-NL" baseline="0" dirty="0" smtClean="0">
                <a:effectLst/>
              </a:rPr>
              <a:t> </a:t>
            </a:r>
            <a:r>
              <a:rPr lang="nl-NL" baseline="0" dirty="0" err="1" smtClean="0">
                <a:effectLst/>
              </a:rPr>
              <a:t>our</a:t>
            </a:r>
            <a:r>
              <a:rPr lang="nl-NL" baseline="0" dirty="0" smtClean="0">
                <a:effectLst/>
              </a:rPr>
              <a:t> </a:t>
            </a:r>
            <a:r>
              <a:rPr lang="nl-NL" baseline="0" dirty="0" err="1" smtClean="0">
                <a:effectLst/>
              </a:rPr>
              <a:t>firts</a:t>
            </a:r>
            <a:r>
              <a:rPr lang="nl-NL" baseline="0" dirty="0" smtClean="0">
                <a:effectLst/>
              </a:rPr>
              <a:t> </a:t>
            </a:r>
            <a:r>
              <a:rPr lang="nl-NL" baseline="0" dirty="0" err="1" smtClean="0">
                <a:effectLst/>
              </a:rPr>
              <a:t>NP’s</a:t>
            </a:r>
            <a:r>
              <a:rPr lang="nl-NL" baseline="0" dirty="0" smtClean="0">
                <a:effectLst/>
              </a:rPr>
              <a:t> </a:t>
            </a:r>
            <a:r>
              <a:rPr lang="nl-NL" baseline="0" dirty="0" err="1" smtClean="0">
                <a:effectLst/>
              </a:rPr>
              <a:t>graduated</a:t>
            </a:r>
            <a:r>
              <a:rPr lang="nl-NL" baseline="0" dirty="0" smtClean="0">
                <a:effectLst/>
              </a:rPr>
              <a:t> in 2000.</a:t>
            </a:r>
            <a:endParaRPr lang="nl-NL" dirty="0" smtClean="0">
              <a:effectLst/>
            </a:endParaRPr>
          </a:p>
          <a:p>
            <a:endParaRPr lang="nl-NL" dirty="0" smtClean="0">
              <a:effectLst/>
            </a:endParaRPr>
          </a:p>
          <a:p>
            <a:r>
              <a:rPr lang="en-US" dirty="0" smtClean="0">
                <a:effectLst/>
              </a:rPr>
              <a:t>I was very privileged to meet them </a:t>
            </a:r>
            <a:endParaRPr lang="nl-NL" dirty="0" smtClean="0"/>
          </a:p>
        </p:txBody>
      </p:sp>
      <p:sp>
        <p:nvSpPr>
          <p:cNvPr id="4" name="Slide Number Placeholder 3"/>
          <p:cNvSpPr>
            <a:spLocks noGrp="1"/>
          </p:cNvSpPr>
          <p:nvPr>
            <p:ph type="sldNum" sz="quarter" idx="10"/>
          </p:nvPr>
        </p:nvSpPr>
        <p:spPr/>
        <p:txBody>
          <a:bodyPr/>
          <a:lstStyle/>
          <a:p>
            <a:fld id="{2AD0A3DF-D0B6-974E-8235-727F4FB000CF}" type="slidenum">
              <a:rPr lang="nl-NL" smtClean="0"/>
              <a:pPr/>
              <a:t>15</a:t>
            </a:fld>
            <a:endParaRPr lang="nl-NL"/>
          </a:p>
        </p:txBody>
      </p:sp>
    </p:spTree>
    <p:extLst>
      <p:ext uri="{BB962C8B-B14F-4D97-AF65-F5344CB8AC3E}">
        <p14:creationId xmlns:p14="http://schemas.microsoft.com/office/powerpoint/2010/main" val="2351785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2AD0A3DF-D0B6-974E-8235-727F4FB000CF}" type="slidenum">
              <a:rPr lang="nl-NL" smtClean="0"/>
              <a:pPr/>
              <a:t>16</a:t>
            </a:fld>
            <a:endParaRPr lang="nl-NL"/>
          </a:p>
        </p:txBody>
      </p:sp>
    </p:spTree>
    <p:extLst>
      <p:ext uri="{BB962C8B-B14F-4D97-AF65-F5344CB8AC3E}">
        <p14:creationId xmlns:p14="http://schemas.microsoft.com/office/powerpoint/2010/main" val="4107117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In 2011 </a:t>
            </a:r>
            <a:r>
              <a:rPr lang="nl-NL" sz="1200" kern="1200" dirty="0" smtClean="0">
                <a:solidFill>
                  <a:schemeClr val="tx1"/>
                </a:solidFill>
                <a:latin typeface="+mn-lt"/>
                <a:ea typeface="+mn-ea"/>
                <a:cs typeface="+mn-cs"/>
              </a:rPr>
              <a:t>Mark Rutte, </a:t>
            </a:r>
            <a:r>
              <a:rPr lang="nl-NL" sz="1200" kern="1200" dirty="0" err="1" smtClean="0">
                <a:solidFill>
                  <a:schemeClr val="tx1"/>
                </a:solidFill>
                <a:latin typeface="+mn-lt"/>
                <a:ea typeface="+mn-ea"/>
                <a:cs typeface="+mn-cs"/>
              </a:rPr>
              <a:t>our</a:t>
            </a:r>
            <a:r>
              <a:rPr lang="nl-NL" sz="1200" kern="1200" dirty="0" smtClean="0">
                <a:solidFill>
                  <a:schemeClr val="tx1"/>
                </a:solidFill>
                <a:latin typeface="+mn-lt"/>
                <a:ea typeface="+mn-ea"/>
                <a:cs typeface="+mn-cs"/>
              </a:rPr>
              <a:t> prime minister </a:t>
            </a:r>
            <a:r>
              <a:rPr lang="nl-NL" sz="1200" kern="1200" dirty="0" err="1" smtClean="0">
                <a:solidFill>
                  <a:schemeClr val="tx1"/>
                </a:solidFill>
                <a:latin typeface="+mn-lt"/>
                <a:ea typeface="+mn-ea"/>
                <a:cs typeface="+mn-cs"/>
              </a:rPr>
              <a:t>came</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to</a:t>
            </a:r>
            <a:r>
              <a:rPr lang="nl-NL" sz="1200" kern="1200" dirty="0" smtClean="0">
                <a:solidFill>
                  <a:schemeClr val="tx1"/>
                </a:solidFill>
                <a:latin typeface="+mn-lt"/>
                <a:ea typeface="+mn-ea"/>
                <a:cs typeface="+mn-cs"/>
              </a:rPr>
              <a:t> Groningen</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to</a:t>
            </a:r>
            <a:r>
              <a:rPr lang="nl-NL" sz="1200" kern="1200" baseline="0" dirty="0" smtClean="0">
                <a:solidFill>
                  <a:schemeClr val="tx1"/>
                </a:solidFill>
                <a:latin typeface="+mn-lt"/>
                <a:ea typeface="+mn-ea"/>
                <a:cs typeface="+mn-cs"/>
              </a:rPr>
              <a:t> form </a:t>
            </a:r>
            <a:r>
              <a:rPr lang="nl-NL" sz="1200" kern="1200" baseline="0" dirty="0" err="1" smtClean="0">
                <a:solidFill>
                  <a:schemeClr val="tx1"/>
                </a:solidFill>
                <a:latin typeface="+mn-lt"/>
                <a:ea typeface="+mn-ea"/>
                <a:cs typeface="+mn-cs"/>
              </a:rPr>
              <a:t>an</a:t>
            </a:r>
            <a:r>
              <a:rPr lang="nl-NL" sz="1200" kern="1200" baseline="0" dirty="0" smtClean="0">
                <a:solidFill>
                  <a:schemeClr val="tx1"/>
                </a:solidFill>
                <a:latin typeface="+mn-lt"/>
                <a:ea typeface="+mn-ea"/>
                <a:cs typeface="+mn-cs"/>
              </a:rPr>
              <a:t> image of </a:t>
            </a:r>
            <a:r>
              <a:rPr lang="nl-NL" sz="1200" kern="1200" baseline="0" dirty="0" err="1" smtClean="0">
                <a:solidFill>
                  <a:schemeClr val="tx1"/>
                </a:solidFill>
                <a:latin typeface="+mn-lt"/>
                <a:ea typeface="+mn-ea"/>
                <a:cs typeface="+mn-cs"/>
              </a:rPr>
              <a:t>this</a:t>
            </a:r>
            <a:r>
              <a:rPr lang="nl-NL" sz="1200" kern="1200" baseline="0" dirty="0" smtClean="0">
                <a:solidFill>
                  <a:schemeClr val="tx1"/>
                </a:solidFill>
                <a:latin typeface="+mn-lt"/>
                <a:ea typeface="+mn-ea"/>
                <a:cs typeface="+mn-cs"/>
              </a:rPr>
              <a:t> subject. He </a:t>
            </a:r>
            <a:r>
              <a:rPr lang="nl-NL" sz="1200" kern="1200" baseline="0" dirty="0" err="1" smtClean="0">
                <a:solidFill>
                  <a:schemeClr val="tx1"/>
                </a:solidFill>
                <a:latin typeface="+mn-lt"/>
                <a:ea typeface="+mn-ea"/>
                <a:cs typeface="+mn-cs"/>
              </a:rPr>
              <a:t>wanted</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to</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gain</a:t>
            </a:r>
            <a:r>
              <a:rPr lang="nl-NL" sz="1200" kern="1200" baseline="0" dirty="0" smtClean="0">
                <a:solidFill>
                  <a:schemeClr val="tx1"/>
                </a:solidFill>
                <a:latin typeface="+mn-lt"/>
                <a:ea typeface="+mn-ea"/>
                <a:cs typeface="+mn-cs"/>
              </a:rPr>
              <a:t> information on </a:t>
            </a:r>
            <a:r>
              <a:rPr lang="nl-NL" sz="1200" kern="1200" baseline="0" dirty="0" err="1" smtClean="0">
                <a:solidFill>
                  <a:schemeClr val="tx1"/>
                </a:solidFill>
                <a:latin typeface="+mn-lt"/>
                <a:ea typeface="+mn-ea"/>
                <a:cs typeface="+mn-cs"/>
              </a:rPr>
              <a:t>task</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substitution</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and</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cost</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reduction</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concerning</a:t>
            </a:r>
            <a:r>
              <a:rPr lang="nl-NL" sz="1200" kern="1200" baseline="0" dirty="0" smtClean="0">
                <a:solidFill>
                  <a:schemeClr val="tx1"/>
                </a:solidFill>
                <a:latin typeface="+mn-lt"/>
                <a:ea typeface="+mn-ea"/>
                <a:cs typeface="+mn-cs"/>
              </a:rPr>
              <a:t> the NP. As </a:t>
            </a:r>
            <a:r>
              <a:rPr lang="nl-NL" sz="1200" kern="1200" baseline="0" dirty="0" err="1" smtClean="0">
                <a:solidFill>
                  <a:schemeClr val="tx1"/>
                </a:solidFill>
                <a:latin typeface="+mn-lt"/>
                <a:ea typeface="+mn-ea"/>
                <a:cs typeface="+mn-cs"/>
              </a:rPr>
              <a:t>you</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can</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see</a:t>
            </a:r>
            <a:r>
              <a:rPr lang="nl-NL" sz="1200" kern="1200" baseline="0" dirty="0" smtClean="0">
                <a:solidFill>
                  <a:schemeClr val="tx1"/>
                </a:solidFill>
                <a:latin typeface="+mn-lt"/>
                <a:ea typeface="+mn-ea"/>
                <a:cs typeface="+mn-cs"/>
              </a:rPr>
              <a:t> he </a:t>
            </a:r>
            <a:r>
              <a:rPr lang="nl-NL" sz="1200" kern="1200" baseline="0" dirty="0" err="1" smtClean="0">
                <a:solidFill>
                  <a:schemeClr val="tx1"/>
                </a:solidFill>
                <a:latin typeface="+mn-lt"/>
                <a:ea typeface="+mn-ea"/>
                <a:cs typeface="+mn-cs"/>
              </a:rPr>
              <a:t>visited</a:t>
            </a:r>
            <a:r>
              <a:rPr lang="nl-NL" sz="1200" kern="1200" baseline="0" dirty="0" smtClean="0">
                <a:solidFill>
                  <a:schemeClr val="tx1"/>
                </a:solidFill>
                <a:latin typeface="+mn-lt"/>
                <a:ea typeface="+mn-ea"/>
                <a:cs typeface="+mn-cs"/>
              </a:rPr>
              <a:t> the </a:t>
            </a:r>
            <a:r>
              <a:rPr lang="nl-NL" sz="1200" kern="1200" baseline="0" dirty="0" err="1" smtClean="0">
                <a:solidFill>
                  <a:schemeClr val="tx1"/>
                </a:solidFill>
                <a:latin typeface="+mn-lt"/>
                <a:ea typeface="+mn-ea"/>
                <a:cs typeface="+mn-cs"/>
              </a:rPr>
              <a:t>general</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practice</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and</a:t>
            </a:r>
            <a:r>
              <a:rPr lang="nl-NL" sz="1200" kern="1200" baseline="0" dirty="0" smtClean="0">
                <a:solidFill>
                  <a:schemeClr val="tx1"/>
                </a:solidFill>
                <a:latin typeface="+mn-lt"/>
                <a:ea typeface="+mn-ea"/>
                <a:cs typeface="+mn-cs"/>
              </a:rPr>
              <a:t> he </a:t>
            </a:r>
            <a:r>
              <a:rPr lang="nl-NL" sz="1200" kern="1200" baseline="0" dirty="0" err="1" smtClean="0">
                <a:solidFill>
                  <a:schemeClr val="tx1"/>
                </a:solidFill>
                <a:latin typeface="+mn-lt"/>
                <a:ea typeface="+mn-ea"/>
                <a:cs typeface="+mn-cs"/>
              </a:rPr>
              <a:t>also</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visited</a:t>
            </a:r>
            <a:r>
              <a:rPr lang="nl-NL" sz="1200" kern="1200" baseline="0" dirty="0" smtClean="0">
                <a:solidFill>
                  <a:schemeClr val="tx1"/>
                </a:solidFill>
                <a:latin typeface="+mn-lt"/>
                <a:ea typeface="+mn-ea"/>
                <a:cs typeface="+mn-cs"/>
              </a:rPr>
              <a:t> a </a:t>
            </a:r>
            <a:r>
              <a:rPr lang="nl-NL" sz="1200" kern="1200" baseline="0" dirty="0" err="1" smtClean="0">
                <a:solidFill>
                  <a:schemeClr val="tx1"/>
                </a:solidFill>
                <a:latin typeface="+mn-lt"/>
                <a:ea typeface="+mn-ea"/>
                <a:cs typeface="+mn-cs"/>
              </a:rPr>
              <a:t>nursing</a:t>
            </a:r>
            <a:r>
              <a:rPr lang="nl-NL" sz="1200" kern="1200" baseline="0" dirty="0" smtClean="0">
                <a:solidFill>
                  <a:schemeClr val="tx1"/>
                </a:solidFill>
                <a:latin typeface="+mn-lt"/>
                <a:ea typeface="+mn-ea"/>
                <a:cs typeface="+mn-cs"/>
              </a:rPr>
              <a:t> home. </a:t>
            </a:r>
            <a:r>
              <a:rPr lang="en-US" sz="1200" kern="1200" baseline="0" dirty="0" smtClean="0">
                <a:solidFill>
                  <a:schemeClr val="tx1"/>
                </a:solidFill>
                <a:effectLst/>
                <a:latin typeface="+mn-lt"/>
                <a:ea typeface="+mn-ea"/>
                <a:cs typeface="+mn-cs"/>
              </a:rPr>
              <a:t>H</a:t>
            </a:r>
            <a:r>
              <a:rPr lang="en-US" dirty="0" smtClean="0">
                <a:effectLst/>
              </a:rPr>
              <a:t>e found this wonderful examples of the potential of the function in terms of cure and care</a:t>
            </a:r>
            <a:endParaRPr lang="nl-NL" sz="1200" kern="1200" dirty="0" smtClean="0">
              <a:solidFill>
                <a:schemeClr val="tx1"/>
              </a:solidFill>
              <a:latin typeface="+mn-lt"/>
              <a:ea typeface="+mn-ea"/>
              <a:cs typeface="+mn-cs"/>
            </a:endParaRPr>
          </a:p>
          <a:p>
            <a:endParaRPr lang="nl-NL" sz="1200" kern="1200" dirty="0" smtClean="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2AD0A3DF-D0B6-974E-8235-727F4FB000CF}" type="slidenum">
              <a:rPr lang="nl-NL" smtClean="0"/>
              <a:pPr/>
              <a:t>17</a:t>
            </a:fld>
            <a:endParaRPr lang="nl-NL"/>
          </a:p>
        </p:txBody>
      </p:sp>
    </p:spTree>
    <p:extLst>
      <p:ext uri="{BB962C8B-B14F-4D97-AF65-F5344CB8AC3E}">
        <p14:creationId xmlns:p14="http://schemas.microsoft.com/office/powerpoint/2010/main" val="2756801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 </a:t>
            </a:r>
            <a:r>
              <a:rPr lang="nl-NL"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http://www.verpleegkundigspecialismen.nl/Verpleegkundigspecialist/Aantallenverpleegkundigspecialisten.aspx</a:t>
            </a:r>
            <a:r>
              <a:rPr lang="nl-NL" dirty="0" smtClean="0">
                <a:latin typeface="Calibri" panose="020F0502020204030204" pitchFamily="34" charset="0"/>
                <a:ea typeface="Calibri" panose="020F0502020204030204" pitchFamily="34" charset="0"/>
                <a:cs typeface="Times New Roman" panose="02020603050405020304" pitchFamily="18" charset="0"/>
              </a:rPr>
              <a:t> (12/15/2014)</a:t>
            </a:r>
          </a:p>
          <a:p>
            <a:endParaRPr lang="nl-NL" dirty="0" smtClean="0"/>
          </a:p>
          <a:p>
            <a:r>
              <a:rPr lang="nl-NL" dirty="0" err="1" smtClean="0"/>
              <a:t>Now</a:t>
            </a:r>
            <a:r>
              <a:rPr lang="nl-NL" dirty="0" smtClean="0"/>
              <a:t> </a:t>
            </a:r>
            <a:r>
              <a:rPr lang="nl-NL" dirty="0" err="1" smtClean="0"/>
              <a:t>about</a:t>
            </a:r>
            <a:r>
              <a:rPr lang="nl-NL" dirty="0" smtClean="0"/>
              <a:t> 2500</a:t>
            </a:r>
            <a:endParaRPr lang="nl-NL" dirty="0"/>
          </a:p>
        </p:txBody>
      </p:sp>
      <p:sp>
        <p:nvSpPr>
          <p:cNvPr id="4" name="Tijdelijke aanduiding voor dianummer 3"/>
          <p:cNvSpPr>
            <a:spLocks noGrp="1"/>
          </p:cNvSpPr>
          <p:nvPr>
            <p:ph type="sldNum" sz="quarter" idx="10"/>
          </p:nvPr>
        </p:nvSpPr>
        <p:spPr/>
        <p:txBody>
          <a:bodyPr/>
          <a:lstStyle/>
          <a:p>
            <a:fld id="{2AD0A3DF-D0B6-974E-8235-727F4FB000CF}" type="slidenum">
              <a:rPr lang="nl-NL" smtClean="0"/>
              <a:pPr/>
              <a:t>18</a:t>
            </a:fld>
            <a:endParaRPr lang="nl-NL"/>
          </a:p>
        </p:txBody>
      </p:sp>
    </p:spTree>
    <p:extLst>
      <p:ext uri="{BB962C8B-B14F-4D97-AF65-F5344CB8AC3E}">
        <p14:creationId xmlns:p14="http://schemas.microsoft.com/office/powerpoint/2010/main" val="187028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Mean</a:t>
            </a:r>
            <a:r>
              <a:rPr lang="nl-NL" dirty="0" smtClean="0"/>
              <a:t> </a:t>
            </a:r>
            <a:r>
              <a:rPr lang="nl-NL" dirty="0" err="1" smtClean="0"/>
              <a:t>age</a:t>
            </a:r>
            <a:r>
              <a:rPr lang="nl-NL" dirty="0" smtClean="0"/>
              <a:t> 45</a:t>
            </a:r>
            <a:endParaRPr lang="nl-NL" dirty="0"/>
          </a:p>
        </p:txBody>
      </p:sp>
      <p:sp>
        <p:nvSpPr>
          <p:cNvPr id="4" name="Tijdelijke aanduiding voor dianummer 3"/>
          <p:cNvSpPr>
            <a:spLocks noGrp="1"/>
          </p:cNvSpPr>
          <p:nvPr>
            <p:ph type="sldNum" sz="quarter" idx="10"/>
          </p:nvPr>
        </p:nvSpPr>
        <p:spPr/>
        <p:txBody>
          <a:bodyPr/>
          <a:lstStyle/>
          <a:p>
            <a:fld id="{2AD0A3DF-D0B6-974E-8235-727F4FB000CF}" type="slidenum">
              <a:rPr lang="nl-NL" smtClean="0"/>
              <a:pPr/>
              <a:t>19</a:t>
            </a:fld>
            <a:endParaRPr lang="nl-NL"/>
          </a:p>
        </p:txBody>
      </p:sp>
    </p:spTree>
    <p:extLst>
      <p:ext uri="{BB962C8B-B14F-4D97-AF65-F5344CB8AC3E}">
        <p14:creationId xmlns:p14="http://schemas.microsoft.com/office/powerpoint/2010/main" val="623683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2AD0A3DF-D0B6-974E-8235-727F4FB000CF}" type="slidenum">
              <a:rPr lang="nl-NL" smtClean="0"/>
              <a:pPr/>
              <a:t>2</a:t>
            </a:fld>
            <a:endParaRPr lang="nl-NL"/>
          </a:p>
        </p:txBody>
      </p:sp>
    </p:spTree>
    <p:extLst>
      <p:ext uri="{BB962C8B-B14F-4D97-AF65-F5344CB8AC3E}">
        <p14:creationId xmlns:p14="http://schemas.microsoft.com/office/powerpoint/2010/main" val="1571536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r>
              <a:rPr lang="nl-NL" dirty="0" smtClean="0"/>
              <a:t>A recent </a:t>
            </a:r>
            <a:r>
              <a:rPr lang="nl-NL" dirty="0" err="1" smtClean="0"/>
              <a:t>study</a:t>
            </a:r>
            <a:r>
              <a:rPr lang="nl-NL" dirty="0" smtClean="0"/>
              <a:t> shows </a:t>
            </a:r>
            <a:r>
              <a:rPr lang="nl-NL" dirty="0" err="1" smtClean="0"/>
              <a:t>that</a:t>
            </a:r>
            <a:r>
              <a:rPr lang="nl-NL" dirty="0" smtClean="0"/>
              <a:t> </a:t>
            </a:r>
            <a:r>
              <a:rPr lang="en-US" sz="1200" b="0" kern="1200" dirty="0" smtClean="0">
                <a:solidFill>
                  <a:schemeClr val="tx1"/>
                </a:solidFill>
                <a:latin typeface="+mn-lt"/>
                <a:ea typeface="+mn-ea"/>
                <a:cs typeface="+mn-cs"/>
              </a:rPr>
              <a:t>a recipe of an advanced nurse practitioner is safe. They prescribe the correct pills and dosages, in the same way as doctors do. August 2014</a:t>
            </a:r>
          </a:p>
          <a:p>
            <a:endParaRPr lang="en-US" sz="1200" b="0" kern="1200" dirty="0" smtClean="0">
              <a:solidFill>
                <a:schemeClr val="tx1"/>
              </a:solidFill>
              <a:latin typeface="+mn-lt"/>
              <a:ea typeface="+mn-ea"/>
              <a:cs typeface="+mn-cs"/>
            </a:endParaRPr>
          </a:p>
          <a:p>
            <a:r>
              <a:rPr lang="nl-NL" dirty="0" smtClean="0"/>
              <a:t>Het ministerie van Volksgezondheid, Welzijn en Sport (VWS) probeert al langer taken van artsen over te dragen aan goedkoper en lager opgeleid personeel. Sinds 1 januari 2012 is er in de Wet BIG een experimenteerartikel opgenomen dat twee beroepsgroepen extra bevoegdheden geeft, zoals het voorschrijven van medicijnen en het stellen van diagnoses. Het gaat hierbij om de Verpleegkundig Specialist, een verpleegkundige met een tweejarige aanvullende opleiding, en de </a:t>
            </a:r>
            <a:r>
              <a:rPr lang="nl-NL" dirty="0" err="1" smtClean="0"/>
              <a:t>Physician</a:t>
            </a:r>
            <a:r>
              <a:rPr lang="nl-NL" dirty="0" smtClean="0"/>
              <a:t> Assistant, iemand met een hbo-opleiding in de gezondheidszorg en een vervolgopleiding van 2,5 jaar. Dit experiment duurt vijf jaar. Na deze periode wordt besloten of de afspraken uit het experimenteerartikel definitief in de wet worden vastgelegd</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pPr rtl="0"/>
            <a:r>
              <a:rPr lang="nl-NL" dirty="0" smtClean="0">
                <a:effectLst/>
              </a:rPr>
              <a:t>Door het in werking stellen van het experimenteer artikel 36a met de daarbij behorende </a:t>
            </a:r>
            <a:r>
              <a:rPr lang="nl-NL" dirty="0" smtClean="0">
                <a:effectLst/>
                <a:hlinkClick r:id="rId3" tooltip="AMvB"/>
              </a:rPr>
              <a:t>AMvB</a:t>
            </a:r>
            <a:r>
              <a:rPr lang="nl-NL" dirty="0" smtClean="0">
                <a:effectLst/>
              </a:rPr>
              <a:t> op 1 januari 2012 kan de verpleegkundig specialist een zelfstandige behandelrelatie aangaan met een patiënt en heeft deze een aantal extra bevoegdheden. Zij mag zelf diagnosticeren, behandelen, medicatie voorschrijven en een aantal </a:t>
            </a:r>
            <a:r>
              <a:rPr lang="nl-NL" dirty="0" smtClean="0">
                <a:effectLst/>
                <a:hlinkClick r:id="rId4" tooltip="Voorbehouden handeling"/>
              </a:rPr>
              <a:t>voorbehouden handelingen</a:t>
            </a:r>
            <a:r>
              <a:rPr lang="nl-NL" dirty="0" smtClean="0">
                <a:effectLst/>
              </a:rPr>
              <a:t> zelfstandig indiceren en uitvoeren.</a:t>
            </a:r>
          </a:p>
          <a:p>
            <a:pPr rtl="0"/>
            <a:r>
              <a:rPr lang="nl-NL" dirty="0" smtClean="0">
                <a:effectLst/>
              </a:rPr>
              <a:t>Het betreft handelingen:</a:t>
            </a:r>
          </a:p>
          <a:p>
            <a:pPr rtl="0"/>
            <a:r>
              <a:rPr lang="nl-NL" dirty="0" smtClean="0">
                <a:effectLst/>
              </a:rPr>
              <a:t>die moeten plaatsvinden binnen de uitoefening van het deelgebied van het beroep waarvoor zij een erkende specialistentitel mogen voeren;</a:t>
            </a:r>
          </a:p>
          <a:p>
            <a:pPr rtl="0"/>
            <a:r>
              <a:rPr lang="nl-NL" dirty="0" smtClean="0">
                <a:effectLst/>
              </a:rPr>
              <a:t>van een beperkte complexiteit;</a:t>
            </a:r>
          </a:p>
          <a:p>
            <a:pPr rtl="0"/>
            <a:r>
              <a:rPr lang="nl-NL" dirty="0" smtClean="0">
                <a:effectLst/>
              </a:rPr>
              <a:t>van routinematige aard;</a:t>
            </a:r>
          </a:p>
          <a:p>
            <a:pPr rtl="0"/>
            <a:r>
              <a:rPr lang="nl-NL" dirty="0" smtClean="0">
                <a:effectLst/>
              </a:rPr>
              <a:t>waarvan de risico’s te overzien zijn;</a:t>
            </a:r>
          </a:p>
          <a:p>
            <a:pPr rtl="0"/>
            <a:r>
              <a:rPr lang="nl-NL" dirty="0" smtClean="0">
                <a:effectLst/>
              </a:rPr>
              <a:t>die worden uitgeoefend volgens landelijke geldende richtlijnen, standaarden en daarvan afgeleide protocollen; en</a:t>
            </a:r>
          </a:p>
          <a:p>
            <a:pPr rtl="0"/>
            <a:r>
              <a:rPr lang="nl-NL" dirty="0" smtClean="0">
                <a:effectLst/>
              </a:rPr>
              <a:t>afhankelijk van het specialisme: </a:t>
            </a:r>
          </a:p>
          <a:p>
            <a:pPr lvl="1" rtl="0"/>
            <a:r>
              <a:rPr lang="nl-NL" dirty="0" smtClean="0">
                <a:effectLst/>
              </a:rPr>
              <a:t>het verrichten van </a:t>
            </a:r>
            <a:r>
              <a:rPr lang="nl-NL" dirty="0" smtClean="0">
                <a:effectLst/>
                <a:hlinkClick r:id="rId5" tooltip="Heelkunde"/>
              </a:rPr>
              <a:t>heelkundige handelingen</a:t>
            </a:r>
            <a:r>
              <a:rPr lang="nl-NL" dirty="0" smtClean="0">
                <a:effectLst/>
              </a:rPr>
              <a:t>;</a:t>
            </a:r>
          </a:p>
          <a:p>
            <a:pPr lvl="1" rtl="0"/>
            <a:r>
              <a:rPr lang="nl-NL" dirty="0" smtClean="0">
                <a:effectLst/>
              </a:rPr>
              <a:t>het verrichten van </a:t>
            </a:r>
            <a:r>
              <a:rPr lang="nl-NL" dirty="0" err="1" smtClean="0">
                <a:effectLst/>
                <a:hlinkClick r:id="rId6" tooltip="Catheterisatie"/>
              </a:rPr>
              <a:t>catheterisaties</a:t>
            </a:r>
            <a:r>
              <a:rPr lang="nl-NL" dirty="0" smtClean="0">
                <a:effectLst/>
              </a:rPr>
              <a:t>;</a:t>
            </a:r>
          </a:p>
          <a:p>
            <a:pPr lvl="1" rtl="0"/>
            <a:r>
              <a:rPr lang="nl-NL" dirty="0" smtClean="0">
                <a:effectLst/>
              </a:rPr>
              <a:t>het geven van </a:t>
            </a:r>
            <a:r>
              <a:rPr lang="nl-NL" dirty="0" smtClean="0">
                <a:effectLst/>
                <a:hlinkClick r:id="rId7" tooltip="Injectie (geneeskunde)"/>
              </a:rPr>
              <a:t>injecties</a:t>
            </a:r>
            <a:r>
              <a:rPr lang="nl-NL" dirty="0" smtClean="0">
                <a:effectLst/>
              </a:rPr>
              <a:t>;</a:t>
            </a:r>
          </a:p>
          <a:p>
            <a:pPr lvl="1" rtl="0"/>
            <a:r>
              <a:rPr lang="nl-NL" dirty="0" smtClean="0">
                <a:effectLst/>
              </a:rPr>
              <a:t>het verrichten van </a:t>
            </a:r>
            <a:r>
              <a:rPr lang="nl-NL" dirty="0" smtClean="0">
                <a:effectLst/>
                <a:hlinkClick r:id="rId8" tooltip="Punctie"/>
              </a:rPr>
              <a:t>puncties</a:t>
            </a:r>
            <a:r>
              <a:rPr lang="nl-NL" dirty="0" smtClean="0">
                <a:effectLst/>
              </a:rPr>
              <a:t>;</a:t>
            </a:r>
          </a:p>
          <a:p>
            <a:pPr lvl="1" rtl="0"/>
            <a:r>
              <a:rPr lang="nl-NL" dirty="0" smtClean="0">
                <a:effectLst/>
              </a:rPr>
              <a:t>het toepassen van </a:t>
            </a:r>
            <a:r>
              <a:rPr lang="nl-NL" dirty="0" smtClean="0">
                <a:effectLst/>
                <a:hlinkClick r:id="rId9" tooltip="Defibrillatie"/>
              </a:rPr>
              <a:t>defibrillatie</a:t>
            </a:r>
            <a:r>
              <a:rPr lang="nl-NL" dirty="0" smtClean="0">
                <a:effectLst/>
              </a:rPr>
              <a:t>;</a:t>
            </a:r>
          </a:p>
          <a:p>
            <a:pPr lvl="1" rtl="0"/>
            <a:r>
              <a:rPr lang="nl-NL" dirty="0" smtClean="0">
                <a:effectLst/>
              </a:rPr>
              <a:t>het verrichten van </a:t>
            </a:r>
            <a:r>
              <a:rPr lang="nl-NL" dirty="0" err="1" smtClean="0">
                <a:effectLst/>
                <a:hlinkClick r:id="rId10" tooltip="Cardioversie"/>
              </a:rPr>
              <a:t>elective</a:t>
            </a:r>
            <a:r>
              <a:rPr lang="nl-NL" dirty="0" smtClean="0">
                <a:effectLst/>
                <a:hlinkClick r:id="rId10" tooltip="Cardioversie"/>
              </a:rPr>
              <a:t> cardioversies</a:t>
            </a:r>
            <a:r>
              <a:rPr lang="nl-NL" dirty="0" smtClean="0">
                <a:effectLst/>
              </a:rPr>
              <a:t>;</a:t>
            </a:r>
          </a:p>
          <a:p>
            <a:pPr lvl="1" rtl="0"/>
            <a:r>
              <a:rPr lang="nl-NL" dirty="0" smtClean="0">
                <a:effectLst/>
              </a:rPr>
              <a:t>het verrichten van </a:t>
            </a:r>
            <a:r>
              <a:rPr lang="nl-NL" dirty="0" smtClean="0">
                <a:effectLst/>
                <a:hlinkClick r:id="rId11" tooltip="Endoscopie"/>
              </a:rPr>
              <a:t>endoscopieën</a:t>
            </a:r>
            <a:r>
              <a:rPr lang="nl-NL" dirty="0" smtClean="0">
                <a:effectLst/>
              </a:rPr>
              <a:t>;</a:t>
            </a:r>
          </a:p>
          <a:p>
            <a:pPr lvl="1" rtl="0"/>
            <a:r>
              <a:rPr lang="nl-NL" dirty="0" smtClean="0">
                <a:effectLst/>
              </a:rPr>
              <a:t>het voorschrijven van </a:t>
            </a:r>
            <a:r>
              <a:rPr lang="nl-NL" dirty="0" smtClean="0">
                <a:effectLst/>
                <a:hlinkClick r:id="rId12" tooltip="Geneesmiddel"/>
              </a:rPr>
              <a:t>geneesmiddelen</a:t>
            </a:r>
            <a:r>
              <a:rPr lang="nl-NL" dirty="0" smtClean="0">
                <a:effectLst/>
              </a:rPr>
              <a:t> die uitsluitend op recept verkrijgbaar zijn</a:t>
            </a:r>
          </a:p>
          <a:p>
            <a:endParaRPr lang="nl-NL" dirty="0"/>
          </a:p>
        </p:txBody>
      </p:sp>
      <p:sp>
        <p:nvSpPr>
          <p:cNvPr id="4" name="Tijdelijke aanduiding voor dianummer 3"/>
          <p:cNvSpPr>
            <a:spLocks noGrp="1"/>
          </p:cNvSpPr>
          <p:nvPr>
            <p:ph type="sldNum" sz="quarter" idx="10"/>
          </p:nvPr>
        </p:nvSpPr>
        <p:spPr/>
        <p:txBody>
          <a:bodyPr/>
          <a:lstStyle/>
          <a:p>
            <a:fld id="{2AD0A3DF-D0B6-974E-8235-727F4FB000CF}" type="slidenum">
              <a:rPr lang="nl-NL" smtClean="0"/>
              <a:pPr/>
              <a:t>20</a:t>
            </a:fld>
            <a:endParaRPr lang="nl-NL"/>
          </a:p>
        </p:txBody>
      </p:sp>
    </p:spTree>
    <p:extLst>
      <p:ext uri="{BB962C8B-B14F-4D97-AF65-F5344CB8AC3E}">
        <p14:creationId xmlns:p14="http://schemas.microsoft.com/office/powerpoint/2010/main" val="306837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AD0A3DF-D0B6-974E-8235-727F4FB000CF}" type="slidenum">
              <a:rPr lang="nl-NL" smtClean="0">
                <a:solidFill>
                  <a:prstClr val="black"/>
                </a:solidFill>
              </a:rPr>
              <a:pPr/>
              <a:t>21</a:t>
            </a:fld>
            <a:endParaRPr lang="nl-NL">
              <a:solidFill>
                <a:prstClr val="black"/>
              </a:solidFill>
            </a:endParaRPr>
          </a:p>
        </p:txBody>
      </p:sp>
    </p:spTree>
    <p:extLst>
      <p:ext uri="{BB962C8B-B14F-4D97-AF65-F5344CB8AC3E}">
        <p14:creationId xmlns:p14="http://schemas.microsoft.com/office/powerpoint/2010/main" val="182576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The </a:t>
            </a:r>
            <a:r>
              <a:rPr lang="nl-NL" dirty="0" err="1" smtClean="0"/>
              <a:t>history</a:t>
            </a:r>
            <a:r>
              <a:rPr lang="nl-NL" dirty="0" smtClean="0"/>
              <a:t> of the Hanze </a:t>
            </a:r>
            <a:r>
              <a:rPr lang="nl-NL" dirty="0" err="1" smtClean="0"/>
              <a:t>University</a:t>
            </a:r>
            <a:r>
              <a:rPr lang="nl-NL" dirty="0" smtClean="0"/>
              <a:t> of </a:t>
            </a:r>
            <a:r>
              <a:rPr lang="nl-NL" dirty="0" err="1" smtClean="0"/>
              <a:t>Applied</a:t>
            </a:r>
            <a:r>
              <a:rPr lang="nl-NL" dirty="0" smtClean="0"/>
              <a:t> Sciences </a:t>
            </a:r>
            <a:r>
              <a:rPr lang="nl-NL" dirty="0" err="1" smtClean="0"/>
              <a:t>goes</a:t>
            </a:r>
            <a:r>
              <a:rPr lang="nl-NL" dirty="0" smtClean="0"/>
              <a:t> all the </a:t>
            </a:r>
            <a:r>
              <a:rPr lang="nl-NL" dirty="0" err="1" smtClean="0"/>
              <a:t>way</a:t>
            </a:r>
            <a:r>
              <a:rPr lang="nl-NL" dirty="0" smtClean="0"/>
              <a:t> back to 1798</a:t>
            </a:r>
          </a:p>
          <a:p>
            <a:r>
              <a:rPr lang="nl-NL" dirty="0" err="1" smtClean="0"/>
              <a:t>Our</a:t>
            </a:r>
            <a:r>
              <a:rPr lang="nl-NL" dirty="0" smtClean="0"/>
              <a:t> </a:t>
            </a:r>
            <a:r>
              <a:rPr lang="nl-NL" dirty="0" err="1" smtClean="0"/>
              <a:t>current</a:t>
            </a:r>
            <a:r>
              <a:rPr lang="nl-NL" dirty="0" smtClean="0"/>
              <a:t> building</a:t>
            </a:r>
          </a:p>
          <a:p>
            <a:r>
              <a:rPr lang="nl-NL" dirty="0" err="1" smtClean="0"/>
              <a:t>Future</a:t>
            </a:r>
            <a:r>
              <a:rPr lang="nl-NL" baseline="0" dirty="0" smtClean="0"/>
              <a:t> </a:t>
            </a:r>
            <a:r>
              <a:rPr lang="nl-NL" baseline="0" dirty="0" err="1" smtClean="0"/>
              <a:t>impression</a:t>
            </a:r>
            <a:r>
              <a:rPr lang="nl-NL" baseline="0" dirty="0" smtClean="0"/>
              <a:t> of </a:t>
            </a:r>
            <a:r>
              <a:rPr lang="nl-NL" baseline="0" dirty="0" err="1" smtClean="0"/>
              <a:t>our</a:t>
            </a:r>
            <a:r>
              <a:rPr lang="nl-NL" baseline="0" dirty="0" smtClean="0"/>
              <a:t> building in the center of the city of Groningen</a:t>
            </a:r>
          </a:p>
          <a:p>
            <a:endParaRPr lang="nl-NL" baseline="0" dirty="0" smtClean="0"/>
          </a:p>
          <a:p>
            <a:r>
              <a:rPr lang="nl-NL" baseline="0" dirty="0" err="1" smtClean="0"/>
              <a:t>Our</a:t>
            </a:r>
            <a:r>
              <a:rPr lang="nl-NL" baseline="0" dirty="0" smtClean="0"/>
              <a:t> slogan is: </a:t>
            </a:r>
            <a:r>
              <a:rPr lang="nl-NL" baseline="0" dirty="0" err="1" smtClean="0"/>
              <a:t>share</a:t>
            </a:r>
            <a:r>
              <a:rPr lang="nl-NL" baseline="0" dirty="0" smtClean="0"/>
              <a:t> </a:t>
            </a:r>
            <a:r>
              <a:rPr lang="nl-NL" baseline="0" dirty="0" err="1" smtClean="0"/>
              <a:t>etc</a:t>
            </a:r>
            <a:endParaRPr lang="nl-NL" baseline="0" dirty="0" smtClean="0"/>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2AD0A3DF-D0B6-974E-8235-727F4FB000CF}" type="slidenum">
              <a:rPr lang="nl-NL" smtClean="0"/>
              <a:pPr/>
              <a:t>3</a:t>
            </a:fld>
            <a:endParaRPr lang="nl-NL"/>
          </a:p>
        </p:txBody>
      </p:sp>
    </p:spTree>
    <p:extLst>
      <p:ext uri="{BB962C8B-B14F-4D97-AF65-F5344CB8AC3E}">
        <p14:creationId xmlns:p14="http://schemas.microsoft.com/office/powerpoint/2010/main" val="120100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This</a:t>
            </a:r>
            <a:r>
              <a:rPr lang="nl-NL" dirty="0" smtClean="0"/>
              <a:t> means </a:t>
            </a:r>
            <a:r>
              <a:rPr lang="nl-NL" dirty="0" err="1" smtClean="0"/>
              <a:t>that</a:t>
            </a:r>
            <a:r>
              <a:rPr lang="nl-NL" dirty="0" smtClean="0"/>
              <a:t> </a:t>
            </a:r>
            <a:r>
              <a:rPr lang="nl-NL" dirty="0" err="1" smtClean="0"/>
              <a:t>patients</a:t>
            </a:r>
            <a:r>
              <a:rPr lang="nl-NL" dirty="0" smtClean="0"/>
              <a:t> </a:t>
            </a:r>
            <a:r>
              <a:rPr lang="nl-NL" dirty="0" err="1" smtClean="0"/>
              <a:t>with</a:t>
            </a:r>
            <a:r>
              <a:rPr lang="nl-NL" dirty="0" smtClean="0"/>
              <a:t> </a:t>
            </a:r>
            <a:r>
              <a:rPr lang="nl-NL" dirty="0" err="1" smtClean="0"/>
              <a:t>their</a:t>
            </a:r>
            <a:r>
              <a:rPr lang="nl-NL" dirty="0" smtClean="0"/>
              <a:t> </a:t>
            </a:r>
            <a:r>
              <a:rPr lang="nl-NL" dirty="0" err="1" smtClean="0"/>
              <a:t>medical</a:t>
            </a:r>
            <a:r>
              <a:rPr lang="nl-NL" baseline="0" dirty="0" smtClean="0"/>
              <a:t> </a:t>
            </a:r>
            <a:r>
              <a:rPr lang="nl-NL" baseline="0" dirty="0" err="1" smtClean="0"/>
              <a:t>complaints</a:t>
            </a:r>
            <a:r>
              <a:rPr lang="nl-NL" baseline="0" dirty="0" smtClean="0"/>
              <a:t> </a:t>
            </a:r>
            <a:r>
              <a:rPr lang="nl-NL" baseline="0" dirty="0" err="1" smtClean="0"/>
              <a:t>stay</a:t>
            </a:r>
            <a:r>
              <a:rPr lang="nl-NL" baseline="0" dirty="0" smtClean="0"/>
              <a:t> in </a:t>
            </a:r>
            <a:r>
              <a:rPr lang="nl-NL" baseline="0" dirty="0" err="1" smtClean="0"/>
              <a:t>primary</a:t>
            </a:r>
            <a:r>
              <a:rPr lang="nl-NL" baseline="0" dirty="0" smtClean="0"/>
              <a:t> health care </a:t>
            </a:r>
            <a:r>
              <a:rPr lang="nl-NL" baseline="0" dirty="0" err="1" smtClean="0"/>
              <a:t>longer</a:t>
            </a:r>
            <a:r>
              <a:rPr lang="nl-NL" baseline="0" dirty="0" smtClean="0"/>
              <a:t> in </a:t>
            </a:r>
            <a:r>
              <a:rPr lang="nl-NL" baseline="0" dirty="0" err="1" smtClean="0"/>
              <a:t>comparison</a:t>
            </a:r>
            <a:r>
              <a:rPr lang="nl-NL" baseline="0" dirty="0" smtClean="0"/>
              <a:t> </a:t>
            </a:r>
            <a:r>
              <a:rPr lang="nl-NL" baseline="0" dirty="0" err="1" smtClean="0"/>
              <a:t>to</a:t>
            </a:r>
            <a:r>
              <a:rPr lang="nl-NL" baseline="0" dirty="0" smtClean="0"/>
              <a:t> </a:t>
            </a:r>
            <a:r>
              <a:rPr lang="nl-NL" baseline="0" dirty="0" err="1" smtClean="0"/>
              <a:t>other</a:t>
            </a:r>
            <a:r>
              <a:rPr lang="nl-NL" baseline="0" dirty="0" smtClean="0"/>
              <a:t> EU </a:t>
            </a:r>
            <a:r>
              <a:rPr lang="nl-NL" baseline="0" dirty="0" err="1" smtClean="0"/>
              <a:t>countries</a:t>
            </a:r>
            <a:r>
              <a:rPr lang="nl-NL" baseline="0" dirty="0" smtClean="0"/>
              <a:t>. </a:t>
            </a:r>
            <a:r>
              <a:rPr lang="nl-NL" baseline="0" dirty="0" err="1" smtClean="0"/>
              <a:t>This</a:t>
            </a:r>
            <a:r>
              <a:rPr lang="nl-NL" baseline="0" dirty="0" smtClean="0"/>
              <a:t> is </a:t>
            </a:r>
            <a:r>
              <a:rPr lang="nl-NL" baseline="0" dirty="0" err="1" smtClean="0"/>
              <a:t>typical</a:t>
            </a:r>
            <a:r>
              <a:rPr lang="nl-NL" baseline="0" dirty="0" smtClean="0"/>
              <a:t> Dutch. The </a:t>
            </a:r>
            <a:r>
              <a:rPr lang="nl-NL" baseline="0" dirty="0" err="1" smtClean="0"/>
              <a:t>general</a:t>
            </a:r>
            <a:r>
              <a:rPr lang="nl-NL" baseline="0" dirty="0" smtClean="0"/>
              <a:t> practitioner is </a:t>
            </a:r>
            <a:r>
              <a:rPr lang="nl-NL" baseline="0" dirty="0" err="1" smtClean="0"/>
              <a:t>like</a:t>
            </a:r>
            <a:r>
              <a:rPr lang="nl-NL" baseline="0" dirty="0" smtClean="0"/>
              <a:t> a gatekeeper on </a:t>
            </a:r>
            <a:r>
              <a:rPr lang="nl-NL" baseline="0" dirty="0" err="1" smtClean="0"/>
              <a:t>referral</a:t>
            </a:r>
            <a:r>
              <a:rPr lang="nl-NL" baseline="0" dirty="0" smtClean="0"/>
              <a:t> </a:t>
            </a:r>
            <a:r>
              <a:rPr lang="nl-NL" baseline="0" dirty="0" err="1" smtClean="0"/>
              <a:t>to</a:t>
            </a:r>
            <a:r>
              <a:rPr lang="nl-NL" baseline="0" dirty="0" smtClean="0"/>
              <a:t> </a:t>
            </a:r>
            <a:r>
              <a:rPr lang="nl-NL" baseline="0" dirty="0" err="1" smtClean="0"/>
              <a:t>secondary</a:t>
            </a:r>
            <a:r>
              <a:rPr lang="nl-NL" baseline="0" dirty="0" smtClean="0"/>
              <a:t> care. </a:t>
            </a:r>
            <a:r>
              <a:rPr lang="nl-NL" baseline="0" dirty="0" err="1" smtClean="0"/>
              <a:t>This</a:t>
            </a:r>
            <a:r>
              <a:rPr lang="nl-NL" baseline="0" dirty="0" smtClean="0"/>
              <a:t> is </a:t>
            </a:r>
            <a:r>
              <a:rPr lang="nl-NL" baseline="0" dirty="0" err="1" smtClean="0"/>
              <a:t>to</a:t>
            </a:r>
            <a:r>
              <a:rPr lang="nl-NL" baseline="0" dirty="0" smtClean="0"/>
              <a:t> keep the </a:t>
            </a:r>
            <a:r>
              <a:rPr lang="nl-NL" baseline="0" dirty="0" err="1" smtClean="0"/>
              <a:t>costs</a:t>
            </a:r>
            <a:r>
              <a:rPr lang="nl-NL" baseline="0" dirty="0" smtClean="0"/>
              <a:t> low </a:t>
            </a:r>
            <a:r>
              <a:rPr lang="nl-NL" baseline="0" dirty="0" err="1" smtClean="0"/>
              <a:t>and</a:t>
            </a:r>
            <a:r>
              <a:rPr lang="nl-NL" baseline="0" dirty="0" smtClean="0"/>
              <a:t> </a:t>
            </a:r>
            <a:r>
              <a:rPr lang="nl-NL" baseline="0" dirty="0" err="1" smtClean="0"/>
              <a:t>to</a:t>
            </a:r>
            <a:r>
              <a:rPr lang="nl-NL" baseline="0" dirty="0" smtClean="0"/>
              <a:t> </a:t>
            </a:r>
            <a:r>
              <a:rPr lang="nl-NL" dirty="0" err="1" smtClean="0">
                <a:effectLst/>
              </a:rPr>
              <a:t>avoid</a:t>
            </a:r>
            <a:r>
              <a:rPr lang="nl-NL" dirty="0" smtClean="0">
                <a:effectLst/>
              </a:rPr>
              <a:t> </a:t>
            </a:r>
            <a:r>
              <a:rPr lang="nl-NL" dirty="0" err="1" smtClean="0">
                <a:effectLst/>
              </a:rPr>
              <a:t>unnecessary</a:t>
            </a:r>
            <a:r>
              <a:rPr lang="nl-NL" dirty="0" smtClean="0">
                <a:effectLst/>
              </a:rPr>
              <a:t> </a:t>
            </a:r>
            <a:r>
              <a:rPr lang="nl-NL" dirty="0" err="1" smtClean="0">
                <a:effectLst/>
              </a:rPr>
              <a:t>referrals</a:t>
            </a:r>
            <a:r>
              <a:rPr lang="nl-NL" dirty="0" smtClean="0">
                <a:effectLst/>
              </a:rPr>
              <a:t>. </a:t>
            </a:r>
            <a:r>
              <a:rPr lang="nl-NL" dirty="0" err="1" smtClean="0">
                <a:effectLst/>
              </a:rPr>
              <a:t>This</a:t>
            </a:r>
            <a:r>
              <a:rPr lang="nl-NL" dirty="0" smtClean="0">
                <a:effectLst/>
              </a:rPr>
              <a:t> means </a:t>
            </a:r>
            <a:r>
              <a:rPr lang="nl-NL" dirty="0" err="1" smtClean="0">
                <a:effectLst/>
              </a:rPr>
              <a:t>that</a:t>
            </a:r>
            <a:r>
              <a:rPr lang="nl-NL" dirty="0" smtClean="0">
                <a:effectLst/>
              </a:rPr>
              <a:t> the </a:t>
            </a:r>
            <a:r>
              <a:rPr lang="nl-NL" dirty="0" err="1" smtClean="0">
                <a:effectLst/>
              </a:rPr>
              <a:t>workload</a:t>
            </a:r>
            <a:r>
              <a:rPr lang="nl-NL" baseline="0" dirty="0" smtClean="0">
                <a:effectLst/>
              </a:rPr>
              <a:t> </a:t>
            </a:r>
            <a:r>
              <a:rPr lang="nl-NL" baseline="0" dirty="0" err="1" smtClean="0">
                <a:effectLst/>
              </a:rPr>
              <a:t>for</a:t>
            </a:r>
            <a:r>
              <a:rPr lang="nl-NL" baseline="0" dirty="0" smtClean="0">
                <a:effectLst/>
              </a:rPr>
              <a:t> the </a:t>
            </a:r>
            <a:r>
              <a:rPr lang="nl-NL" baseline="0" dirty="0" err="1" smtClean="0">
                <a:effectLst/>
              </a:rPr>
              <a:t>primary</a:t>
            </a:r>
            <a:r>
              <a:rPr lang="nl-NL" baseline="0" dirty="0" smtClean="0">
                <a:effectLst/>
              </a:rPr>
              <a:t> care doctor is </a:t>
            </a:r>
            <a:r>
              <a:rPr lang="nl-NL" baseline="0" dirty="0" err="1" smtClean="0">
                <a:effectLst/>
              </a:rPr>
              <a:t>quite</a:t>
            </a:r>
            <a:r>
              <a:rPr lang="nl-NL" baseline="0" dirty="0" smtClean="0">
                <a:effectLst/>
              </a:rPr>
              <a:t> big. The </a:t>
            </a:r>
            <a:r>
              <a:rPr lang="nl-NL" baseline="0" dirty="0" err="1" smtClean="0">
                <a:effectLst/>
              </a:rPr>
              <a:t>average</a:t>
            </a:r>
            <a:r>
              <a:rPr lang="nl-NL" baseline="0" dirty="0" smtClean="0">
                <a:effectLst/>
              </a:rPr>
              <a:t> norm of </a:t>
            </a:r>
            <a:r>
              <a:rPr lang="nl-NL" baseline="0" dirty="0" err="1" smtClean="0">
                <a:effectLst/>
              </a:rPr>
              <a:t>patient</a:t>
            </a:r>
            <a:r>
              <a:rPr lang="nl-NL" baseline="0" dirty="0" smtClean="0">
                <a:effectLst/>
              </a:rPr>
              <a:t> </a:t>
            </a:r>
            <a:r>
              <a:rPr lang="nl-NL" baseline="0" dirty="0" err="1" smtClean="0">
                <a:effectLst/>
              </a:rPr>
              <a:t>population</a:t>
            </a:r>
            <a:r>
              <a:rPr lang="nl-NL" baseline="0" dirty="0" smtClean="0">
                <a:effectLst/>
              </a:rPr>
              <a:t> </a:t>
            </a:r>
            <a:r>
              <a:rPr lang="nl-NL" baseline="0" dirty="0" err="1" smtClean="0">
                <a:effectLst/>
              </a:rPr>
              <a:t>for</a:t>
            </a:r>
            <a:r>
              <a:rPr lang="nl-NL" baseline="0" dirty="0" smtClean="0">
                <a:effectLst/>
              </a:rPr>
              <a:t> </a:t>
            </a:r>
            <a:r>
              <a:rPr lang="nl-NL" baseline="0" dirty="0" err="1" smtClean="0">
                <a:effectLst/>
              </a:rPr>
              <a:t>one</a:t>
            </a:r>
            <a:r>
              <a:rPr lang="nl-NL" baseline="0" dirty="0" smtClean="0">
                <a:effectLst/>
              </a:rPr>
              <a:t> full time </a:t>
            </a:r>
            <a:r>
              <a:rPr lang="nl-NL" baseline="0" dirty="0" err="1" smtClean="0">
                <a:effectLst/>
              </a:rPr>
              <a:t>primary</a:t>
            </a:r>
            <a:r>
              <a:rPr lang="nl-NL" baseline="0" dirty="0" smtClean="0">
                <a:effectLst/>
              </a:rPr>
              <a:t> care doctor is </a:t>
            </a:r>
            <a:r>
              <a:rPr lang="nl-NL" dirty="0" smtClean="0"/>
              <a:t>2350  </a:t>
            </a:r>
            <a:r>
              <a:rPr lang="nl-NL" dirty="0" err="1" smtClean="0"/>
              <a:t>patients</a:t>
            </a:r>
            <a:r>
              <a:rPr lang="nl-NL" dirty="0" smtClean="0"/>
              <a:t>.</a:t>
            </a:r>
            <a:endParaRPr lang="nl-NL" dirty="0"/>
          </a:p>
        </p:txBody>
      </p:sp>
      <p:sp>
        <p:nvSpPr>
          <p:cNvPr id="4" name="Slide Number Placeholder 3"/>
          <p:cNvSpPr>
            <a:spLocks noGrp="1"/>
          </p:cNvSpPr>
          <p:nvPr>
            <p:ph type="sldNum" sz="quarter" idx="10"/>
          </p:nvPr>
        </p:nvSpPr>
        <p:spPr/>
        <p:txBody>
          <a:bodyPr/>
          <a:lstStyle/>
          <a:p>
            <a:fld id="{2AD0A3DF-D0B6-974E-8235-727F4FB000CF}" type="slidenum">
              <a:rPr lang="nl-NL" smtClean="0"/>
              <a:pPr/>
              <a:t>4</a:t>
            </a:fld>
            <a:endParaRPr lang="nl-NL"/>
          </a:p>
        </p:txBody>
      </p:sp>
    </p:spTree>
    <p:extLst>
      <p:ext uri="{BB962C8B-B14F-4D97-AF65-F5344CB8AC3E}">
        <p14:creationId xmlns:p14="http://schemas.microsoft.com/office/powerpoint/2010/main" val="296009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In</a:t>
            </a:r>
            <a:r>
              <a:rPr lang="nl-NL" baseline="0" dirty="0" smtClean="0"/>
              <a:t> </a:t>
            </a:r>
            <a:r>
              <a:rPr lang="nl-NL" dirty="0" smtClean="0"/>
              <a:t>the past </a:t>
            </a:r>
            <a:r>
              <a:rPr lang="nl-NL" dirty="0" err="1" smtClean="0"/>
              <a:t>you</a:t>
            </a:r>
            <a:r>
              <a:rPr lang="nl-NL" baseline="0" dirty="0" smtClean="0"/>
              <a:t> </a:t>
            </a:r>
            <a:r>
              <a:rPr lang="nl-NL" baseline="0" dirty="0" err="1" smtClean="0"/>
              <a:t>carreer</a:t>
            </a:r>
            <a:r>
              <a:rPr lang="nl-NL" baseline="0" dirty="0" smtClean="0"/>
              <a:t> </a:t>
            </a:r>
            <a:r>
              <a:rPr lang="nl-NL" baseline="0" dirty="0" err="1" smtClean="0"/>
              <a:t>opportunities</a:t>
            </a:r>
            <a:r>
              <a:rPr lang="nl-NL" baseline="0" dirty="0" smtClean="0"/>
              <a:t> as a nurse </a:t>
            </a:r>
            <a:r>
              <a:rPr lang="en-US" dirty="0" smtClean="0">
                <a:effectLst/>
              </a:rPr>
              <a:t>were more situated in the area of management</a:t>
            </a:r>
          </a:p>
          <a:p>
            <a:r>
              <a:rPr lang="en-US" dirty="0" smtClean="0">
                <a:effectLst/>
              </a:rPr>
              <a:t>In 1997 we started</a:t>
            </a:r>
            <a:r>
              <a:rPr lang="en-US" baseline="0" dirty="0" smtClean="0">
                <a:effectLst/>
              </a:rPr>
              <a:t> with the Masters program here in Groningen, later on more universities followed</a:t>
            </a:r>
          </a:p>
          <a:p>
            <a:r>
              <a:rPr lang="en-US" baseline="0" dirty="0" smtClean="0">
                <a:effectLst/>
              </a:rPr>
              <a:t>At first it was a private training, meaning that the students had to pay for the program themselves, bur since 2002 we have government support.</a:t>
            </a:r>
            <a:endParaRPr lang="nl-NL" dirty="0"/>
          </a:p>
        </p:txBody>
      </p:sp>
      <p:sp>
        <p:nvSpPr>
          <p:cNvPr id="4" name="Slide Number Placeholder 3"/>
          <p:cNvSpPr>
            <a:spLocks noGrp="1"/>
          </p:cNvSpPr>
          <p:nvPr>
            <p:ph type="sldNum" sz="quarter" idx="10"/>
          </p:nvPr>
        </p:nvSpPr>
        <p:spPr/>
        <p:txBody>
          <a:bodyPr/>
          <a:lstStyle/>
          <a:p>
            <a:fld id="{2AD0A3DF-D0B6-974E-8235-727F4FB000CF}" type="slidenum">
              <a:rPr lang="nl-NL" smtClean="0"/>
              <a:pPr/>
              <a:t>5</a:t>
            </a:fld>
            <a:endParaRPr lang="nl-NL"/>
          </a:p>
        </p:txBody>
      </p:sp>
    </p:spTree>
    <p:extLst>
      <p:ext uri="{BB962C8B-B14F-4D97-AF65-F5344CB8AC3E}">
        <p14:creationId xmlns:p14="http://schemas.microsoft.com/office/powerpoint/2010/main" val="3537767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195DFEC-7328-3A41-9CF3-8BD6B609E194}" type="slidenum">
              <a:rPr lang="nl-NL">
                <a:solidFill>
                  <a:prstClr val="black"/>
                </a:solidFill>
              </a:rPr>
              <a:pPr/>
              <a:t>6</a:t>
            </a:fld>
            <a:endParaRPr lang="nl-NL">
              <a:solidFill>
                <a:prstClr val="black"/>
              </a:solidFill>
            </a:endParaRPr>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lIns="91426" tIns="45713" rIns="91426" bIns="45713"/>
          <a:lstStyle/>
          <a:p>
            <a:pPr eaLnBrk="1" hangingPunct="1"/>
            <a:endParaRPr lang="nl-NL" dirty="0">
              <a:latin typeface="Times New Roman" charset="0"/>
            </a:endParaRPr>
          </a:p>
        </p:txBody>
      </p:sp>
    </p:spTree>
    <p:extLst>
      <p:ext uri="{BB962C8B-B14F-4D97-AF65-F5344CB8AC3E}">
        <p14:creationId xmlns:p14="http://schemas.microsoft.com/office/powerpoint/2010/main" val="3085034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195DFEC-7328-3A41-9CF3-8BD6B609E194}" type="slidenum">
              <a:rPr lang="nl-NL">
                <a:solidFill>
                  <a:prstClr val="black"/>
                </a:solidFill>
              </a:rPr>
              <a:pPr/>
              <a:t>7</a:t>
            </a:fld>
            <a:endParaRPr lang="nl-NL">
              <a:solidFill>
                <a:prstClr val="black"/>
              </a:solidFill>
            </a:endParaRPr>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lIns="91426" tIns="45713" rIns="91426" bIns="45713"/>
          <a:lstStyle/>
          <a:p>
            <a:pPr>
              <a:defRPr/>
            </a:pPr>
            <a:r>
              <a:rPr lang="nl-NL" dirty="0" err="1" smtClean="0"/>
              <a:t>Why</a:t>
            </a:r>
            <a:r>
              <a:rPr lang="nl-NL" dirty="0" smtClean="0"/>
              <a:t> was </a:t>
            </a:r>
            <a:r>
              <a:rPr lang="nl-NL" dirty="0" err="1" smtClean="0"/>
              <a:t>it</a:t>
            </a:r>
            <a:r>
              <a:rPr lang="nl-NL" dirty="0" smtClean="0"/>
              <a:t> </a:t>
            </a:r>
            <a:r>
              <a:rPr lang="nl-NL" dirty="0" err="1" smtClean="0"/>
              <a:t>necessary</a:t>
            </a:r>
            <a:r>
              <a:rPr lang="nl-NL" dirty="0" smtClean="0"/>
              <a:t> </a:t>
            </a:r>
            <a:r>
              <a:rPr lang="nl-NL" dirty="0" err="1" smtClean="0"/>
              <a:t>to</a:t>
            </a:r>
            <a:r>
              <a:rPr lang="nl-NL" dirty="0" smtClean="0"/>
              <a:t> start </a:t>
            </a:r>
            <a:r>
              <a:rPr lang="nl-NL" dirty="0" err="1" smtClean="0"/>
              <a:t>thisMaster</a:t>
            </a:r>
            <a:r>
              <a:rPr lang="nl-NL" dirty="0" smtClean="0"/>
              <a:t> </a:t>
            </a:r>
            <a:r>
              <a:rPr lang="nl-NL" dirty="0" smtClean="0"/>
              <a:t>program?</a:t>
            </a:r>
          </a:p>
          <a:p>
            <a:pPr>
              <a:defRPr/>
            </a:pPr>
            <a:endParaRPr lang="nl-NL" dirty="0" smtClean="0"/>
          </a:p>
          <a:p>
            <a:pPr>
              <a:defRPr/>
            </a:pPr>
            <a:r>
              <a:rPr lang="nl-NL" dirty="0" smtClean="0"/>
              <a:t>Wachtlijsten</a:t>
            </a:r>
          </a:p>
          <a:p>
            <a:pPr>
              <a:defRPr/>
            </a:pPr>
            <a:r>
              <a:rPr lang="nl-NL" dirty="0" smtClean="0"/>
              <a:t>Artsen te duur, te knap en te oud</a:t>
            </a:r>
          </a:p>
          <a:p>
            <a:pPr>
              <a:defRPr/>
            </a:pPr>
            <a:r>
              <a:rPr lang="nl-NL" dirty="0" smtClean="0"/>
              <a:t>Onderbenutting ervaren verpleging</a:t>
            </a:r>
          </a:p>
          <a:p>
            <a:pPr>
              <a:defRPr/>
            </a:pPr>
            <a:r>
              <a:rPr lang="nl-NL" dirty="0" smtClean="0"/>
              <a:t>Carrière perspectief</a:t>
            </a:r>
          </a:p>
          <a:p>
            <a:pPr>
              <a:defRPr/>
            </a:pPr>
            <a:r>
              <a:rPr lang="nl-NL" dirty="0" smtClean="0"/>
              <a:t>Veranderingen in de opleiding tot medisch specialist</a:t>
            </a:r>
          </a:p>
          <a:p>
            <a:pPr>
              <a:defRPr/>
            </a:pPr>
            <a:r>
              <a:rPr lang="nl-NL" dirty="0" smtClean="0"/>
              <a:t>Feminisering</a:t>
            </a:r>
          </a:p>
          <a:p>
            <a:pPr>
              <a:defRPr/>
            </a:pPr>
            <a:r>
              <a:rPr lang="nl-NL" dirty="0" smtClean="0"/>
              <a:t>Integratie cure/care – een gezicht</a:t>
            </a:r>
          </a:p>
          <a:p>
            <a:pPr>
              <a:defRPr/>
            </a:pPr>
            <a:r>
              <a:rPr lang="nl-NL" dirty="0" smtClean="0"/>
              <a:t>Continuïteit wisselende bezetting </a:t>
            </a:r>
            <a:r>
              <a:rPr lang="nl-NL" dirty="0" err="1" smtClean="0"/>
              <a:t>AIO’s</a:t>
            </a:r>
            <a:r>
              <a:rPr lang="nl-NL" dirty="0" smtClean="0"/>
              <a:t> </a:t>
            </a:r>
          </a:p>
          <a:p>
            <a:pPr eaLnBrk="1" hangingPunct="1"/>
            <a:endParaRPr lang="nl-NL" dirty="0">
              <a:latin typeface="Times New Roman" charset="0"/>
            </a:endParaRPr>
          </a:p>
        </p:txBody>
      </p:sp>
    </p:spTree>
    <p:extLst>
      <p:ext uri="{BB962C8B-B14F-4D97-AF65-F5344CB8AC3E}">
        <p14:creationId xmlns:p14="http://schemas.microsoft.com/office/powerpoint/2010/main" val="448067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2AD0A3DF-D0B6-974E-8235-727F4FB000CF}" type="slidenum">
              <a:rPr lang="nl-NL" smtClean="0"/>
              <a:pPr/>
              <a:t>8</a:t>
            </a:fld>
            <a:endParaRPr lang="nl-NL"/>
          </a:p>
        </p:txBody>
      </p:sp>
    </p:spTree>
    <p:extLst>
      <p:ext uri="{BB962C8B-B14F-4D97-AF65-F5344CB8AC3E}">
        <p14:creationId xmlns:p14="http://schemas.microsoft.com/office/powerpoint/2010/main" val="2064488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smtClean="0"/>
          </a:p>
        </p:txBody>
      </p:sp>
      <p:sp>
        <p:nvSpPr>
          <p:cNvPr id="4" name="Slide Number Placeholder 3"/>
          <p:cNvSpPr>
            <a:spLocks noGrp="1"/>
          </p:cNvSpPr>
          <p:nvPr>
            <p:ph type="sldNum" sz="quarter" idx="10"/>
          </p:nvPr>
        </p:nvSpPr>
        <p:spPr/>
        <p:txBody>
          <a:bodyPr/>
          <a:lstStyle/>
          <a:p>
            <a:fld id="{2AD0A3DF-D0B6-974E-8235-727F4FB000CF}" type="slidenum">
              <a:rPr lang="nl-NL" smtClean="0"/>
              <a:pPr/>
              <a:t>9</a:t>
            </a:fld>
            <a:endParaRPr lang="nl-NL"/>
          </a:p>
        </p:txBody>
      </p:sp>
    </p:spTree>
    <p:extLst>
      <p:ext uri="{BB962C8B-B14F-4D97-AF65-F5344CB8AC3E}">
        <p14:creationId xmlns:p14="http://schemas.microsoft.com/office/powerpoint/2010/main" val="236476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E67DEBA6-DD41-D844-9816-ED24B3A78AE7}" type="datetimeFigureOut">
              <a:rPr lang="nl-NL" smtClean="0"/>
              <a:pPr/>
              <a:t>14-4-2016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1D2EA1-7670-0649-BDD5-9C1EC95DCB77}"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E67DEBA6-DD41-D844-9816-ED24B3A78AE7}" type="datetimeFigureOut">
              <a:rPr lang="nl-NL" smtClean="0"/>
              <a:pPr/>
              <a:t>14-4-2016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1D2EA1-7670-0649-BDD5-9C1EC95DCB77}"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E67DEBA6-DD41-D844-9816-ED24B3A78AE7}" type="datetimeFigureOut">
              <a:rPr lang="nl-NL" smtClean="0"/>
              <a:pPr/>
              <a:t>14-4-2016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1D2EA1-7670-0649-BDD5-9C1EC95DCB77}" type="slidenum">
              <a:rPr lang="nl-NL" smtClean="0"/>
              <a:pPr/>
              <a:t>‹#›</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E67DEBA6-DD41-D844-9816-ED24B3A78AE7}" type="datetimeFigureOut">
              <a:rPr lang="nl-NL" smtClean="0">
                <a:solidFill>
                  <a:prstClr val="black">
                    <a:tint val="75000"/>
                  </a:prstClr>
                </a:solidFill>
              </a:rPr>
              <a:pPr/>
              <a:t>14-4-2016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D1D2EA1-7670-0649-BDD5-9C1EC95DCB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470599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E67DEBA6-DD41-D844-9816-ED24B3A78AE7}" type="datetimeFigureOut">
              <a:rPr lang="nl-NL" smtClean="0">
                <a:solidFill>
                  <a:prstClr val="black">
                    <a:tint val="75000"/>
                  </a:prstClr>
                </a:solidFill>
              </a:rPr>
              <a:pPr/>
              <a:t>14-4-2016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D1D2EA1-7670-0649-BDD5-9C1EC95DCB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082115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p:txBody>
          <a:bodyPr/>
          <a:lstStyle/>
          <a:p>
            <a:fld id="{E67DEBA6-DD41-D844-9816-ED24B3A78AE7}" type="datetimeFigureOut">
              <a:rPr lang="nl-NL" smtClean="0">
                <a:solidFill>
                  <a:prstClr val="black">
                    <a:tint val="75000"/>
                  </a:prstClr>
                </a:solidFill>
              </a:rPr>
              <a:pPr/>
              <a:t>14-4-2016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D1D2EA1-7670-0649-BDD5-9C1EC95DCB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0034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datum 4"/>
          <p:cNvSpPr>
            <a:spLocks noGrp="1"/>
          </p:cNvSpPr>
          <p:nvPr>
            <p:ph type="dt" sz="half" idx="10"/>
          </p:nvPr>
        </p:nvSpPr>
        <p:spPr/>
        <p:txBody>
          <a:bodyPr/>
          <a:lstStyle/>
          <a:p>
            <a:fld id="{E67DEBA6-DD41-D844-9816-ED24B3A78AE7}" type="datetimeFigureOut">
              <a:rPr lang="nl-NL" smtClean="0">
                <a:solidFill>
                  <a:prstClr val="black">
                    <a:tint val="75000"/>
                  </a:prstClr>
                </a:solidFill>
              </a:rPr>
              <a:pPr/>
              <a:t>14-4-2016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D1D2EA1-7670-0649-BDD5-9C1EC95DCB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955564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7" name="Tijdelijke aanduiding voor datum 6"/>
          <p:cNvSpPr>
            <a:spLocks noGrp="1"/>
          </p:cNvSpPr>
          <p:nvPr>
            <p:ph type="dt" sz="half" idx="10"/>
          </p:nvPr>
        </p:nvSpPr>
        <p:spPr/>
        <p:txBody>
          <a:bodyPr/>
          <a:lstStyle/>
          <a:p>
            <a:fld id="{E67DEBA6-DD41-D844-9816-ED24B3A78AE7}" type="datetimeFigureOut">
              <a:rPr lang="nl-NL" smtClean="0">
                <a:solidFill>
                  <a:prstClr val="black">
                    <a:tint val="75000"/>
                  </a:prstClr>
                </a:solidFill>
              </a:rPr>
              <a:pPr/>
              <a:t>14-4-2016</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D1D2EA1-7670-0649-BDD5-9C1EC95DCB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584903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datum 2"/>
          <p:cNvSpPr>
            <a:spLocks noGrp="1"/>
          </p:cNvSpPr>
          <p:nvPr>
            <p:ph type="dt" sz="half" idx="10"/>
          </p:nvPr>
        </p:nvSpPr>
        <p:spPr/>
        <p:txBody>
          <a:bodyPr/>
          <a:lstStyle/>
          <a:p>
            <a:fld id="{E67DEBA6-DD41-D844-9816-ED24B3A78AE7}" type="datetimeFigureOut">
              <a:rPr lang="nl-NL" smtClean="0">
                <a:solidFill>
                  <a:prstClr val="black">
                    <a:tint val="75000"/>
                  </a:prstClr>
                </a:solidFill>
              </a:rPr>
              <a:pPr/>
              <a:t>14-4-2016</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D1D2EA1-7670-0649-BDD5-9C1EC95DCB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30857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67DEBA6-DD41-D844-9816-ED24B3A78AE7}" type="datetimeFigureOut">
              <a:rPr lang="nl-NL" smtClean="0">
                <a:solidFill>
                  <a:prstClr val="black">
                    <a:tint val="75000"/>
                  </a:prstClr>
                </a:solidFill>
              </a:rPr>
              <a:pPr/>
              <a:t>14-4-2016</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8D1D2EA1-7670-0649-BDD5-9C1EC95DCB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748010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E67DEBA6-DD41-D844-9816-ED24B3A78AE7}" type="datetimeFigureOut">
              <a:rPr lang="nl-NL" smtClean="0">
                <a:solidFill>
                  <a:prstClr val="black">
                    <a:tint val="75000"/>
                  </a:prstClr>
                </a:solidFill>
              </a:rPr>
              <a:pPr/>
              <a:t>14-4-2016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D1D2EA1-7670-0649-BDD5-9C1EC95DCB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69895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E67DEBA6-DD41-D844-9816-ED24B3A78AE7}" type="datetimeFigureOut">
              <a:rPr lang="nl-NL" smtClean="0"/>
              <a:pPr/>
              <a:t>14-4-2016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1D2EA1-7670-0649-BDD5-9C1EC95DCB77}" type="slidenum">
              <a:rPr lang="nl-NL" smtClean="0"/>
              <a:pPr/>
              <a:t>‹#›</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E67DEBA6-DD41-D844-9816-ED24B3A78AE7}" type="datetimeFigureOut">
              <a:rPr lang="nl-NL" smtClean="0">
                <a:solidFill>
                  <a:prstClr val="black">
                    <a:tint val="75000"/>
                  </a:prstClr>
                </a:solidFill>
              </a:rPr>
              <a:pPr/>
              <a:t>14-4-2016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D1D2EA1-7670-0649-BDD5-9C1EC95DCB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065128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E67DEBA6-DD41-D844-9816-ED24B3A78AE7}" type="datetimeFigureOut">
              <a:rPr lang="nl-NL" smtClean="0">
                <a:solidFill>
                  <a:prstClr val="black">
                    <a:tint val="75000"/>
                  </a:prstClr>
                </a:solidFill>
              </a:rPr>
              <a:pPr/>
              <a:t>14-4-2016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D1D2EA1-7670-0649-BDD5-9C1EC95DCB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444639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E67DEBA6-DD41-D844-9816-ED24B3A78AE7}" type="datetimeFigureOut">
              <a:rPr lang="nl-NL" smtClean="0">
                <a:solidFill>
                  <a:prstClr val="black">
                    <a:tint val="75000"/>
                  </a:prstClr>
                </a:solidFill>
              </a:rPr>
              <a:pPr/>
              <a:t>14-4-2016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D1D2EA1-7670-0649-BDD5-9C1EC95DCB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14473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p:txBody>
          <a:bodyPr/>
          <a:lstStyle/>
          <a:p>
            <a:fld id="{E67DEBA6-DD41-D844-9816-ED24B3A78AE7}" type="datetimeFigureOut">
              <a:rPr lang="nl-NL" smtClean="0"/>
              <a:pPr/>
              <a:t>14-4-2016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1D2EA1-7670-0649-BDD5-9C1EC95DCB77}"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datum 4"/>
          <p:cNvSpPr>
            <a:spLocks noGrp="1"/>
          </p:cNvSpPr>
          <p:nvPr>
            <p:ph type="dt" sz="half" idx="10"/>
          </p:nvPr>
        </p:nvSpPr>
        <p:spPr/>
        <p:txBody>
          <a:bodyPr/>
          <a:lstStyle/>
          <a:p>
            <a:fld id="{E67DEBA6-DD41-D844-9816-ED24B3A78AE7}" type="datetimeFigureOut">
              <a:rPr lang="nl-NL" smtClean="0"/>
              <a:pPr/>
              <a:t>14-4-2016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D1D2EA1-7670-0649-BDD5-9C1EC95DCB77}"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7" name="Tijdelijke aanduiding voor datum 6"/>
          <p:cNvSpPr>
            <a:spLocks noGrp="1"/>
          </p:cNvSpPr>
          <p:nvPr>
            <p:ph type="dt" sz="half" idx="10"/>
          </p:nvPr>
        </p:nvSpPr>
        <p:spPr/>
        <p:txBody>
          <a:bodyPr/>
          <a:lstStyle/>
          <a:p>
            <a:fld id="{E67DEBA6-DD41-D844-9816-ED24B3A78AE7}" type="datetimeFigureOut">
              <a:rPr lang="nl-NL" smtClean="0"/>
              <a:pPr/>
              <a:t>14-4-2016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D1D2EA1-7670-0649-BDD5-9C1EC95DCB77}"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datum 2"/>
          <p:cNvSpPr>
            <a:spLocks noGrp="1"/>
          </p:cNvSpPr>
          <p:nvPr>
            <p:ph type="dt" sz="half" idx="10"/>
          </p:nvPr>
        </p:nvSpPr>
        <p:spPr/>
        <p:txBody>
          <a:bodyPr/>
          <a:lstStyle/>
          <a:p>
            <a:fld id="{E67DEBA6-DD41-D844-9816-ED24B3A78AE7}" type="datetimeFigureOut">
              <a:rPr lang="nl-NL" smtClean="0"/>
              <a:pPr/>
              <a:t>14-4-2016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D1D2EA1-7670-0649-BDD5-9C1EC95DCB77}"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67DEBA6-DD41-D844-9816-ED24B3A78AE7}" type="datetimeFigureOut">
              <a:rPr lang="nl-NL" smtClean="0"/>
              <a:pPr/>
              <a:t>14-4-2016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D1D2EA1-7670-0649-BDD5-9C1EC95DCB77}"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E67DEBA6-DD41-D844-9816-ED24B3A78AE7}" type="datetimeFigureOut">
              <a:rPr lang="nl-NL" smtClean="0"/>
              <a:pPr/>
              <a:t>14-4-2016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D1D2EA1-7670-0649-BDD5-9C1EC95DCB77}"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E67DEBA6-DD41-D844-9816-ED24B3A78AE7}" type="datetimeFigureOut">
              <a:rPr lang="nl-NL" smtClean="0"/>
              <a:pPr/>
              <a:t>14-4-2016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D1D2EA1-7670-0649-BDD5-9C1EC95DCB77}"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770F"/>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DEBA6-DD41-D844-9816-ED24B3A78AE7}" type="datetimeFigureOut">
              <a:rPr lang="nl-NL" smtClean="0"/>
              <a:pPr/>
              <a:t>14-4-2016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D2EA1-7670-0649-BDD5-9C1EC95DCB77}" type="slidenum">
              <a:rPr lang="nl-NL" smtClean="0"/>
              <a:pPr/>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770F"/>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DEBA6-DD41-D844-9816-ED24B3A78AE7}" type="datetimeFigureOut">
              <a:rPr lang="nl-NL" smtClean="0">
                <a:solidFill>
                  <a:prstClr val="black">
                    <a:tint val="75000"/>
                  </a:prstClr>
                </a:solidFill>
              </a:rPr>
              <a:pPr/>
              <a:t>14-4-2016</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D2EA1-7670-0649-BDD5-9C1EC95DCB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553875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cwVY-w-Nlto"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smtClean="0"/>
              <a:t>Master Advanced </a:t>
            </a:r>
            <a:r>
              <a:rPr lang="nl-NL" dirty="0" err="1" smtClean="0"/>
              <a:t>Nursing</a:t>
            </a:r>
            <a:r>
              <a:rPr lang="nl-NL" dirty="0" smtClean="0"/>
              <a:t> </a:t>
            </a:r>
            <a:r>
              <a:rPr lang="nl-NL" dirty="0" err="1" smtClean="0"/>
              <a:t>Practice</a:t>
            </a:r>
            <a:endParaRPr lang="nl-NL" dirty="0"/>
          </a:p>
        </p:txBody>
      </p:sp>
      <p:sp>
        <p:nvSpPr>
          <p:cNvPr id="3" name="Subtitle 2"/>
          <p:cNvSpPr>
            <a:spLocks noGrp="1"/>
          </p:cNvSpPr>
          <p:nvPr>
            <p:ph type="subTitle" idx="1"/>
          </p:nvPr>
        </p:nvSpPr>
        <p:spPr/>
        <p:txBody>
          <a:bodyPr/>
          <a:lstStyle/>
          <a:p>
            <a:r>
              <a:rPr lang="nl-NL" dirty="0" smtClean="0">
                <a:solidFill>
                  <a:schemeClr val="accent6">
                    <a:lumMod val="60000"/>
                    <a:lumOff val="40000"/>
                  </a:schemeClr>
                </a:solidFill>
              </a:rPr>
              <a:t>Hanzehogeschool Groningen</a:t>
            </a:r>
          </a:p>
          <a:p>
            <a:r>
              <a:rPr lang="nl-NL" dirty="0" smtClean="0">
                <a:solidFill>
                  <a:schemeClr val="accent6">
                    <a:lumMod val="60000"/>
                    <a:lumOff val="40000"/>
                  </a:schemeClr>
                </a:solidFill>
              </a:rPr>
              <a:t>University of </a:t>
            </a:r>
            <a:r>
              <a:rPr lang="nl-NL" dirty="0" err="1">
                <a:solidFill>
                  <a:schemeClr val="accent6">
                    <a:lumMod val="60000"/>
                    <a:lumOff val="40000"/>
                  </a:schemeClr>
                </a:solidFill>
              </a:rPr>
              <a:t>A</a:t>
            </a:r>
            <a:r>
              <a:rPr lang="nl-NL" dirty="0" err="1" smtClean="0">
                <a:solidFill>
                  <a:schemeClr val="accent6">
                    <a:lumMod val="60000"/>
                    <a:lumOff val="40000"/>
                  </a:schemeClr>
                </a:solidFill>
              </a:rPr>
              <a:t>pplied</a:t>
            </a:r>
            <a:r>
              <a:rPr lang="nl-NL" dirty="0" smtClean="0">
                <a:solidFill>
                  <a:schemeClr val="accent6">
                    <a:lumMod val="60000"/>
                    <a:lumOff val="40000"/>
                  </a:schemeClr>
                </a:solidFill>
              </a:rPr>
              <a:t> </a:t>
            </a:r>
            <a:r>
              <a:rPr lang="nl-NL" dirty="0">
                <a:solidFill>
                  <a:schemeClr val="accent6">
                    <a:lumMod val="60000"/>
                    <a:lumOff val="40000"/>
                  </a:schemeClr>
                </a:solidFill>
              </a:rPr>
              <a:t>S</a:t>
            </a:r>
            <a:r>
              <a:rPr lang="nl-NL" dirty="0" smtClean="0">
                <a:solidFill>
                  <a:schemeClr val="accent6">
                    <a:lumMod val="60000"/>
                    <a:lumOff val="40000"/>
                  </a:schemeClr>
                </a:solidFill>
              </a:rPr>
              <a:t>ciences</a:t>
            </a:r>
            <a:endParaRPr lang="nl-NL" dirty="0">
              <a:solidFill>
                <a:schemeClr val="accent6">
                  <a:lumMod val="60000"/>
                  <a:lumOff val="4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56870"/>
            <a:ext cx="2438400" cy="16306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428308"/>
            <a:ext cx="2438400" cy="1630680"/>
          </a:xfrm>
          <a:prstGeom prst="rect">
            <a:avLst/>
          </a:prstGeom>
        </p:spPr>
      </p:pic>
      <p:pic>
        <p:nvPicPr>
          <p:cNvPr id="7" name="Afbeelding 4" descr="HHS_logo_1PMS.JPG"/>
          <p:cNvPicPr>
            <a:picLocks noChangeAspect="1"/>
          </p:cNvPicPr>
          <p:nvPr/>
        </p:nvPicPr>
        <p:blipFill>
          <a:blip r:embed="rId5"/>
          <a:stretch>
            <a:fillRect/>
          </a:stretch>
        </p:blipFill>
        <p:spPr>
          <a:xfrm>
            <a:off x="533399" y="6000768"/>
            <a:ext cx="1928826" cy="357190"/>
          </a:xfrm>
          <a:prstGeom prst="rect">
            <a:avLst/>
          </a:prstGeom>
        </p:spPr>
      </p:pic>
      <p:pic>
        <p:nvPicPr>
          <p:cNvPr id="8" name="Picture 2" descr="C:\Documents and Settings\thel\Local Settings\Temporary Internet Files\Content.IE5\POWGMYVG\MP900403251[1].jpg"/>
          <p:cNvPicPr>
            <a:picLocks noChangeAspect="1" noChangeArrowheads="1"/>
          </p:cNvPicPr>
          <p:nvPr/>
        </p:nvPicPr>
        <p:blipFill>
          <a:blip r:embed="rId6"/>
          <a:srcRect/>
          <a:stretch>
            <a:fillRect/>
          </a:stretch>
        </p:blipFill>
        <p:spPr bwMode="auto">
          <a:xfrm>
            <a:off x="2714612" y="6000768"/>
            <a:ext cx="642942" cy="357190"/>
          </a:xfrm>
          <a:prstGeom prst="rect">
            <a:avLst/>
          </a:prstGeom>
          <a:noFill/>
        </p:spPr>
      </p:pic>
      <p:pic>
        <p:nvPicPr>
          <p:cNvPr id="9" name="Picture 16" descr="https://www.hanze.nl/assets/instituut-voor-life-science-technology/PublishingImages/Public/talentglobe.jpg"/>
          <p:cNvPicPr>
            <a:picLocks noChangeAspect="1" noChangeArrowheads="1"/>
          </p:cNvPicPr>
          <p:nvPr/>
        </p:nvPicPr>
        <p:blipFill>
          <a:blip r:embed="rId7"/>
          <a:srcRect/>
          <a:stretch>
            <a:fillRect/>
          </a:stretch>
        </p:blipFill>
        <p:spPr bwMode="auto">
          <a:xfrm>
            <a:off x="7537276" y="5143952"/>
            <a:ext cx="1129308" cy="1214006"/>
          </a:xfrm>
          <a:prstGeom prst="rect">
            <a:avLst/>
          </a:prstGeom>
          <a:noFill/>
        </p:spPr>
      </p:pic>
    </p:spTree>
    <p:extLst>
      <p:ext uri="{BB962C8B-B14F-4D97-AF65-F5344CB8AC3E}">
        <p14:creationId xmlns:p14="http://schemas.microsoft.com/office/powerpoint/2010/main" val="3927420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l-NL" dirty="0" err="1" smtClean="0">
                <a:solidFill>
                  <a:schemeClr val="bg1"/>
                </a:solidFill>
              </a:rPr>
              <a:t>Conditions</a:t>
            </a:r>
            <a:endParaRPr lang="nl-NL" dirty="0">
              <a:solidFill>
                <a:schemeClr val="bg1"/>
              </a:solidFill>
            </a:endParaRPr>
          </a:p>
        </p:txBody>
      </p:sp>
      <p:sp>
        <p:nvSpPr>
          <p:cNvPr id="3" name="Content Placeholder 2"/>
          <p:cNvSpPr>
            <a:spLocks noGrp="1"/>
          </p:cNvSpPr>
          <p:nvPr>
            <p:ph idx="1"/>
          </p:nvPr>
        </p:nvSpPr>
        <p:spPr/>
        <p:txBody>
          <a:bodyPr>
            <a:normAutofit/>
          </a:bodyPr>
          <a:lstStyle/>
          <a:p>
            <a:r>
              <a:rPr lang="nl-NL" sz="2800" dirty="0">
                <a:solidFill>
                  <a:schemeClr val="bg1"/>
                </a:solidFill>
              </a:rPr>
              <a:t>In order </a:t>
            </a:r>
            <a:r>
              <a:rPr lang="nl-NL" sz="2800" dirty="0" err="1">
                <a:solidFill>
                  <a:schemeClr val="bg1"/>
                </a:solidFill>
              </a:rPr>
              <a:t>to</a:t>
            </a:r>
            <a:r>
              <a:rPr lang="nl-NL" sz="2800" dirty="0">
                <a:solidFill>
                  <a:schemeClr val="bg1"/>
                </a:solidFill>
              </a:rPr>
              <a:t> start the </a:t>
            </a:r>
            <a:r>
              <a:rPr lang="nl-NL" sz="2800" dirty="0" err="1">
                <a:solidFill>
                  <a:schemeClr val="bg1"/>
                </a:solidFill>
              </a:rPr>
              <a:t>master’s</a:t>
            </a:r>
            <a:r>
              <a:rPr lang="nl-NL" sz="2800" dirty="0">
                <a:solidFill>
                  <a:schemeClr val="bg1"/>
                </a:solidFill>
              </a:rPr>
              <a:t> </a:t>
            </a:r>
            <a:r>
              <a:rPr lang="nl-NL" sz="2800" dirty="0" err="1">
                <a:solidFill>
                  <a:schemeClr val="bg1"/>
                </a:solidFill>
              </a:rPr>
              <a:t>degree</a:t>
            </a:r>
            <a:r>
              <a:rPr lang="nl-NL" sz="2800" dirty="0">
                <a:solidFill>
                  <a:schemeClr val="bg1"/>
                </a:solidFill>
              </a:rPr>
              <a:t>, </a:t>
            </a:r>
            <a:r>
              <a:rPr lang="nl-NL" sz="2800" dirty="0" err="1">
                <a:solidFill>
                  <a:schemeClr val="bg1"/>
                </a:solidFill>
              </a:rPr>
              <a:t>you</a:t>
            </a:r>
            <a:r>
              <a:rPr lang="nl-NL" sz="2800" dirty="0">
                <a:solidFill>
                  <a:schemeClr val="bg1"/>
                </a:solidFill>
              </a:rPr>
              <a:t> </a:t>
            </a:r>
            <a:r>
              <a:rPr lang="nl-NL" sz="2800" dirty="0" err="1" smtClean="0">
                <a:solidFill>
                  <a:schemeClr val="bg1"/>
                </a:solidFill>
              </a:rPr>
              <a:t>need</a:t>
            </a:r>
            <a:r>
              <a:rPr lang="nl-NL" sz="2800" dirty="0" smtClean="0">
                <a:solidFill>
                  <a:schemeClr val="bg1"/>
                </a:solidFill>
              </a:rPr>
              <a:t> </a:t>
            </a:r>
            <a:r>
              <a:rPr lang="nl-NL" sz="2800" dirty="0" err="1">
                <a:solidFill>
                  <a:schemeClr val="bg1"/>
                </a:solidFill>
              </a:rPr>
              <a:t>to</a:t>
            </a:r>
            <a:r>
              <a:rPr lang="nl-NL" sz="2800" dirty="0">
                <a:solidFill>
                  <a:schemeClr val="bg1"/>
                </a:solidFill>
              </a:rPr>
              <a:t> have at </a:t>
            </a:r>
            <a:r>
              <a:rPr lang="nl-NL" sz="2800" dirty="0" err="1">
                <a:solidFill>
                  <a:schemeClr val="bg1"/>
                </a:solidFill>
              </a:rPr>
              <a:t>least</a:t>
            </a:r>
            <a:r>
              <a:rPr lang="nl-NL" sz="2800" dirty="0">
                <a:solidFill>
                  <a:schemeClr val="bg1"/>
                </a:solidFill>
              </a:rPr>
              <a:t> </a:t>
            </a:r>
            <a:r>
              <a:rPr lang="nl-NL" sz="2800" u="sng" dirty="0" err="1">
                <a:solidFill>
                  <a:schemeClr val="bg1"/>
                </a:solidFill>
              </a:rPr>
              <a:t>two</a:t>
            </a:r>
            <a:r>
              <a:rPr lang="nl-NL" sz="2800" u="sng" dirty="0">
                <a:solidFill>
                  <a:schemeClr val="bg1"/>
                </a:solidFill>
              </a:rPr>
              <a:t> </a:t>
            </a:r>
            <a:r>
              <a:rPr lang="nl-NL" sz="2800" u="sng" dirty="0" err="1">
                <a:solidFill>
                  <a:schemeClr val="bg1"/>
                </a:solidFill>
              </a:rPr>
              <a:t>years</a:t>
            </a:r>
            <a:r>
              <a:rPr lang="nl-NL" sz="2800" u="sng" dirty="0">
                <a:solidFill>
                  <a:schemeClr val="bg1"/>
                </a:solidFill>
              </a:rPr>
              <a:t> of </a:t>
            </a:r>
            <a:r>
              <a:rPr lang="nl-NL" sz="2800" u="sng" dirty="0" err="1">
                <a:solidFill>
                  <a:schemeClr val="bg1"/>
                </a:solidFill>
              </a:rPr>
              <a:t>work</a:t>
            </a:r>
            <a:r>
              <a:rPr lang="nl-NL" sz="2800" u="sng" dirty="0">
                <a:solidFill>
                  <a:schemeClr val="bg1"/>
                </a:solidFill>
              </a:rPr>
              <a:t> </a:t>
            </a:r>
            <a:r>
              <a:rPr lang="nl-NL" sz="2800" u="sng" dirty="0" err="1">
                <a:solidFill>
                  <a:schemeClr val="bg1"/>
                </a:solidFill>
              </a:rPr>
              <a:t>experience</a:t>
            </a:r>
            <a:r>
              <a:rPr lang="nl-NL" sz="2800" dirty="0">
                <a:solidFill>
                  <a:schemeClr val="bg1"/>
                </a:solidFill>
              </a:rPr>
              <a:t> in </a:t>
            </a:r>
            <a:r>
              <a:rPr lang="nl-NL" sz="2800" dirty="0" err="1">
                <a:solidFill>
                  <a:schemeClr val="bg1"/>
                </a:solidFill>
              </a:rPr>
              <a:t>your</a:t>
            </a:r>
            <a:r>
              <a:rPr lang="nl-NL" sz="2800" dirty="0">
                <a:solidFill>
                  <a:schemeClr val="bg1"/>
                </a:solidFill>
              </a:rPr>
              <a:t> </a:t>
            </a:r>
            <a:r>
              <a:rPr lang="nl-NL" sz="2800" dirty="0" err="1">
                <a:solidFill>
                  <a:schemeClr val="bg1"/>
                </a:solidFill>
              </a:rPr>
              <a:t>specific</a:t>
            </a:r>
            <a:r>
              <a:rPr lang="nl-NL" sz="2800" dirty="0">
                <a:solidFill>
                  <a:schemeClr val="bg1"/>
                </a:solidFill>
              </a:rPr>
              <a:t> field</a:t>
            </a:r>
          </a:p>
          <a:p>
            <a:r>
              <a:rPr lang="nl-NL" sz="2800" dirty="0">
                <a:solidFill>
                  <a:schemeClr val="bg1"/>
                </a:solidFill>
              </a:rPr>
              <a:t>Next </a:t>
            </a:r>
            <a:r>
              <a:rPr lang="nl-NL" sz="2800" dirty="0" err="1">
                <a:solidFill>
                  <a:schemeClr val="bg1"/>
                </a:solidFill>
              </a:rPr>
              <a:t>to</a:t>
            </a:r>
            <a:r>
              <a:rPr lang="nl-NL" sz="2800" dirty="0">
                <a:solidFill>
                  <a:schemeClr val="bg1"/>
                </a:solidFill>
              </a:rPr>
              <a:t> </a:t>
            </a:r>
            <a:r>
              <a:rPr lang="nl-NL" sz="2800" dirty="0" err="1">
                <a:solidFill>
                  <a:schemeClr val="bg1"/>
                </a:solidFill>
              </a:rPr>
              <a:t>that</a:t>
            </a:r>
            <a:r>
              <a:rPr lang="nl-NL" sz="2800" dirty="0">
                <a:solidFill>
                  <a:schemeClr val="bg1"/>
                </a:solidFill>
              </a:rPr>
              <a:t>, </a:t>
            </a:r>
            <a:r>
              <a:rPr lang="nl-NL" sz="2800" dirty="0" err="1">
                <a:solidFill>
                  <a:schemeClr val="bg1"/>
                </a:solidFill>
              </a:rPr>
              <a:t>you</a:t>
            </a:r>
            <a:r>
              <a:rPr lang="nl-NL" sz="2800" dirty="0">
                <a:solidFill>
                  <a:schemeClr val="bg1"/>
                </a:solidFill>
              </a:rPr>
              <a:t> </a:t>
            </a:r>
            <a:r>
              <a:rPr lang="nl-NL" sz="2800" dirty="0" err="1">
                <a:solidFill>
                  <a:schemeClr val="bg1"/>
                </a:solidFill>
              </a:rPr>
              <a:t>need</a:t>
            </a:r>
            <a:r>
              <a:rPr lang="nl-NL" sz="2800" dirty="0">
                <a:solidFill>
                  <a:schemeClr val="bg1"/>
                </a:solidFill>
              </a:rPr>
              <a:t> a </a:t>
            </a:r>
            <a:r>
              <a:rPr lang="nl-NL" sz="2800" u="sng" dirty="0">
                <a:solidFill>
                  <a:schemeClr val="bg1"/>
                </a:solidFill>
              </a:rPr>
              <a:t>preceptor</a:t>
            </a:r>
            <a:r>
              <a:rPr lang="nl-NL" sz="2800" dirty="0">
                <a:solidFill>
                  <a:schemeClr val="bg1"/>
                </a:solidFill>
              </a:rPr>
              <a:t> </a:t>
            </a:r>
            <a:r>
              <a:rPr lang="nl-NL" sz="2800" dirty="0" err="1">
                <a:solidFill>
                  <a:schemeClr val="bg1"/>
                </a:solidFill>
              </a:rPr>
              <a:t>who</a:t>
            </a:r>
            <a:r>
              <a:rPr lang="nl-NL" sz="2800" dirty="0">
                <a:solidFill>
                  <a:schemeClr val="bg1"/>
                </a:solidFill>
              </a:rPr>
              <a:t> </a:t>
            </a:r>
            <a:r>
              <a:rPr lang="nl-NL" sz="2800" dirty="0" err="1">
                <a:solidFill>
                  <a:schemeClr val="bg1"/>
                </a:solidFill>
              </a:rPr>
              <a:t>can</a:t>
            </a:r>
            <a:r>
              <a:rPr lang="nl-NL" sz="2800" dirty="0">
                <a:solidFill>
                  <a:schemeClr val="bg1"/>
                </a:solidFill>
              </a:rPr>
              <a:t> </a:t>
            </a:r>
            <a:r>
              <a:rPr lang="nl-NL" sz="2800" dirty="0" err="1">
                <a:solidFill>
                  <a:schemeClr val="bg1"/>
                </a:solidFill>
              </a:rPr>
              <a:t>supervise</a:t>
            </a:r>
            <a:r>
              <a:rPr lang="nl-NL" sz="2800" dirty="0">
                <a:solidFill>
                  <a:schemeClr val="bg1"/>
                </a:solidFill>
              </a:rPr>
              <a:t> </a:t>
            </a:r>
            <a:r>
              <a:rPr lang="nl-NL" sz="2800" dirty="0" err="1">
                <a:solidFill>
                  <a:schemeClr val="bg1"/>
                </a:solidFill>
              </a:rPr>
              <a:t>during</a:t>
            </a:r>
            <a:r>
              <a:rPr lang="nl-NL" sz="2800" dirty="0">
                <a:solidFill>
                  <a:schemeClr val="bg1"/>
                </a:solidFill>
              </a:rPr>
              <a:t> the practical training</a:t>
            </a:r>
          </a:p>
          <a:p>
            <a:r>
              <a:rPr lang="nl-NL" sz="2800" dirty="0">
                <a:solidFill>
                  <a:schemeClr val="bg1"/>
                </a:solidFill>
              </a:rPr>
              <a:t>The student </a:t>
            </a:r>
            <a:r>
              <a:rPr lang="nl-NL" sz="2800" dirty="0" err="1">
                <a:solidFill>
                  <a:schemeClr val="bg1"/>
                </a:solidFill>
              </a:rPr>
              <a:t>needs</a:t>
            </a:r>
            <a:r>
              <a:rPr lang="nl-NL" sz="2800" dirty="0">
                <a:solidFill>
                  <a:schemeClr val="bg1"/>
                </a:solidFill>
              </a:rPr>
              <a:t> a </a:t>
            </a:r>
            <a:r>
              <a:rPr lang="nl-NL" sz="2800" u="sng" dirty="0">
                <a:solidFill>
                  <a:schemeClr val="bg1"/>
                </a:solidFill>
              </a:rPr>
              <a:t>job training contract </a:t>
            </a:r>
            <a:r>
              <a:rPr lang="nl-NL" sz="2800" dirty="0" err="1">
                <a:solidFill>
                  <a:schemeClr val="bg1"/>
                </a:solidFill>
              </a:rPr>
              <a:t>for</a:t>
            </a:r>
            <a:r>
              <a:rPr lang="nl-NL" sz="2800" dirty="0">
                <a:solidFill>
                  <a:schemeClr val="bg1"/>
                </a:solidFill>
              </a:rPr>
              <a:t> at </a:t>
            </a:r>
            <a:r>
              <a:rPr lang="nl-NL" sz="2800" dirty="0" err="1">
                <a:solidFill>
                  <a:schemeClr val="bg1"/>
                </a:solidFill>
              </a:rPr>
              <a:t>least</a:t>
            </a:r>
            <a:r>
              <a:rPr lang="nl-NL" sz="2800" dirty="0">
                <a:solidFill>
                  <a:schemeClr val="bg1"/>
                </a:solidFill>
              </a:rPr>
              <a:t> 32 </a:t>
            </a:r>
            <a:r>
              <a:rPr lang="nl-NL" sz="2800" dirty="0" err="1">
                <a:solidFill>
                  <a:schemeClr val="bg1"/>
                </a:solidFill>
              </a:rPr>
              <a:t>hours</a:t>
            </a:r>
            <a:r>
              <a:rPr lang="nl-NL" sz="2800" dirty="0">
                <a:solidFill>
                  <a:schemeClr val="bg1"/>
                </a:solidFill>
              </a:rPr>
              <a:t> a week</a:t>
            </a:r>
          </a:p>
          <a:p>
            <a:pPr marL="0" indent="0">
              <a:buNone/>
            </a:pPr>
            <a:endParaRPr lang="nl-NL" dirty="0"/>
          </a:p>
        </p:txBody>
      </p:sp>
      <p:pic>
        <p:nvPicPr>
          <p:cNvPr id="4" name="Picture 16" descr="https://www.hanze.nl/assets/instituut-voor-life-science-technology/PublishingImages/Public/talentglobe.jpg"/>
          <p:cNvPicPr>
            <a:picLocks noChangeAspect="1" noChangeArrowheads="1"/>
          </p:cNvPicPr>
          <p:nvPr/>
        </p:nvPicPr>
        <p:blipFill>
          <a:blip r:embed="rId3"/>
          <a:srcRect/>
          <a:stretch>
            <a:fillRect/>
          </a:stretch>
        </p:blipFill>
        <p:spPr bwMode="auto">
          <a:xfrm>
            <a:off x="7675932" y="4912157"/>
            <a:ext cx="1129308" cy="1214006"/>
          </a:xfrm>
          <a:prstGeom prst="rect">
            <a:avLst/>
          </a:prstGeom>
          <a:noFill/>
        </p:spPr>
      </p:pic>
    </p:spTree>
    <p:extLst>
      <p:ext uri="{BB962C8B-B14F-4D97-AF65-F5344CB8AC3E}">
        <p14:creationId xmlns:p14="http://schemas.microsoft.com/office/powerpoint/2010/main" val="3841199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304800"/>
          <a:ext cx="7162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1981200" y="5334001"/>
            <a:ext cx="7162800" cy="1387474"/>
          </a:xfrm>
        </p:spPr>
        <p:txBody>
          <a:bodyPr>
            <a:noAutofit/>
          </a:bodyPr>
          <a:lstStyle/>
          <a:p>
            <a:pPr algn="r"/>
            <a:r>
              <a:rPr lang="nl-NL" sz="5400" b="1" dirty="0" err="1" smtClean="0">
                <a:solidFill>
                  <a:schemeClr val="bg1"/>
                </a:solidFill>
              </a:rPr>
              <a:t>Three</a:t>
            </a:r>
            <a:r>
              <a:rPr lang="nl-NL" sz="5400" b="1" dirty="0" smtClean="0">
                <a:solidFill>
                  <a:schemeClr val="bg1"/>
                </a:solidFill>
              </a:rPr>
              <a:t> </a:t>
            </a:r>
            <a:r>
              <a:rPr lang="nl-NL" sz="5400" b="1" dirty="0" err="1" smtClean="0">
                <a:solidFill>
                  <a:schemeClr val="bg1"/>
                </a:solidFill>
              </a:rPr>
              <a:t>integrated</a:t>
            </a:r>
            <a:r>
              <a:rPr lang="nl-NL" sz="5400" b="1" dirty="0" smtClean="0">
                <a:solidFill>
                  <a:schemeClr val="bg1"/>
                </a:solidFill>
              </a:rPr>
              <a:t> </a:t>
            </a:r>
            <a:br>
              <a:rPr lang="nl-NL" sz="5400" b="1" dirty="0" smtClean="0">
                <a:solidFill>
                  <a:schemeClr val="bg1"/>
                </a:solidFill>
              </a:rPr>
            </a:br>
            <a:r>
              <a:rPr lang="nl-NL" sz="5400" b="1" dirty="0" err="1" smtClean="0">
                <a:solidFill>
                  <a:schemeClr val="bg1"/>
                </a:solidFill>
              </a:rPr>
              <a:t>parts</a:t>
            </a:r>
            <a:r>
              <a:rPr lang="nl-NL" sz="5400" b="1" dirty="0" smtClean="0">
                <a:solidFill>
                  <a:schemeClr val="bg1"/>
                </a:solidFill>
              </a:rPr>
              <a:t> of the program</a:t>
            </a:r>
            <a:endParaRPr lang="nl-NL" sz="5400" b="1" dirty="0">
              <a:solidFill>
                <a:schemeClr val="bg1"/>
              </a:solidFill>
            </a:endParaRPr>
          </a:p>
        </p:txBody>
      </p:sp>
      <p:sp>
        <p:nvSpPr>
          <p:cNvPr id="6" name="Tijdelijke aanduiding voor dianummer 5"/>
          <p:cNvSpPr>
            <a:spLocks noGrp="1"/>
          </p:cNvSpPr>
          <p:nvPr>
            <p:ph type="sldNum" sz="quarter" idx="12"/>
          </p:nvPr>
        </p:nvSpPr>
        <p:spPr/>
        <p:txBody>
          <a:bodyPr/>
          <a:lstStyle/>
          <a:p>
            <a:fld id="{27C73EE4-321F-49A0-BB3D-13DE9A4804AA}" type="slidenum">
              <a:rPr lang="nl-NL" smtClean="0">
                <a:solidFill>
                  <a:prstClr val="black">
                    <a:tint val="75000"/>
                  </a:prstClr>
                </a:solidFill>
              </a:rPr>
              <a:pPr/>
              <a:t>11</a:t>
            </a:fld>
            <a:endParaRPr lang="nl-NL">
              <a:solidFill>
                <a:prstClr val="black">
                  <a:tint val="75000"/>
                </a:prstClr>
              </a:solidFill>
            </a:endParaRPr>
          </a:p>
        </p:txBody>
      </p:sp>
    </p:spTree>
    <p:extLst>
      <p:ext uri="{BB962C8B-B14F-4D97-AF65-F5344CB8AC3E}">
        <p14:creationId xmlns:p14="http://schemas.microsoft.com/office/powerpoint/2010/main" val="1875814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57200" y="1268760"/>
            <a:ext cx="8229600" cy="4738531"/>
          </a:xfrm>
        </p:spPr>
        <p:txBody>
          <a:bodyPr>
            <a:normAutofit/>
          </a:bodyPr>
          <a:lstStyle/>
          <a:p>
            <a:pPr marL="85725" indent="0">
              <a:buNone/>
            </a:pPr>
            <a:r>
              <a:rPr lang="en-US" sz="1500" dirty="0" smtClean="0"/>
              <a:t> </a:t>
            </a:r>
            <a:endParaRPr lang="en-US" dirty="0" smtClean="0"/>
          </a:p>
          <a:p>
            <a:pPr marL="85725" lvl="1" indent="-11113">
              <a:buNone/>
            </a:pPr>
            <a:endParaRPr lang="en-US" dirty="0" smtClean="0"/>
          </a:p>
          <a:p>
            <a:pPr marL="85725" lvl="1" indent="-11113">
              <a:buNone/>
            </a:pPr>
            <a:endParaRPr lang="en-US" dirty="0" smtClean="0"/>
          </a:p>
          <a:p>
            <a:pPr marL="85725" lvl="1" indent="-11113">
              <a:buNone/>
            </a:pPr>
            <a:endParaRPr lang="en-US" dirty="0" smtClean="0"/>
          </a:p>
          <a:p>
            <a:pPr marL="85725" lvl="1" indent="-11113">
              <a:buNone/>
            </a:pPr>
            <a:endParaRPr lang="en-US" dirty="0" smtClean="0"/>
          </a:p>
          <a:p>
            <a:pPr marL="85725" lvl="1" indent="-11113">
              <a:buNone/>
            </a:pPr>
            <a:endParaRPr lang="nl-NL" sz="1500" dirty="0"/>
          </a:p>
        </p:txBody>
      </p:sp>
      <p:sp>
        <p:nvSpPr>
          <p:cNvPr id="3" name="Titel 2"/>
          <p:cNvSpPr>
            <a:spLocks noGrp="1"/>
          </p:cNvSpPr>
          <p:nvPr>
            <p:ph type="title"/>
          </p:nvPr>
        </p:nvSpPr>
        <p:spPr>
          <a:xfrm>
            <a:off x="5148064" y="4419600"/>
            <a:ext cx="3691136" cy="2301875"/>
          </a:xfrm>
        </p:spPr>
        <p:txBody>
          <a:bodyPr>
            <a:normAutofit/>
          </a:bodyPr>
          <a:lstStyle/>
          <a:p>
            <a:pPr algn="r"/>
            <a:r>
              <a:rPr lang="en-US" sz="5400" b="1" dirty="0" smtClean="0">
                <a:solidFill>
                  <a:schemeClr val="bg1"/>
                </a:solidFill>
              </a:rPr>
              <a:t>General curriculum</a:t>
            </a:r>
            <a:endParaRPr lang="nl-NL" sz="5400" b="1" dirty="0">
              <a:solidFill>
                <a:schemeClr val="bg1"/>
              </a:solidFill>
            </a:endParaRPr>
          </a:p>
        </p:txBody>
      </p:sp>
      <p:sp>
        <p:nvSpPr>
          <p:cNvPr id="4" name="Tijdelijke aanduiding voor dianummer 3"/>
          <p:cNvSpPr>
            <a:spLocks noGrp="1"/>
          </p:cNvSpPr>
          <p:nvPr>
            <p:ph type="sldNum" sz="quarter" idx="12"/>
          </p:nvPr>
        </p:nvSpPr>
        <p:spPr/>
        <p:txBody>
          <a:bodyPr/>
          <a:lstStyle/>
          <a:p>
            <a:fld id="{27C73EE4-321F-49A0-BB3D-13DE9A4804AA}" type="slidenum">
              <a:rPr lang="nl-NL" smtClean="0">
                <a:solidFill>
                  <a:prstClr val="black">
                    <a:tint val="75000"/>
                  </a:prstClr>
                </a:solidFill>
              </a:rPr>
              <a:pPr/>
              <a:t>12</a:t>
            </a:fld>
            <a:endParaRPr lang="nl-NL">
              <a:solidFill>
                <a:prstClr val="black">
                  <a:tint val="75000"/>
                </a:prstClr>
              </a:solidFill>
            </a:endParaRPr>
          </a:p>
        </p:txBody>
      </p:sp>
      <p:sp>
        <p:nvSpPr>
          <p:cNvPr id="6" name="Tekstvak 5"/>
          <p:cNvSpPr txBox="1"/>
          <p:nvPr/>
        </p:nvSpPr>
        <p:spPr>
          <a:xfrm>
            <a:off x="457200" y="304800"/>
            <a:ext cx="4114800" cy="1569660"/>
          </a:xfrm>
          <a:prstGeom prst="rect">
            <a:avLst/>
          </a:prstGeom>
          <a:noFill/>
        </p:spPr>
        <p:txBody>
          <a:bodyPr wrap="square" rtlCol="0">
            <a:spAutoFit/>
          </a:bodyPr>
          <a:lstStyle/>
          <a:p>
            <a:r>
              <a:rPr lang="en-US" sz="2400" dirty="0" smtClean="0">
                <a:solidFill>
                  <a:prstClr val="white"/>
                </a:solidFill>
              </a:rPr>
              <a:t>The general curriculum offers education to become competent in the 7 CanMEDS-roles </a:t>
            </a:r>
            <a:endParaRPr lang="nl-NL" sz="2400" dirty="0">
              <a:solidFill>
                <a:prstClr val="white"/>
              </a:solidFill>
            </a:endParaRPr>
          </a:p>
        </p:txBody>
      </p:sp>
      <p:pic>
        <p:nvPicPr>
          <p:cNvPr id="7" name="Afbeelding 6" descr="newroles_e.jpg"/>
          <p:cNvPicPr>
            <a:picLocks noChangeAspect="1"/>
          </p:cNvPicPr>
          <p:nvPr/>
        </p:nvPicPr>
        <p:blipFill>
          <a:blip r:embed="rId3"/>
          <a:stretch>
            <a:fillRect/>
          </a:stretch>
        </p:blipFill>
        <p:spPr>
          <a:xfrm>
            <a:off x="457200" y="2103060"/>
            <a:ext cx="4114800" cy="4253290"/>
          </a:xfrm>
          <a:prstGeom prst="rect">
            <a:avLst/>
          </a:prstGeom>
        </p:spPr>
      </p:pic>
    </p:spTree>
    <p:extLst>
      <p:ext uri="{BB962C8B-B14F-4D97-AF65-F5344CB8AC3E}">
        <p14:creationId xmlns:p14="http://schemas.microsoft.com/office/powerpoint/2010/main" val="4273697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idx="4294967295"/>
          </p:nvPr>
        </p:nvSpPr>
        <p:spPr>
          <a:xfrm>
            <a:off x="4932040" y="2060848"/>
            <a:ext cx="3901560" cy="3168352"/>
          </a:xfrm>
        </p:spPr>
        <p:txBody>
          <a:bodyPr>
            <a:noAutofit/>
          </a:bodyPr>
          <a:lstStyle/>
          <a:p>
            <a:r>
              <a:rPr lang="nl-NL" sz="5400" b="1" dirty="0" smtClean="0">
                <a:solidFill>
                  <a:schemeClr val="bg1"/>
                </a:solidFill>
              </a:rPr>
              <a:t>MANP</a:t>
            </a:r>
            <a:br>
              <a:rPr lang="nl-NL" sz="5400" b="1" dirty="0" smtClean="0">
                <a:solidFill>
                  <a:schemeClr val="bg1"/>
                </a:solidFill>
              </a:rPr>
            </a:br>
            <a:r>
              <a:rPr lang="nl-NL" sz="5400" b="1" dirty="0" smtClean="0">
                <a:solidFill>
                  <a:schemeClr val="bg1"/>
                </a:solidFill>
              </a:rPr>
              <a:t>in the Netherlands</a:t>
            </a:r>
            <a:br>
              <a:rPr lang="nl-NL" sz="5400" b="1" dirty="0" smtClean="0">
                <a:solidFill>
                  <a:schemeClr val="bg1"/>
                </a:solidFill>
              </a:rPr>
            </a:br>
            <a:endParaRPr lang="nl-NL" sz="5400" b="1" dirty="0">
              <a:solidFill>
                <a:schemeClr val="bg1"/>
              </a:solidFill>
            </a:endParaRPr>
          </a:p>
        </p:txBody>
      </p:sp>
      <p:pic>
        <p:nvPicPr>
          <p:cNvPr id="3" name="Afbeelding 2" descr="sc0003fd0f.jpg"/>
          <p:cNvPicPr>
            <a:picLocks noChangeAspect="1"/>
          </p:cNvPicPr>
          <p:nvPr/>
        </p:nvPicPr>
        <p:blipFill>
          <a:blip r:embed="rId3"/>
          <a:stretch>
            <a:fillRect/>
          </a:stretch>
        </p:blipFill>
        <p:spPr>
          <a:xfrm rot="16200000">
            <a:off x="1147896" y="1998751"/>
            <a:ext cx="3048000" cy="4276992"/>
          </a:xfrm>
          <a:prstGeom prst="rect">
            <a:avLst/>
          </a:prstGeom>
        </p:spPr>
      </p:pic>
      <p:pic>
        <p:nvPicPr>
          <p:cNvPr id="1026" name="Picture 2" descr="C:\Documents and Settings\thel\Local Settings\Temporary Internet Files\Content.IE5\POWGMYVG\MP900403251[1].jpg"/>
          <p:cNvPicPr>
            <a:picLocks noChangeAspect="1" noChangeArrowheads="1"/>
          </p:cNvPicPr>
          <p:nvPr/>
        </p:nvPicPr>
        <p:blipFill>
          <a:blip r:embed="rId4"/>
          <a:srcRect/>
          <a:stretch>
            <a:fillRect/>
          </a:stretch>
        </p:blipFill>
        <p:spPr bwMode="auto">
          <a:xfrm>
            <a:off x="2714612" y="6000768"/>
            <a:ext cx="642942" cy="357190"/>
          </a:xfrm>
          <a:prstGeom prst="rect">
            <a:avLst/>
          </a:prstGeom>
          <a:noFill/>
        </p:spPr>
      </p:pic>
      <p:pic>
        <p:nvPicPr>
          <p:cNvPr id="5" name="Afbeelding 4" descr="HHS_logo_1PMS.JPG"/>
          <p:cNvPicPr>
            <a:picLocks noChangeAspect="1"/>
          </p:cNvPicPr>
          <p:nvPr/>
        </p:nvPicPr>
        <p:blipFill>
          <a:blip r:embed="rId5"/>
          <a:stretch>
            <a:fillRect/>
          </a:stretch>
        </p:blipFill>
        <p:spPr>
          <a:xfrm>
            <a:off x="533399" y="6000768"/>
            <a:ext cx="1928826" cy="357190"/>
          </a:xfrm>
          <a:prstGeom prst="rect">
            <a:avLst/>
          </a:prstGeom>
        </p:spPr>
      </p:pic>
      <p:sp>
        <p:nvSpPr>
          <p:cNvPr id="2" name="Tekstvak 1"/>
          <p:cNvSpPr txBox="1"/>
          <p:nvPr/>
        </p:nvSpPr>
        <p:spPr>
          <a:xfrm>
            <a:off x="824146" y="332656"/>
            <a:ext cx="5476046" cy="1569660"/>
          </a:xfrm>
          <a:prstGeom prst="rect">
            <a:avLst/>
          </a:prstGeom>
          <a:noFill/>
        </p:spPr>
        <p:txBody>
          <a:bodyPr wrap="square" rtlCol="0">
            <a:spAutoFit/>
          </a:bodyPr>
          <a:lstStyle/>
          <a:p>
            <a:r>
              <a:rPr lang="nl-NL" sz="4800" dirty="0" smtClean="0">
                <a:solidFill>
                  <a:schemeClr val="bg1"/>
                </a:solidFill>
              </a:rPr>
              <a:t>The first </a:t>
            </a:r>
            <a:r>
              <a:rPr lang="nl-NL" sz="4800" dirty="0" err="1" smtClean="0">
                <a:solidFill>
                  <a:schemeClr val="bg1"/>
                </a:solidFill>
              </a:rPr>
              <a:t>students</a:t>
            </a:r>
            <a:r>
              <a:rPr lang="nl-NL" sz="4800" dirty="0" smtClean="0">
                <a:solidFill>
                  <a:schemeClr val="bg1"/>
                </a:solidFill>
              </a:rPr>
              <a:t> </a:t>
            </a:r>
            <a:r>
              <a:rPr lang="nl-NL" sz="4800" dirty="0" err="1" smtClean="0">
                <a:solidFill>
                  <a:schemeClr val="bg1"/>
                </a:solidFill>
              </a:rPr>
              <a:t>graduated</a:t>
            </a:r>
            <a:r>
              <a:rPr lang="nl-NL" sz="4800" dirty="0" smtClean="0">
                <a:solidFill>
                  <a:schemeClr val="bg1"/>
                </a:solidFill>
              </a:rPr>
              <a:t> in 2000</a:t>
            </a:r>
            <a:endParaRPr lang="nl-NL" sz="4800" dirty="0">
              <a:solidFill>
                <a:schemeClr val="bg1"/>
              </a:solidFill>
            </a:endParaRPr>
          </a:p>
        </p:txBody>
      </p:sp>
      <p:pic>
        <p:nvPicPr>
          <p:cNvPr id="8" name="Picture 16" descr="https://www.hanze.nl/assets/instituut-voor-life-science-technology/PublishingImages/Public/talentglobe.jpg"/>
          <p:cNvPicPr>
            <a:picLocks noChangeAspect="1" noChangeArrowheads="1"/>
          </p:cNvPicPr>
          <p:nvPr/>
        </p:nvPicPr>
        <p:blipFill>
          <a:blip r:embed="rId6"/>
          <a:srcRect/>
          <a:stretch>
            <a:fillRect/>
          </a:stretch>
        </p:blipFill>
        <p:spPr bwMode="auto">
          <a:xfrm>
            <a:off x="7644260" y="5143952"/>
            <a:ext cx="1129308" cy="121400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381000" y="381000"/>
            <a:ext cx="8295456" cy="3480048"/>
          </a:xfrm>
        </p:spPr>
        <p:txBody>
          <a:bodyPr>
            <a:normAutofit fontScale="92500"/>
          </a:bodyPr>
          <a:lstStyle/>
          <a:p>
            <a:pPr>
              <a:buNone/>
            </a:pPr>
            <a:r>
              <a:rPr lang="en-US" sz="2800" dirty="0" smtClean="0">
                <a:solidFill>
                  <a:schemeClr val="bg1"/>
                </a:solidFill>
                <a:latin typeface="+mj-lt"/>
              </a:rPr>
              <a:t>MANP is a nurse qualified at master's level professional nursing education</a:t>
            </a:r>
          </a:p>
          <a:p>
            <a:pPr eaLnBrk="1" hangingPunct="1">
              <a:lnSpc>
                <a:spcPct val="110000"/>
              </a:lnSpc>
              <a:buNone/>
            </a:pPr>
            <a:r>
              <a:rPr lang="en-US" sz="2800" dirty="0" smtClean="0">
                <a:solidFill>
                  <a:schemeClr val="bg1"/>
                </a:solidFill>
                <a:latin typeface="+mj-lt"/>
              </a:rPr>
              <a:t>MANP has an autonomous role integrating cure and care</a:t>
            </a:r>
          </a:p>
          <a:p>
            <a:pPr eaLnBrk="1" hangingPunct="1">
              <a:lnSpc>
                <a:spcPct val="110000"/>
              </a:lnSpc>
              <a:buNone/>
            </a:pPr>
            <a:r>
              <a:rPr lang="en-US" sz="2800" dirty="0" smtClean="0">
                <a:solidFill>
                  <a:schemeClr val="bg1"/>
                </a:solidFill>
                <a:latin typeface="+mj-lt"/>
              </a:rPr>
              <a:t>MANP integrates research, consultation, clinical leadership &amp; innovation</a:t>
            </a:r>
          </a:p>
          <a:p>
            <a:pPr eaLnBrk="1" hangingPunct="1">
              <a:lnSpc>
                <a:spcPct val="110000"/>
              </a:lnSpc>
              <a:buNone/>
            </a:pPr>
            <a:r>
              <a:rPr lang="en-US" sz="2800" dirty="0" smtClean="0">
                <a:solidFill>
                  <a:schemeClr val="bg1"/>
                </a:solidFill>
                <a:latin typeface="+mj-lt"/>
              </a:rPr>
              <a:t>MANP may be positioned in all areas of the health system</a:t>
            </a:r>
            <a:endParaRPr lang="en-US" sz="2800" dirty="0">
              <a:solidFill>
                <a:schemeClr val="bg1"/>
              </a:solidFill>
              <a:latin typeface="+mj-lt"/>
            </a:endParaRPr>
          </a:p>
        </p:txBody>
      </p:sp>
      <p:sp>
        <p:nvSpPr>
          <p:cNvPr id="4" name="Tekstvak 3"/>
          <p:cNvSpPr txBox="1"/>
          <p:nvPr/>
        </p:nvSpPr>
        <p:spPr>
          <a:xfrm>
            <a:off x="6324600" y="5715000"/>
            <a:ext cx="2514601" cy="923330"/>
          </a:xfrm>
          <a:prstGeom prst="rect">
            <a:avLst/>
          </a:prstGeom>
          <a:noFill/>
        </p:spPr>
        <p:txBody>
          <a:bodyPr wrap="square" rtlCol="0">
            <a:spAutoFit/>
          </a:bodyPr>
          <a:lstStyle/>
          <a:p>
            <a:pPr algn="r"/>
            <a:r>
              <a:rPr lang="nl-NL" sz="5400" b="1" dirty="0" smtClean="0">
                <a:solidFill>
                  <a:prstClr val="white"/>
                </a:solidFill>
              </a:rPr>
              <a:t>MANP</a:t>
            </a:r>
            <a:endParaRPr lang="nl-NL" sz="5400" b="1" dirty="0">
              <a:solidFill>
                <a:prstClr val="white"/>
              </a:solidFill>
            </a:endParaRPr>
          </a:p>
        </p:txBody>
      </p:sp>
      <p:pic>
        <p:nvPicPr>
          <p:cNvPr id="16388" name="Picture 4" descr="Diplomering MANP sept2014-verkleind.jpg"/>
          <p:cNvPicPr>
            <a:picLocks noChangeAspect="1" noChangeArrowheads="1"/>
          </p:cNvPicPr>
          <p:nvPr/>
        </p:nvPicPr>
        <p:blipFill>
          <a:blip r:embed="rId3"/>
          <a:srcRect/>
          <a:stretch>
            <a:fillRect/>
          </a:stretch>
        </p:blipFill>
        <p:spPr bwMode="auto">
          <a:xfrm>
            <a:off x="539552" y="3861048"/>
            <a:ext cx="4004444" cy="2671715"/>
          </a:xfrm>
          <a:prstGeom prst="rect">
            <a:avLst/>
          </a:prstGeom>
          <a:noFill/>
        </p:spPr>
      </p:pic>
    </p:spTree>
    <p:extLst>
      <p:ext uri="{BB962C8B-B14F-4D97-AF65-F5344CB8AC3E}">
        <p14:creationId xmlns:p14="http://schemas.microsoft.com/office/powerpoint/2010/main" val="50655866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solidFill>
                  <a:schemeClr val="bg1"/>
                </a:solidFill>
              </a:rPr>
              <a:t>Accreditation</a:t>
            </a:r>
            <a:r>
              <a:rPr lang="nl-NL" dirty="0" smtClean="0">
                <a:solidFill>
                  <a:schemeClr val="bg1"/>
                </a:solidFill>
              </a:rPr>
              <a:t> 2009</a:t>
            </a:r>
            <a:endParaRPr lang="nl-NL" dirty="0">
              <a:solidFill>
                <a:schemeClr val="bg1"/>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7328" y="1916832"/>
            <a:ext cx="3728879" cy="2913187"/>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8889" y="1916832"/>
            <a:ext cx="4063487" cy="2262008"/>
          </a:xfrm>
          <a:prstGeom prst="rect">
            <a:avLst/>
          </a:prstGeom>
        </p:spPr>
      </p:pic>
      <p:sp>
        <p:nvSpPr>
          <p:cNvPr id="8" name="TextBox 7"/>
          <p:cNvSpPr txBox="1"/>
          <p:nvPr/>
        </p:nvSpPr>
        <p:spPr>
          <a:xfrm>
            <a:off x="4535424" y="4863531"/>
            <a:ext cx="4114800" cy="1477328"/>
          </a:xfrm>
          <a:prstGeom prst="rect">
            <a:avLst/>
          </a:prstGeom>
          <a:noFill/>
        </p:spPr>
        <p:txBody>
          <a:bodyPr wrap="square" rtlCol="0">
            <a:spAutoFit/>
          </a:bodyPr>
          <a:lstStyle/>
          <a:p>
            <a:r>
              <a:rPr lang="en-US" dirty="0">
                <a:solidFill>
                  <a:schemeClr val="bg1"/>
                </a:solidFill>
              </a:rPr>
              <a:t>The nurse </a:t>
            </a:r>
            <a:r>
              <a:rPr lang="en-US" dirty="0" smtClean="0">
                <a:solidFill>
                  <a:schemeClr val="bg1"/>
                </a:solidFill>
              </a:rPr>
              <a:t>practitioner registered </a:t>
            </a:r>
            <a:r>
              <a:rPr lang="en-US" dirty="0">
                <a:solidFill>
                  <a:schemeClr val="bg1"/>
                </a:solidFill>
              </a:rPr>
              <a:t>in the specialist register (Article 14) of the Act on professions in individual health care (Act BIG)</a:t>
            </a: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2726794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chemeClr val="bg1"/>
                </a:solidFill>
              </a:rPr>
              <a:t>Practical </a:t>
            </a:r>
            <a:r>
              <a:rPr lang="nl-NL" dirty="0" err="1" smtClean="0">
                <a:solidFill>
                  <a:schemeClr val="bg1"/>
                </a:solidFill>
              </a:rPr>
              <a:t>example</a:t>
            </a:r>
            <a:r>
              <a:rPr lang="nl-NL" dirty="0" smtClean="0">
                <a:solidFill>
                  <a:schemeClr val="bg1"/>
                </a:solidFill>
              </a:rPr>
              <a:t> </a:t>
            </a:r>
            <a:endParaRPr lang="nl-NL" dirty="0">
              <a:solidFill>
                <a:schemeClr val="bg1"/>
              </a:solidFill>
            </a:endParaRPr>
          </a:p>
        </p:txBody>
      </p:sp>
      <p:sp>
        <p:nvSpPr>
          <p:cNvPr id="3" name="Content Placeholder 2"/>
          <p:cNvSpPr>
            <a:spLocks noGrp="1"/>
          </p:cNvSpPr>
          <p:nvPr>
            <p:ph idx="1"/>
          </p:nvPr>
        </p:nvSpPr>
        <p:spPr/>
        <p:txBody>
          <a:bodyPr/>
          <a:lstStyle/>
          <a:p>
            <a:pPr marL="0" indent="0">
              <a:buNone/>
            </a:pPr>
            <a:endParaRPr lang="nl-NL" dirty="0" smtClean="0"/>
          </a:p>
          <a:p>
            <a:pPr marL="0" indent="0">
              <a:buNone/>
            </a:pPr>
            <a:r>
              <a:rPr lang="nl-NL" dirty="0" smtClean="0">
                <a:solidFill>
                  <a:schemeClr val="bg1"/>
                </a:solidFill>
                <a:hlinkClick r:id="rId3"/>
              </a:rPr>
              <a:t>The nurse practitioner in the </a:t>
            </a:r>
            <a:r>
              <a:rPr lang="nl-NL" dirty="0" err="1" smtClean="0">
                <a:solidFill>
                  <a:schemeClr val="bg1"/>
                </a:solidFill>
                <a:hlinkClick r:id="rId3"/>
              </a:rPr>
              <a:t>general</a:t>
            </a:r>
            <a:r>
              <a:rPr lang="nl-NL" dirty="0" smtClean="0">
                <a:solidFill>
                  <a:schemeClr val="bg1"/>
                </a:solidFill>
                <a:hlinkClick r:id="rId3"/>
              </a:rPr>
              <a:t> </a:t>
            </a:r>
            <a:r>
              <a:rPr lang="nl-NL" dirty="0" err="1" smtClean="0">
                <a:solidFill>
                  <a:schemeClr val="bg1"/>
                </a:solidFill>
                <a:hlinkClick r:id="rId3"/>
              </a:rPr>
              <a:t>practice</a:t>
            </a:r>
            <a:endParaRPr lang="nl-NL"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0176" y="3214510"/>
            <a:ext cx="3408376" cy="22793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3214510"/>
            <a:ext cx="3446512" cy="2304855"/>
          </a:xfrm>
          <a:prstGeom prst="rect">
            <a:avLst/>
          </a:prstGeom>
        </p:spPr>
      </p:pic>
    </p:spTree>
    <p:extLst>
      <p:ext uri="{BB962C8B-B14F-4D97-AF65-F5344CB8AC3E}">
        <p14:creationId xmlns:p14="http://schemas.microsoft.com/office/powerpoint/2010/main" val="1295240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419600" y="5723930"/>
            <a:ext cx="4495800" cy="923330"/>
          </a:xfrm>
          <a:prstGeom prst="rect">
            <a:avLst/>
          </a:prstGeom>
          <a:noFill/>
        </p:spPr>
        <p:txBody>
          <a:bodyPr wrap="square" rtlCol="0">
            <a:spAutoFit/>
          </a:bodyPr>
          <a:lstStyle/>
          <a:p>
            <a:pPr algn="r"/>
            <a:endParaRPr lang="nl-NL" sz="5400" b="1" dirty="0" smtClean="0">
              <a:solidFill>
                <a:schemeClr val="bg1"/>
              </a:solidFill>
            </a:endParaRPr>
          </a:p>
          <a:p>
            <a:endParaRPr lang="nl-NL" sz="5400" b="1" dirty="0">
              <a:solidFill>
                <a:schemeClr val="bg1"/>
              </a:solidFill>
            </a:endParaRPr>
          </a:p>
        </p:txBody>
      </p:sp>
      <p:pic>
        <p:nvPicPr>
          <p:cNvPr id="7" name="Afbeelding 6" descr="HHS_logo_1PMS.JPG"/>
          <p:cNvPicPr>
            <a:picLocks noChangeAspect="1"/>
          </p:cNvPicPr>
          <p:nvPr/>
        </p:nvPicPr>
        <p:blipFill>
          <a:blip r:embed="rId3"/>
          <a:stretch>
            <a:fillRect/>
          </a:stretch>
        </p:blipFill>
        <p:spPr>
          <a:xfrm>
            <a:off x="642910" y="6000768"/>
            <a:ext cx="1928826" cy="357190"/>
          </a:xfrm>
          <a:prstGeom prst="rect">
            <a:avLst/>
          </a:prstGeom>
        </p:spPr>
      </p:pic>
      <p:pic>
        <p:nvPicPr>
          <p:cNvPr id="8" name="Picture 2" descr="C:\Documents and Settings\thel\Local Settings\Temporary Internet Files\Content.IE5\POWGMYVG\MP900403251[1].jpg"/>
          <p:cNvPicPr>
            <a:picLocks noChangeAspect="1" noChangeArrowheads="1"/>
          </p:cNvPicPr>
          <p:nvPr/>
        </p:nvPicPr>
        <p:blipFill>
          <a:blip r:embed="rId4"/>
          <a:srcRect/>
          <a:stretch>
            <a:fillRect/>
          </a:stretch>
        </p:blipFill>
        <p:spPr bwMode="auto">
          <a:xfrm>
            <a:off x="2714612" y="6000768"/>
            <a:ext cx="642942" cy="357190"/>
          </a:xfrm>
          <a:prstGeom prst="rect">
            <a:avLst/>
          </a:prstGeom>
          <a:noFill/>
        </p:spPr>
      </p:pic>
      <p:sp>
        <p:nvSpPr>
          <p:cNvPr id="9" name="Tekstvak 8"/>
          <p:cNvSpPr txBox="1"/>
          <p:nvPr/>
        </p:nvSpPr>
        <p:spPr>
          <a:xfrm>
            <a:off x="3810000" y="5034409"/>
            <a:ext cx="5105400" cy="1077218"/>
          </a:xfrm>
          <a:prstGeom prst="rect">
            <a:avLst/>
          </a:prstGeom>
          <a:noFill/>
        </p:spPr>
        <p:txBody>
          <a:bodyPr wrap="square" rtlCol="0">
            <a:spAutoFit/>
          </a:bodyPr>
          <a:lstStyle/>
          <a:p>
            <a:r>
              <a:rPr lang="nl-NL" sz="3200" dirty="0" err="1" smtClean="0">
                <a:solidFill>
                  <a:srgbClr val="FFFFFF"/>
                </a:solidFill>
              </a:rPr>
              <a:t>Visit</a:t>
            </a:r>
            <a:r>
              <a:rPr lang="nl-NL" sz="3200" dirty="0" smtClean="0">
                <a:solidFill>
                  <a:srgbClr val="FFFFFF"/>
                </a:solidFill>
              </a:rPr>
              <a:t> of the prime minister  (2011)</a:t>
            </a:r>
            <a:endParaRPr lang="nl-NL" sz="3200" dirty="0">
              <a:solidFill>
                <a:srgbClr val="FFFFFF"/>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7619" y="1196752"/>
            <a:ext cx="5400675" cy="36004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p:cNvGraphicFramePr/>
          <p:nvPr/>
        </p:nvGraphicFramePr>
        <p:xfrm>
          <a:off x="228600" y="369332"/>
          <a:ext cx="8382000" cy="5040868"/>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vak 2"/>
          <p:cNvSpPr txBox="1"/>
          <p:nvPr/>
        </p:nvSpPr>
        <p:spPr>
          <a:xfrm>
            <a:off x="2123728" y="5105400"/>
            <a:ext cx="6734552" cy="1200329"/>
          </a:xfrm>
          <a:prstGeom prst="rect">
            <a:avLst/>
          </a:prstGeom>
          <a:noFill/>
        </p:spPr>
        <p:txBody>
          <a:bodyPr wrap="square" rtlCol="0">
            <a:spAutoFit/>
          </a:bodyPr>
          <a:lstStyle/>
          <a:p>
            <a:r>
              <a:rPr lang="nl-NL" sz="3600" dirty="0" smtClean="0">
                <a:solidFill>
                  <a:srgbClr val="FFFFFF"/>
                </a:solidFill>
              </a:rPr>
              <a:t>December 2014: ± 2500</a:t>
            </a:r>
            <a:r>
              <a:rPr lang="nl-NL" sz="3600" dirty="0" smtClean="0">
                <a:solidFill>
                  <a:schemeClr val="bg1"/>
                </a:solidFill>
              </a:rPr>
              <a:t> </a:t>
            </a:r>
            <a:r>
              <a:rPr lang="nl-NL" sz="3600" dirty="0" err="1" smtClean="0">
                <a:solidFill>
                  <a:schemeClr val="bg1"/>
                </a:solidFill>
              </a:rPr>
              <a:t>registered</a:t>
            </a:r>
            <a:r>
              <a:rPr lang="nl-NL" sz="3600" dirty="0" smtClean="0">
                <a:solidFill>
                  <a:schemeClr val="bg1"/>
                </a:solidFill>
              </a:rPr>
              <a:t> </a:t>
            </a:r>
            <a:r>
              <a:rPr lang="nl-NL" sz="3600" dirty="0" err="1" smtClean="0">
                <a:solidFill>
                  <a:schemeClr val="bg1"/>
                </a:solidFill>
              </a:rPr>
              <a:t>advanced</a:t>
            </a:r>
            <a:r>
              <a:rPr lang="nl-NL" sz="3600" dirty="0" smtClean="0">
                <a:solidFill>
                  <a:schemeClr val="bg1"/>
                </a:solidFill>
              </a:rPr>
              <a:t> nurse </a:t>
            </a:r>
            <a:r>
              <a:rPr lang="nl-NL" sz="3600" dirty="0" err="1" smtClean="0">
                <a:solidFill>
                  <a:schemeClr val="bg1"/>
                </a:solidFill>
              </a:rPr>
              <a:t>practitioners</a:t>
            </a:r>
            <a:r>
              <a:rPr lang="nl-NL" sz="3600" dirty="0" smtClean="0">
                <a:solidFill>
                  <a:schemeClr val="bg1"/>
                </a:solidFill>
              </a:rPr>
              <a:t>  </a:t>
            </a:r>
            <a:endParaRPr lang="nl-NL" sz="36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p:cNvGraphicFramePr/>
          <p:nvPr/>
        </p:nvGraphicFramePr>
        <p:xfrm>
          <a:off x="304800" y="0"/>
          <a:ext cx="65532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vak 2"/>
          <p:cNvSpPr txBox="1"/>
          <p:nvPr/>
        </p:nvSpPr>
        <p:spPr>
          <a:xfrm>
            <a:off x="5436096" y="4653136"/>
            <a:ext cx="3403104" cy="1323439"/>
          </a:xfrm>
          <a:prstGeom prst="rect">
            <a:avLst/>
          </a:prstGeom>
          <a:noFill/>
        </p:spPr>
        <p:txBody>
          <a:bodyPr wrap="square" rtlCol="0">
            <a:spAutoFit/>
          </a:bodyPr>
          <a:lstStyle/>
          <a:p>
            <a:r>
              <a:rPr lang="nl-NL" sz="4000" b="1" dirty="0" err="1" smtClean="0">
                <a:solidFill>
                  <a:prstClr val="white"/>
                </a:solidFill>
              </a:rPr>
              <a:t>Age</a:t>
            </a:r>
            <a:r>
              <a:rPr lang="nl-NL" sz="4000" b="1" dirty="0" smtClean="0">
                <a:solidFill>
                  <a:prstClr val="white"/>
                </a:solidFill>
              </a:rPr>
              <a:t> of Dutch </a:t>
            </a:r>
            <a:r>
              <a:rPr lang="nl-NL" sz="4000" b="1" dirty="0" err="1" smtClean="0">
                <a:solidFill>
                  <a:prstClr val="white"/>
                </a:solidFill>
              </a:rPr>
              <a:t>MANP’s</a:t>
            </a:r>
            <a:endParaRPr lang="nl-NL" sz="4000" b="1" dirty="0">
              <a:solidFill>
                <a:prstClr val="white"/>
              </a:solidFill>
            </a:endParaRPr>
          </a:p>
        </p:txBody>
      </p:sp>
    </p:spTree>
    <p:extLst>
      <p:ext uri="{BB962C8B-B14F-4D97-AF65-F5344CB8AC3E}">
        <p14:creationId xmlns:p14="http://schemas.microsoft.com/office/powerpoint/2010/main" val="3223601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smtClean="0">
                <a:solidFill>
                  <a:schemeClr val="bg1"/>
                </a:solidFill>
              </a:rPr>
              <a:t>Content</a:t>
            </a:r>
            <a:endParaRPr lang="nl-NL" dirty="0">
              <a:solidFill>
                <a:schemeClr val="bg1"/>
              </a:solidFill>
            </a:endParaRPr>
          </a:p>
        </p:txBody>
      </p:sp>
      <p:sp>
        <p:nvSpPr>
          <p:cNvPr id="7" name="Content Placeholder 6"/>
          <p:cNvSpPr>
            <a:spLocks noGrp="1"/>
          </p:cNvSpPr>
          <p:nvPr>
            <p:ph idx="1"/>
          </p:nvPr>
        </p:nvSpPr>
        <p:spPr/>
        <p:txBody>
          <a:bodyPr/>
          <a:lstStyle/>
          <a:p>
            <a:r>
              <a:rPr lang="nl-NL" dirty="0">
                <a:solidFill>
                  <a:schemeClr val="bg1"/>
                </a:solidFill>
              </a:rPr>
              <a:t>H</a:t>
            </a:r>
            <a:r>
              <a:rPr lang="nl-NL" dirty="0" smtClean="0">
                <a:solidFill>
                  <a:schemeClr val="bg1"/>
                </a:solidFill>
              </a:rPr>
              <a:t>ealthcare in the Netherlands</a:t>
            </a:r>
          </a:p>
          <a:p>
            <a:r>
              <a:rPr lang="nl-NL" dirty="0" err="1" smtClean="0">
                <a:solidFill>
                  <a:schemeClr val="bg1"/>
                </a:solidFill>
              </a:rPr>
              <a:t>History</a:t>
            </a:r>
            <a:r>
              <a:rPr lang="nl-NL" dirty="0" smtClean="0">
                <a:solidFill>
                  <a:schemeClr val="bg1"/>
                </a:solidFill>
              </a:rPr>
              <a:t> MANP</a:t>
            </a:r>
          </a:p>
          <a:p>
            <a:r>
              <a:rPr lang="nl-NL" dirty="0" err="1" smtClean="0">
                <a:solidFill>
                  <a:schemeClr val="bg1"/>
                </a:solidFill>
              </a:rPr>
              <a:t>Education</a:t>
            </a:r>
            <a:r>
              <a:rPr lang="nl-NL" dirty="0" smtClean="0">
                <a:solidFill>
                  <a:schemeClr val="bg1"/>
                </a:solidFill>
              </a:rPr>
              <a:t> in the Netherlands</a:t>
            </a:r>
          </a:p>
          <a:p>
            <a:r>
              <a:rPr lang="nl-NL" dirty="0" smtClean="0">
                <a:solidFill>
                  <a:schemeClr val="bg1"/>
                </a:solidFill>
              </a:rPr>
              <a:t>Curriculum MANP</a:t>
            </a:r>
          </a:p>
          <a:p>
            <a:r>
              <a:rPr lang="nl-NL" dirty="0" smtClean="0">
                <a:solidFill>
                  <a:schemeClr val="bg1"/>
                </a:solidFill>
              </a:rPr>
              <a:t>Practical </a:t>
            </a:r>
            <a:r>
              <a:rPr lang="nl-NL" dirty="0" err="1" smtClean="0">
                <a:solidFill>
                  <a:schemeClr val="bg1"/>
                </a:solidFill>
              </a:rPr>
              <a:t>example</a:t>
            </a:r>
            <a:endParaRPr lang="nl-NL" dirty="0" smtClean="0">
              <a:solidFill>
                <a:schemeClr val="bg1"/>
              </a:solidFill>
            </a:endParaRPr>
          </a:p>
          <a:p>
            <a:r>
              <a:rPr lang="nl-NL" dirty="0" err="1" smtClean="0">
                <a:solidFill>
                  <a:schemeClr val="bg1"/>
                </a:solidFill>
              </a:rPr>
              <a:t>Law</a:t>
            </a:r>
            <a:endParaRPr lang="nl-NL" dirty="0" smtClean="0"/>
          </a:p>
          <a:p>
            <a:pPr marL="0" indent="0">
              <a:buNone/>
            </a:pPr>
            <a:endParaRPr lang="nl-NL" dirty="0"/>
          </a:p>
        </p:txBody>
      </p:sp>
      <p:pic>
        <p:nvPicPr>
          <p:cNvPr id="8" name="Afbeelding 4" descr="HHS_logo_1PMS.JPG"/>
          <p:cNvPicPr>
            <a:picLocks noChangeAspect="1"/>
          </p:cNvPicPr>
          <p:nvPr/>
        </p:nvPicPr>
        <p:blipFill>
          <a:blip r:embed="rId3"/>
          <a:stretch>
            <a:fillRect/>
          </a:stretch>
        </p:blipFill>
        <p:spPr>
          <a:xfrm>
            <a:off x="533399" y="6000768"/>
            <a:ext cx="1928826" cy="357190"/>
          </a:xfrm>
          <a:prstGeom prst="rect">
            <a:avLst/>
          </a:prstGeom>
        </p:spPr>
      </p:pic>
      <p:pic>
        <p:nvPicPr>
          <p:cNvPr id="9" name="Picture 2" descr="C:\Documents and Settings\thel\Local Settings\Temporary Internet Files\Content.IE5\POWGMYVG\MP900403251[1].jpg"/>
          <p:cNvPicPr>
            <a:picLocks noChangeAspect="1" noChangeArrowheads="1"/>
          </p:cNvPicPr>
          <p:nvPr/>
        </p:nvPicPr>
        <p:blipFill>
          <a:blip r:embed="rId4"/>
          <a:srcRect/>
          <a:stretch>
            <a:fillRect/>
          </a:stretch>
        </p:blipFill>
        <p:spPr bwMode="auto">
          <a:xfrm>
            <a:off x="2714612" y="6000768"/>
            <a:ext cx="642942" cy="357190"/>
          </a:xfrm>
          <a:prstGeom prst="rect">
            <a:avLst/>
          </a:prstGeom>
          <a:noFill/>
        </p:spPr>
      </p:pic>
      <p:pic>
        <p:nvPicPr>
          <p:cNvPr id="11" name="Picture 16" descr="https://www.hanze.nl/assets/instituut-voor-life-science-technology/PublishingImages/Public/talentglobe.jpg"/>
          <p:cNvPicPr>
            <a:picLocks noChangeAspect="1" noChangeArrowheads="1"/>
          </p:cNvPicPr>
          <p:nvPr/>
        </p:nvPicPr>
        <p:blipFill>
          <a:blip r:embed="rId5"/>
          <a:srcRect/>
          <a:stretch>
            <a:fillRect/>
          </a:stretch>
        </p:blipFill>
        <p:spPr bwMode="auto">
          <a:xfrm>
            <a:off x="7538012" y="5143952"/>
            <a:ext cx="1129308" cy="1214006"/>
          </a:xfrm>
          <a:prstGeom prst="rect">
            <a:avLst/>
          </a:prstGeom>
          <a:noFill/>
        </p:spPr>
      </p:pic>
    </p:spTree>
    <p:extLst>
      <p:ext uri="{BB962C8B-B14F-4D97-AF65-F5344CB8AC3E}">
        <p14:creationId xmlns:p14="http://schemas.microsoft.com/office/powerpoint/2010/main" val="1186556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555776" y="404664"/>
            <a:ext cx="3672408" cy="923330"/>
          </a:xfrm>
          <a:prstGeom prst="rect">
            <a:avLst/>
          </a:prstGeom>
          <a:noFill/>
        </p:spPr>
        <p:txBody>
          <a:bodyPr wrap="square" rtlCol="0">
            <a:spAutoFit/>
          </a:bodyPr>
          <a:lstStyle/>
          <a:p>
            <a:r>
              <a:rPr lang="nl-NL" sz="5400" dirty="0" err="1" smtClean="0">
                <a:solidFill>
                  <a:schemeClr val="bg1"/>
                </a:solidFill>
              </a:rPr>
              <a:t>Milestone</a:t>
            </a:r>
            <a:r>
              <a:rPr lang="nl-NL" sz="5400" dirty="0" smtClean="0">
                <a:solidFill>
                  <a:schemeClr val="bg1"/>
                </a:solidFill>
              </a:rPr>
              <a:t> </a:t>
            </a:r>
            <a:r>
              <a:rPr lang="nl-NL" dirty="0" smtClean="0"/>
              <a:t>  </a:t>
            </a:r>
            <a:endParaRPr lang="nl-NL" dirty="0"/>
          </a:p>
        </p:txBody>
      </p:sp>
      <p:sp>
        <p:nvSpPr>
          <p:cNvPr id="3" name="Tekstvak 2"/>
          <p:cNvSpPr txBox="1"/>
          <p:nvPr/>
        </p:nvSpPr>
        <p:spPr>
          <a:xfrm>
            <a:off x="539552" y="1854537"/>
            <a:ext cx="4464496" cy="954107"/>
          </a:xfrm>
          <a:prstGeom prst="rect">
            <a:avLst/>
          </a:prstGeom>
          <a:noFill/>
        </p:spPr>
        <p:txBody>
          <a:bodyPr wrap="square" rtlCol="0">
            <a:spAutoFit/>
          </a:bodyPr>
          <a:lstStyle/>
          <a:p>
            <a:r>
              <a:rPr lang="nl-NL" sz="2800" dirty="0" err="1" smtClean="0">
                <a:solidFill>
                  <a:schemeClr val="bg1"/>
                </a:solidFill>
              </a:rPr>
              <a:t>From</a:t>
            </a:r>
            <a:r>
              <a:rPr lang="nl-NL" sz="2800" dirty="0" smtClean="0">
                <a:solidFill>
                  <a:schemeClr val="bg1"/>
                </a:solidFill>
              </a:rPr>
              <a:t> 2012: </a:t>
            </a:r>
            <a:r>
              <a:rPr lang="nl-NL" sz="2800" dirty="0" err="1" smtClean="0">
                <a:solidFill>
                  <a:schemeClr val="bg1"/>
                </a:solidFill>
              </a:rPr>
              <a:t>legal</a:t>
            </a:r>
            <a:r>
              <a:rPr lang="nl-NL" sz="2800" dirty="0" smtClean="0">
                <a:solidFill>
                  <a:schemeClr val="bg1"/>
                </a:solidFill>
              </a:rPr>
              <a:t> right </a:t>
            </a:r>
            <a:r>
              <a:rPr lang="nl-NL" sz="2800" dirty="0" err="1" smtClean="0">
                <a:solidFill>
                  <a:schemeClr val="bg1"/>
                </a:solidFill>
              </a:rPr>
              <a:t>to</a:t>
            </a:r>
            <a:r>
              <a:rPr lang="nl-NL" sz="2800" dirty="0" smtClean="0">
                <a:solidFill>
                  <a:schemeClr val="bg1"/>
                </a:solidFill>
              </a:rPr>
              <a:t> </a:t>
            </a:r>
            <a:r>
              <a:rPr lang="nl-NL" sz="2800" dirty="0" err="1" smtClean="0">
                <a:solidFill>
                  <a:schemeClr val="bg1"/>
                </a:solidFill>
              </a:rPr>
              <a:t>prescribe</a:t>
            </a:r>
            <a:r>
              <a:rPr lang="nl-NL" sz="2800" dirty="0" smtClean="0">
                <a:solidFill>
                  <a:schemeClr val="bg1"/>
                </a:solidFill>
              </a:rPr>
              <a:t> </a:t>
            </a:r>
            <a:r>
              <a:rPr lang="nl-NL" sz="2800" dirty="0" err="1" smtClean="0">
                <a:solidFill>
                  <a:schemeClr val="bg1"/>
                </a:solidFill>
              </a:rPr>
              <a:t>medication</a:t>
            </a:r>
            <a:endParaRPr lang="nl-NL" sz="2800" dirty="0">
              <a:solidFill>
                <a:schemeClr val="bg1"/>
              </a:solidFill>
            </a:endParaRPr>
          </a:p>
        </p:txBody>
      </p:sp>
      <p:pic>
        <p:nvPicPr>
          <p:cNvPr id="7" name="Afbeelding 6"/>
          <p:cNvPicPr/>
          <p:nvPr/>
        </p:nvPicPr>
        <p:blipFill>
          <a:blip r:embed="rId3" cstate="print"/>
          <a:srcRect/>
          <a:stretch>
            <a:fillRect/>
          </a:stretch>
        </p:blipFill>
        <p:spPr bwMode="auto">
          <a:xfrm>
            <a:off x="5076056" y="1854537"/>
            <a:ext cx="3171825" cy="4742815"/>
          </a:xfrm>
          <a:prstGeom prst="rect">
            <a:avLst/>
          </a:prstGeom>
          <a:noFill/>
          <a:ln w="9525">
            <a:noFill/>
            <a:miter lim="800000"/>
            <a:headEnd/>
            <a:tailEnd/>
          </a:ln>
        </p:spPr>
      </p:pic>
      <p:pic>
        <p:nvPicPr>
          <p:cNvPr id="8194" name="Picture 2" descr="NIVEL: Nurses prescribe in the same way as doctors"/>
          <p:cNvPicPr>
            <a:picLocks noChangeAspect="1" noChangeArrowheads="1"/>
          </p:cNvPicPr>
          <p:nvPr/>
        </p:nvPicPr>
        <p:blipFill>
          <a:blip r:embed="rId4"/>
          <a:srcRect/>
          <a:stretch>
            <a:fillRect/>
          </a:stretch>
        </p:blipFill>
        <p:spPr bwMode="auto">
          <a:xfrm>
            <a:off x="683568" y="3817334"/>
            <a:ext cx="2664296" cy="1758436"/>
          </a:xfrm>
          <a:prstGeom prst="rect">
            <a:avLst/>
          </a:prstGeom>
          <a:noFill/>
        </p:spPr>
      </p:pic>
    </p:spTree>
    <p:extLst>
      <p:ext uri="{BB962C8B-B14F-4D97-AF65-F5344CB8AC3E}">
        <p14:creationId xmlns:p14="http://schemas.microsoft.com/office/powerpoint/2010/main" val="3310144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419600" y="5723930"/>
            <a:ext cx="4495800" cy="923330"/>
          </a:xfrm>
          <a:prstGeom prst="rect">
            <a:avLst/>
          </a:prstGeom>
          <a:noFill/>
        </p:spPr>
        <p:txBody>
          <a:bodyPr wrap="square" rtlCol="0">
            <a:spAutoFit/>
          </a:bodyPr>
          <a:lstStyle/>
          <a:p>
            <a:pPr algn="r"/>
            <a:endParaRPr lang="nl-NL" sz="5400" b="1" dirty="0" smtClean="0">
              <a:solidFill>
                <a:prstClr val="white"/>
              </a:solidFill>
            </a:endParaRPr>
          </a:p>
          <a:p>
            <a:endParaRPr lang="nl-NL" sz="5400" b="1" dirty="0">
              <a:solidFill>
                <a:prstClr val="white"/>
              </a:solidFill>
            </a:endParaRPr>
          </a:p>
        </p:txBody>
      </p:sp>
      <p:pic>
        <p:nvPicPr>
          <p:cNvPr id="7" name="Afbeelding 6" descr="HHS_logo_1PMS.JPG"/>
          <p:cNvPicPr>
            <a:picLocks noChangeAspect="1"/>
          </p:cNvPicPr>
          <p:nvPr/>
        </p:nvPicPr>
        <p:blipFill>
          <a:blip r:embed="rId3"/>
          <a:stretch>
            <a:fillRect/>
          </a:stretch>
        </p:blipFill>
        <p:spPr>
          <a:xfrm>
            <a:off x="642910" y="6000768"/>
            <a:ext cx="1928826" cy="357190"/>
          </a:xfrm>
          <a:prstGeom prst="rect">
            <a:avLst/>
          </a:prstGeom>
        </p:spPr>
      </p:pic>
      <p:pic>
        <p:nvPicPr>
          <p:cNvPr id="8" name="Picture 2" descr="C:\Documents and Settings\thel\Local Settings\Temporary Internet Files\Content.IE5\POWGMYVG\MP900403251[1].jpg"/>
          <p:cNvPicPr>
            <a:picLocks noChangeAspect="1" noChangeArrowheads="1"/>
          </p:cNvPicPr>
          <p:nvPr/>
        </p:nvPicPr>
        <p:blipFill>
          <a:blip r:embed="rId4"/>
          <a:srcRect/>
          <a:stretch>
            <a:fillRect/>
          </a:stretch>
        </p:blipFill>
        <p:spPr bwMode="auto">
          <a:xfrm>
            <a:off x="2714612" y="6000768"/>
            <a:ext cx="642942" cy="357190"/>
          </a:xfrm>
          <a:prstGeom prst="rect">
            <a:avLst/>
          </a:prstGeom>
          <a:noFill/>
        </p:spPr>
      </p:pic>
      <p:sp>
        <p:nvSpPr>
          <p:cNvPr id="2" name="Tekstvak 1"/>
          <p:cNvSpPr txBox="1"/>
          <p:nvPr/>
        </p:nvSpPr>
        <p:spPr>
          <a:xfrm>
            <a:off x="2339752" y="2420888"/>
            <a:ext cx="5184576" cy="830997"/>
          </a:xfrm>
          <a:prstGeom prst="rect">
            <a:avLst/>
          </a:prstGeom>
          <a:noFill/>
        </p:spPr>
        <p:txBody>
          <a:bodyPr wrap="square" rtlCol="0">
            <a:spAutoFit/>
          </a:bodyPr>
          <a:lstStyle/>
          <a:p>
            <a:r>
              <a:rPr lang="nl-NL" sz="4800" dirty="0" err="1" smtClean="0">
                <a:solidFill>
                  <a:schemeClr val="bg1"/>
                </a:solidFill>
              </a:rPr>
              <a:t>Any</a:t>
            </a:r>
            <a:r>
              <a:rPr lang="nl-NL" sz="4800" dirty="0" smtClean="0">
                <a:solidFill>
                  <a:schemeClr val="bg1"/>
                </a:solidFill>
              </a:rPr>
              <a:t> </a:t>
            </a:r>
            <a:r>
              <a:rPr lang="nl-NL" sz="4800" dirty="0" err="1" smtClean="0">
                <a:solidFill>
                  <a:schemeClr val="bg1"/>
                </a:solidFill>
              </a:rPr>
              <a:t>Questions</a:t>
            </a:r>
            <a:r>
              <a:rPr lang="nl-NL" sz="4800" dirty="0" smtClean="0">
                <a:solidFill>
                  <a:schemeClr val="bg1"/>
                </a:solidFill>
              </a:rPr>
              <a:t>?</a:t>
            </a:r>
            <a:endParaRPr lang="nl-NL" sz="4800" dirty="0">
              <a:solidFill>
                <a:schemeClr val="bg1"/>
              </a:solidFill>
            </a:endParaRPr>
          </a:p>
        </p:txBody>
      </p:sp>
      <p:pic>
        <p:nvPicPr>
          <p:cNvPr id="9" name="Picture 16" descr="https://www.hanze.nl/assets/instituut-voor-life-science-technology/PublishingImages/Public/talentglobe.jpg"/>
          <p:cNvPicPr>
            <a:picLocks noChangeAspect="1" noChangeArrowheads="1"/>
          </p:cNvPicPr>
          <p:nvPr/>
        </p:nvPicPr>
        <p:blipFill>
          <a:blip r:embed="rId5"/>
          <a:srcRect/>
          <a:stretch>
            <a:fillRect/>
          </a:stretch>
        </p:blipFill>
        <p:spPr bwMode="auto">
          <a:xfrm>
            <a:off x="7380312" y="5170640"/>
            <a:ext cx="1129308" cy="1214006"/>
          </a:xfrm>
          <a:prstGeom prst="rect">
            <a:avLst/>
          </a:prstGeom>
          <a:noFill/>
        </p:spPr>
      </p:pic>
    </p:spTree>
    <p:extLst>
      <p:ext uri="{BB962C8B-B14F-4D97-AF65-F5344CB8AC3E}">
        <p14:creationId xmlns:p14="http://schemas.microsoft.com/office/powerpoint/2010/main" val="3293075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descr="Afbeeldingsresultaat voor hanzehogeschool"/>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dirty="0"/>
          </a:p>
        </p:txBody>
      </p:sp>
      <p:pic>
        <p:nvPicPr>
          <p:cNvPr id="69636" name="Picture 4" descr="http://www.rtvdrenthe.nl/sites/default/files/imagecache/xxxx-large/Hanzehogeschool_96BB8565C1A802E5C1257D0F004497B6_0.jpg"/>
          <p:cNvPicPr>
            <a:picLocks noChangeAspect="1" noChangeArrowheads="1"/>
          </p:cNvPicPr>
          <p:nvPr/>
        </p:nvPicPr>
        <p:blipFill>
          <a:blip r:embed="rId3"/>
          <a:srcRect/>
          <a:stretch>
            <a:fillRect/>
          </a:stretch>
        </p:blipFill>
        <p:spPr bwMode="auto">
          <a:xfrm>
            <a:off x="611560" y="411660"/>
            <a:ext cx="5588620" cy="3148135"/>
          </a:xfrm>
          <a:prstGeom prst="rect">
            <a:avLst/>
          </a:prstGeom>
          <a:noFill/>
        </p:spPr>
      </p:pic>
      <p:sp>
        <p:nvSpPr>
          <p:cNvPr id="69640" name="AutoShape 8" descr="Afbeeldingsresultaat voor hanzehogeschool gebouwe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dirty="0"/>
          </a:p>
        </p:txBody>
      </p:sp>
      <p:pic>
        <p:nvPicPr>
          <p:cNvPr id="69644" name="Picture 12" descr="https://www.hanze.nl/assets/Corporate/PublishingImages/Public/DP6BHA_Wiebenga1_web.jpg"/>
          <p:cNvPicPr>
            <a:picLocks noChangeAspect="1" noChangeArrowheads="1"/>
          </p:cNvPicPr>
          <p:nvPr/>
        </p:nvPicPr>
        <p:blipFill>
          <a:blip r:embed="rId4"/>
          <a:srcRect/>
          <a:stretch>
            <a:fillRect/>
          </a:stretch>
        </p:blipFill>
        <p:spPr bwMode="auto">
          <a:xfrm>
            <a:off x="4526632" y="4264919"/>
            <a:ext cx="4267200" cy="2162175"/>
          </a:xfrm>
          <a:prstGeom prst="rect">
            <a:avLst/>
          </a:prstGeom>
          <a:noFill/>
        </p:spPr>
      </p:pic>
      <p:pic>
        <p:nvPicPr>
          <p:cNvPr id="69646" name="Picture 14" descr="Hampshire Hotel krijgt paviljoen; onderdeel van opwaardering gehele noordoosthoek Hoornse Meer"/>
          <p:cNvPicPr>
            <a:picLocks noChangeAspect="1" noChangeArrowheads="1"/>
          </p:cNvPicPr>
          <p:nvPr/>
        </p:nvPicPr>
        <p:blipFill>
          <a:blip r:embed="rId5"/>
          <a:srcRect/>
          <a:stretch>
            <a:fillRect/>
          </a:stretch>
        </p:blipFill>
        <p:spPr bwMode="auto">
          <a:xfrm>
            <a:off x="611560" y="4523036"/>
            <a:ext cx="3600400" cy="1904058"/>
          </a:xfrm>
          <a:prstGeom prst="rect">
            <a:avLst/>
          </a:prstGeom>
          <a:noFill/>
        </p:spPr>
      </p:pic>
      <p:pic>
        <p:nvPicPr>
          <p:cNvPr id="8" name="Picture 16" descr="https://www.hanze.nl/assets/instituut-voor-life-science-technology/PublishingImages/Public/talentglobe.jpg"/>
          <p:cNvPicPr>
            <a:picLocks noChangeAspect="1" noChangeArrowheads="1"/>
          </p:cNvPicPr>
          <p:nvPr/>
        </p:nvPicPr>
        <p:blipFill>
          <a:blip r:embed="rId6"/>
          <a:srcRect/>
          <a:stretch>
            <a:fillRect/>
          </a:stretch>
        </p:blipFill>
        <p:spPr bwMode="auto">
          <a:xfrm>
            <a:off x="7664524" y="411660"/>
            <a:ext cx="1129308" cy="121400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267200" y="4495800"/>
            <a:ext cx="4648200" cy="2362200"/>
          </a:xfrm>
        </p:spPr>
        <p:txBody>
          <a:bodyPr>
            <a:noAutofit/>
          </a:bodyPr>
          <a:lstStyle/>
          <a:p>
            <a:pPr algn="r" eaLnBrk="1" hangingPunct="1"/>
            <a:r>
              <a:rPr lang="en-US" sz="4800" b="1" dirty="0" smtClean="0">
                <a:solidFill>
                  <a:schemeClr val="bg1"/>
                </a:solidFill>
              </a:rPr>
              <a:t>Healthcare in the Netherlands</a:t>
            </a:r>
            <a:endParaRPr lang="nl-NL" sz="4800" b="1" dirty="0" smtClean="0">
              <a:solidFill>
                <a:schemeClr val="bg1"/>
              </a:solidFill>
            </a:endParaRPr>
          </a:p>
        </p:txBody>
      </p:sp>
      <p:sp>
        <p:nvSpPr>
          <p:cNvPr id="15363" name="Rectangle 3"/>
          <p:cNvSpPr>
            <a:spLocks noGrp="1" noChangeArrowheads="1"/>
          </p:cNvSpPr>
          <p:nvPr>
            <p:ph type="body" idx="1"/>
          </p:nvPr>
        </p:nvSpPr>
        <p:spPr>
          <a:xfrm>
            <a:off x="457200" y="457201"/>
            <a:ext cx="7848600" cy="2971799"/>
          </a:xfrm>
        </p:spPr>
        <p:txBody>
          <a:bodyPr>
            <a:normAutofit fontScale="77500" lnSpcReduction="20000"/>
          </a:bodyPr>
          <a:lstStyle/>
          <a:p>
            <a:pPr eaLnBrk="1" hangingPunct="1">
              <a:buFont typeface="Wingdings" panose="05000000000000000000" pitchFamily="2" charset="2"/>
              <a:buChar char="§"/>
            </a:pPr>
            <a:r>
              <a:rPr lang="en-GB" sz="3600" dirty="0" smtClean="0">
                <a:solidFill>
                  <a:schemeClr val="bg1"/>
                </a:solidFill>
              </a:rPr>
              <a:t>Everyone has access to </a:t>
            </a:r>
            <a:r>
              <a:rPr lang="en-GB" sz="3600" u="sng" dirty="0" smtClean="0">
                <a:solidFill>
                  <a:schemeClr val="bg1"/>
                </a:solidFill>
              </a:rPr>
              <a:t>primary care </a:t>
            </a:r>
            <a:r>
              <a:rPr lang="en-GB" sz="3600" dirty="0" smtClean="0">
                <a:solidFill>
                  <a:schemeClr val="bg1"/>
                </a:solidFill>
              </a:rPr>
              <a:t>without referral: </a:t>
            </a:r>
            <a:r>
              <a:rPr lang="en-US" sz="3600" dirty="0" smtClean="0">
                <a:solidFill>
                  <a:schemeClr val="bg1"/>
                </a:solidFill>
              </a:rPr>
              <a:t>general practitioner, dentist, pharmacist &amp; </a:t>
            </a:r>
            <a:r>
              <a:rPr lang="en-GB" sz="3600" dirty="0" smtClean="0">
                <a:solidFill>
                  <a:schemeClr val="bg1"/>
                </a:solidFill>
              </a:rPr>
              <a:t>the municipal health department (GGD)</a:t>
            </a:r>
          </a:p>
          <a:p>
            <a:pPr eaLnBrk="1" hangingPunct="1">
              <a:buFont typeface="Wingdings" panose="05000000000000000000" pitchFamily="2" charset="2"/>
              <a:buChar char="§"/>
            </a:pPr>
            <a:r>
              <a:rPr lang="en-US" sz="3600" dirty="0" smtClean="0">
                <a:solidFill>
                  <a:schemeClr val="bg1"/>
                </a:solidFill>
              </a:rPr>
              <a:t>For </a:t>
            </a:r>
            <a:r>
              <a:rPr lang="en-US" sz="3600" u="sng" dirty="0" smtClean="0">
                <a:solidFill>
                  <a:schemeClr val="bg1"/>
                </a:solidFill>
              </a:rPr>
              <a:t>secondary </a:t>
            </a:r>
            <a:r>
              <a:rPr lang="en-US" sz="3600" dirty="0" smtClean="0">
                <a:solidFill>
                  <a:schemeClr val="bg1"/>
                </a:solidFill>
              </a:rPr>
              <a:t>care (the hospital) you need a referral from the general practitioner</a:t>
            </a:r>
          </a:p>
          <a:p>
            <a:pPr eaLnBrk="1" hangingPunct="1">
              <a:buFont typeface="Wingdings" panose="05000000000000000000" pitchFamily="2" charset="2"/>
              <a:buChar char="§"/>
            </a:pPr>
            <a:r>
              <a:rPr lang="en-US" sz="3600" dirty="0" smtClean="0">
                <a:solidFill>
                  <a:schemeClr val="bg1"/>
                </a:solidFill>
              </a:rPr>
              <a:t>Everyone is obliged to have healthcare assurance</a:t>
            </a:r>
            <a:endParaRPr lang="nl-NL" sz="3600" dirty="0" smtClean="0">
              <a:solidFill>
                <a:schemeClr val="bg1"/>
              </a:solidFill>
            </a:endParaRPr>
          </a:p>
          <a:p>
            <a:pPr eaLnBrk="1" hangingPunct="1">
              <a:buFontTx/>
              <a:buNone/>
            </a:pPr>
            <a:endParaRPr lang="nl-NL" dirty="0" smtClean="0">
              <a:solidFill>
                <a:schemeClr val="bg1"/>
              </a:solidFill>
            </a:endParaRPr>
          </a:p>
        </p:txBody>
      </p:sp>
      <p:sp>
        <p:nvSpPr>
          <p:cNvPr id="23554" name="AutoShape 2" descr="Afbeeldingsresultaat voor bezienswaardigheden nederland"/>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3556" name="AutoShape 4" descr="Afbeeldingsresultaat voor bezienswaardigheden nederland"/>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23562" name="Picture 10" descr="http://www.reishonger.nl/wp-content/uploads/2012/09/Windmolens-in-Nederland.jpg"/>
          <p:cNvPicPr>
            <a:picLocks noChangeAspect="1" noChangeArrowheads="1"/>
          </p:cNvPicPr>
          <p:nvPr/>
        </p:nvPicPr>
        <p:blipFill>
          <a:blip r:embed="rId3"/>
          <a:srcRect/>
          <a:stretch>
            <a:fillRect/>
          </a:stretch>
        </p:blipFill>
        <p:spPr bwMode="auto">
          <a:xfrm>
            <a:off x="304800" y="3748050"/>
            <a:ext cx="3835152" cy="2876365"/>
          </a:xfrm>
          <a:prstGeom prst="rect">
            <a:avLst/>
          </a:prstGeom>
          <a:noFill/>
        </p:spPr>
      </p:pic>
    </p:spTree>
    <p:extLst>
      <p:ext uri="{BB962C8B-B14F-4D97-AF65-F5344CB8AC3E}">
        <p14:creationId xmlns:p14="http://schemas.microsoft.com/office/powerpoint/2010/main" val="1898971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8640"/>
            <a:ext cx="7772400" cy="1470025"/>
          </a:xfrm>
        </p:spPr>
        <p:txBody>
          <a:bodyPr/>
          <a:lstStyle/>
          <a:p>
            <a:r>
              <a:rPr lang="nl-NL" dirty="0" smtClean="0">
                <a:solidFill>
                  <a:schemeClr val="bg1"/>
                </a:solidFill>
              </a:rPr>
              <a:t>The nurse practitioner</a:t>
            </a:r>
            <a:endParaRPr lang="nl-NL" dirty="0">
              <a:solidFill>
                <a:schemeClr val="bg1"/>
              </a:solidFill>
            </a:endParaRPr>
          </a:p>
        </p:txBody>
      </p:sp>
      <p:sp>
        <p:nvSpPr>
          <p:cNvPr id="3" name="Subtitle 2"/>
          <p:cNvSpPr>
            <a:spLocks noGrp="1"/>
          </p:cNvSpPr>
          <p:nvPr>
            <p:ph type="subTitle" idx="1"/>
          </p:nvPr>
        </p:nvSpPr>
        <p:spPr>
          <a:xfrm>
            <a:off x="611560" y="1658665"/>
            <a:ext cx="7160840" cy="4968552"/>
          </a:xfrm>
        </p:spPr>
        <p:txBody>
          <a:bodyPr>
            <a:normAutofit fontScale="92500" lnSpcReduction="20000"/>
          </a:bodyPr>
          <a:lstStyle/>
          <a:p>
            <a:pPr marL="457200" indent="-457200" algn="l">
              <a:buFont typeface="Wingdings" panose="05000000000000000000" pitchFamily="2" charset="2"/>
              <a:buChar char="§"/>
            </a:pPr>
            <a:r>
              <a:rPr lang="en-US" dirty="0" smtClean="0">
                <a:solidFill>
                  <a:schemeClr val="accent6">
                    <a:lumMod val="20000"/>
                    <a:lumOff val="80000"/>
                  </a:schemeClr>
                </a:solidFill>
              </a:rPr>
              <a:t>From the eighties, it is possible to study nursing science at university level. </a:t>
            </a:r>
          </a:p>
          <a:p>
            <a:pPr algn="l"/>
            <a:endParaRPr lang="en-US" dirty="0" smtClean="0">
              <a:solidFill>
                <a:schemeClr val="accent6">
                  <a:lumMod val="20000"/>
                  <a:lumOff val="80000"/>
                </a:schemeClr>
              </a:solidFill>
            </a:endParaRPr>
          </a:p>
          <a:p>
            <a:pPr marL="457200" indent="-457200" algn="l">
              <a:buFont typeface="Wingdings" panose="05000000000000000000" pitchFamily="2" charset="2"/>
              <a:buChar char="§"/>
            </a:pPr>
            <a:r>
              <a:rPr lang="en-US" dirty="0" smtClean="0">
                <a:solidFill>
                  <a:schemeClr val="accent6">
                    <a:lumMod val="20000"/>
                    <a:lumOff val="80000"/>
                  </a:schemeClr>
                </a:solidFill>
              </a:rPr>
              <a:t>Since 1997 MANP: “</a:t>
            </a:r>
            <a:r>
              <a:rPr lang="en-US" i="1" dirty="0" smtClean="0">
                <a:solidFill>
                  <a:schemeClr val="accent6">
                    <a:lumMod val="20000"/>
                    <a:lumOff val="80000"/>
                  </a:schemeClr>
                </a:solidFill>
              </a:rPr>
              <a:t>a nurse who is deployed at the expert level for a </a:t>
            </a:r>
            <a:r>
              <a:rPr lang="en-US" i="1" u="sng" dirty="0" smtClean="0">
                <a:solidFill>
                  <a:schemeClr val="accent6">
                    <a:lumMod val="20000"/>
                    <a:lumOff val="80000"/>
                  </a:schemeClr>
                </a:solidFill>
              </a:rPr>
              <a:t>defined group </a:t>
            </a:r>
            <a:r>
              <a:rPr lang="en-US" i="1" dirty="0" smtClean="0">
                <a:solidFill>
                  <a:schemeClr val="accent6">
                    <a:lumMod val="20000"/>
                    <a:lumOff val="80000"/>
                  </a:schemeClr>
                </a:solidFill>
              </a:rPr>
              <a:t>of patients with which it enters into an </a:t>
            </a:r>
            <a:r>
              <a:rPr lang="en-US" i="1" u="sng" dirty="0" smtClean="0">
                <a:solidFill>
                  <a:schemeClr val="accent6">
                    <a:lumMod val="20000"/>
                    <a:lumOff val="80000"/>
                  </a:schemeClr>
                </a:solidFill>
              </a:rPr>
              <a:t>individual self-treatment relationship</a:t>
            </a:r>
            <a:r>
              <a:rPr lang="en-US" i="1" dirty="0" smtClean="0">
                <a:solidFill>
                  <a:schemeClr val="accent6">
                    <a:lumMod val="20000"/>
                    <a:lumOff val="80000"/>
                  </a:schemeClr>
                </a:solidFill>
              </a:rPr>
              <a:t> to </a:t>
            </a:r>
            <a:r>
              <a:rPr lang="en-US" i="1" u="sng" dirty="0" smtClean="0">
                <a:solidFill>
                  <a:schemeClr val="accent6">
                    <a:lumMod val="20000"/>
                    <a:lumOff val="80000"/>
                  </a:schemeClr>
                </a:solidFill>
              </a:rPr>
              <a:t>care and cure integrated </a:t>
            </a:r>
            <a:r>
              <a:rPr lang="en-US" i="1" dirty="0" smtClean="0">
                <a:solidFill>
                  <a:schemeClr val="accent6">
                    <a:lumMod val="20000"/>
                    <a:lumOff val="80000"/>
                  </a:schemeClr>
                </a:solidFill>
              </a:rPr>
              <a:t>offered from the perspective of the patient to promote the continuity and the quality of both the nursing care as well as medical treatment”</a:t>
            </a:r>
            <a:r>
              <a:rPr lang="en-US" dirty="0" smtClean="0">
                <a:solidFill>
                  <a:schemeClr val="accent6">
                    <a:lumMod val="20000"/>
                    <a:lumOff val="80000"/>
                  </a:schemeClr>
                </a:solidFill>
              </a:rPr>
              <a:t>.</a:t>
            </a:r>
            <a:endParaRPr lang="nl-NL" dirty="0">
              <a:solidFill>
                <a:schemeClr val="accent6">
                  <a:lumMod val="20000"/>
                  <a:lumOff val="80000"/>
                </a:schemeClr>
              </a:solidFill>
            </a:endParaRPr>
          </a:p>
        </p:txBody>
      </p:sp>
      <p:pic>
        <p:nvPicPr>
          <p:cNvPr id="4" name="Picture 16" descr="https://www.hanze.nl/assets/instituut-voor-life-science-technology/PublishingImages/Public/talentglobe.jpg"/>
          <p:cNvPicPr>
            <a:picLocks noChangeAspect="1" noChangeArrowheads="1"/>
          </p:cNvPicPr>
          <p:nvPr/>
        </p:nvPicPr>
        <p:blipFill>
          <a:blip r:embed="rId3"/>
          <a:srcRect/>
          <a:stretch>
            <a:fillRect/>
          </a:stretch>
        </p:blipFill>
        <p:spPr bwMode="auto">
          <a:xfrm>
            <a:off x="7437048" y="287966"/>
            <a:ext cx="1182672" cy="1271372"/>
          </a:xfrm>
          <a:prstGeom prst="rect">
            <a:avLst/>
          </a:prstGeom>
          <a:noFill/>
        </p:spPr>
      </p:pic>
    </p:spTree>
    <p:extLst>
      <p:ext uri="{BB962C8B-B14F-4D97-AF65-F5344CB8AC3E}">
        <p14:creationId xmlns:p14="http://schemas.microsoft.com/office/powerpoint/2010/main" val="535516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979712" y="5490195"/>
            <a:ext cx="4114800" cy="1066800"/>
          </a:xfrm>
        </p:spPr>
        <p:txBody>
          <a:bodyPr>
            <a:normAutofit/>
          </a:bodyPr>
          <a:lstStyle/>
          <a:p>
            <a:pPr algn="l" eaLnBrk="1" hangingPunct="1">
              <a:defRPr/>
            </a:pPr>
            <a:r>
              <a:rPr lang="nl-NL" sz="5400" b="1" dirty="0" err="1" smtClean="0">
                <a:solidFill>
                  <a:schemeClr val="bg1"/>
                </a:solidFill>
                <a:ea typeface="+mj-ea"/>
                <a:cs typeface="+mj-cs"/>
              </a:rPr>
              <a:t>History</a:t>
            </a:r>
            <a:endParaRPr lang="nl-NL" sz="5400" b="1" dirty="0">
              <a:solidFill>
                <a:schemeClr val="bg1"/>
              </a:solidFill>
              <a:ea typeface="+mj-ea"/>
              <a:cs typeface="+mj-cs"/>
            </a:endParaRPr>
          </a:p>
        </p:txBody>
      </p:sp>
      <p:sp>
        <p:nvSpPr>
          <p:cNvPr id="19459" name="Rectangle 3"/>
          <p:cNvSpPr>
            <a:spLocks noGrp="1" noChangeArrowheads="1"/>
          </p:cNvSpPr>
          <p:nvPr>
            <p:ph type="body" idx="1"/>
          </p:nvPr>
        </p:nvSpPr>
        <p:spPr>
          <a:xfrm>
            <a:off x="533400" y="685801"/>
            <a:ext cx="7422976" cy="3031231"/>
          </a:xfrm>
        </p:spPr>
        <p:txBody>
          <a:bodyPr>
            <a:normAutofit/>
          </a:bodyPr>
          <a:lstStyle/>
          <a:p>
            <a:pPr>
              <a:lnSpc>
                <a:spcPct val="80000"/>
              </a:lnSpc>
            </a:pPr>
            <a:r>
              <a:rPr lang="nl-NL" sz="3600" dirty="0" smtClean="0">
                <a:solidFill>
                  <a:schemeClr val="bg1"/>
                </a:solidFill>
                <a:latin typeface="+mj-lt"/>
              </a:rPr>
              <a:t>MANP </a:t>
            </a:r>
            <a:r>
              <a:rPr lang="nl-NL" sz="3600" dirty="0" err="1" smtClean="0">
                <a:solidFill>
                  <a:schemeClr val="bg1"/>
                </a:solidFill>
                <a:latin typeface="+mj-lt"/>
              </a:rPr>
              <a:t>started</a:t>
            </a:r>
            <a:r>
              <a:rPr lang="nl-NL" sz="3600" dirty="0" smtClean="0">
                <a:solidFill>
                  <a:schemeClr val="bg1"/>
                </a:solidFill>
                <a:latin typeface="+mj-lt"/>
              </a:rPr>
              <a:t> in 1997 in Groningen</a:t>
            </a:r>
          </a:p>
          <a:p>
            <a:pPr>
              <a:lnSpc>
                <a:spcPct val="80000"/>
              </a:lnSpc>
            </a:pPr>
            <a:r>
              <a:rPr lang="nl-NL" sz="3600" dirty="0" err="1" smtClean="0">
                <a:solidFill>
                  <a:schemeClr val="bg1"/>
                </a:solidFill>
                <a:latin typeface="+mj-lt"/>
              </a:rPr>
              <a:t>Local</a:t>
            </a:r>
            <a:r>
              <a:rPr lang="nl-NL" sz="3600" dirty="0" smtClean="0">
                <a:solidFill>
                  <a:schemeClr val="bg1"/>
                </a:solidFill>
                <a:latin typeface="+mj-lt"/>
              </a:rPr>
              <a:t> </a:t>
            </a:r>
            <a:r>
              <a:rPr lang="nl-NL" sz="3600" dirty="0" err="1" smtClean="0">
                <a:solidFill>
                  <a:schemeClr val="bg1"/>
                </a:solidFill>
                <a:latin typeface="+mj-lt"/>
              </a:rPr>
              <a:t>initiative</a:t>
            </a:r>
            <a:r>
              <a:rPr lang="nl-NL" sz="3600" dirty="0" smtClean="0">
                <a:solidFill>
                  <a:schemeClr val="bg1"/>
                </a:solidFill>
                <a:latin typeface="+mj-lt"/>
              </a:rPr>
              <a:t> </a:t>
            </a:r>
          </a:p>
          <a:p>
            <a:pPr>
              <a:lnSpc>
                <a:spcPct val="80000"/>
              </a:lnSpc>
            </a:pPr>
            <a:r>
              <a:rPr lang="nl-NL" sz="3600" dirty="0" err="1" smtClean="0">
                <a:solidFill>
                  <a:schemeClr val="bg1"/>
                </a:solidFill>
                <a:latin typeface="+mj-lt"/>
              </a:rPr>
              <a:t>Hospital</a:t>
            </a:r>
            <a:r>
              <a:rPr lang="nl-NL" sz="3600" dirty="0" smtClean="0">
                <a:solidFill>
                  <a:schemeClr val="bg1"/>
                </a:solidFill>
                <a:latin typeface="+mj-lt"/>
              </a:rPr>
              <a:t> focus</a:t>
            </a:r>
          </a:p>
          <a:p>
            <a:pPr>
              <a:lnSpc>
                <a:spcPct val="80000"/>
              </a:lnSpc>
            </a:pPr>
            <a:r>
              <a:rPr lang="nl-NL" sz="3600" dirty="0" err="1" smtClean="0">
                <a:solidFill>
                  <a:schemeClr val="bg1"/>
                </a:solidFill>
                <a:latin typeface="+mj-lt"/>
              </a:rPr>
              <a:t>Government</a:t>
            </a:r>
            <a:r>
              <a:rPr lang="nl-NL" sz="3600" dirty="0" smtClean="0">
                <a:solidFill>
                  <a:schemeClr val="bg1"/>
                </a:solidFill>
                <a:latin typeface="+mj-lt"/>
              </a:rPr>
              <a:t> support </a:t>
            </a:r>
            <a:r>
              <a:rPr lang="nl-NL" sz="3600" dirty="0" err="1" smtClean="0">
                <a:solidFill>
                  <a:schemeClr val="bg1"/>
                </a:solidFill>
                <a:latin typeface="+mj-lt"/>
              </a:rPr>
              <a:t>since</a:t>
            </a:r>
            <a:r>
              <a:rPr lang="nl-NL" sz="3600" dirty="0" smtClean="0">
                <a:solidFill>
                  <a:schemeClr val="bg1"/>
                </a:solidFill>
                <a:latin typeface="+mj-lt"/>
              </a:rPr>
              <a:t> of 2002</a:t>
            </a:r>
          </a:p>
          <a:p>
            <a:pPr eaLnBrk="1" hangingPunct="1">
              <a:lnSpc>
                <a:spcPct val="80000"/>
              </a:lnSpc>
            </a:pPr>
            <a:endParaRPr lang="en-US" sz="2800" dirty="0">
              <a:latin typeface="Arial" charset="0"/>
            </a:endParaRPr>
          </a:p>
        </p:txBody>
      </p:sp>
      <p:pic>
        <p:nvPicPr>
          <p:cNvPr id="5" name="Picture 16" descr="https://www.hanze.nl/assets/instituut-voor-life-science-technology/PublishingImages/Public/talentglobe.jpg"/>
          <p:cNvPicPr>
            <a:picLocks noChangeAspect="1" noChangeArrowheads="1"/>
          </p:cNvPicPr>
          <p:nvPr/>
        </p:nvPicPr>
        <p:blipFill>
          <a:blip r:embed="rId3"/>
          <a:srcRect/>
          <a:stretch>
            <a:fillRect/>
          </a:stretch>
        </p:blipFill>
        <p:spPr bwMode="auto">
          <a:xfrm>
            <a:off x="7524328" y="5085184"/>
            <a:ext cx="1129308" cy="1214006"/>
          </a:xfrm>
          <a:prstGeom prst="rect">
            <a:avLst/>
          </a:prstGeom>
          <a:noFill/>
        </p:spPr>
      </p:pic>
    </p:spTree>
    <p:extLst>
      <p:ext uri="{BB962C8B-B14F-4D97-AF65-F5344CB8AC3E}">
        <p14:creationId xmlns:p14="http://schemas.microsoft.com/office/powerpoint/2010/main" val="122331225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724400" y="5410200"/>
            <a:ext cx="4114800" cy="1066800"/>
          </a:xfrm>
        </p:spPr>
        <p:txBody>
          <a:bodyPr>
            <a:normAutofit/>
          </a:bodyPr>
          <a:lstStyle/>
          <a:p>
            <a:pPr algn="r" eaLnBrk="1" hangingPunct="1">
              <a:defRPr/>
            </a:pPr>
            <a:r>
              <a:rPr lang="nl-NL" sz="5400" b="1" dirty="0" smtClean="0">
                <a:solidFill>
                  <a:schemeClr val="bg1"/>
                </a:solidFill>
                <a:ea typeface="+mj-ea"/>
                <a:cs typeface="+mj-cs"/>
              </a:rPr>
              <a:t>Background</a:t>
            </a:r>
            <a:endParaRPr lang="nl-NL" sz="5400" b="1" dirty="0">
              <a:solidFill>
                <a:schemeClr val="bg1"/>
              </a:solidFill>
              <a:ea typeface="+mj-ea"/>
              <a:cs typeface="+mj-cs"/>
            </a:endParaRPr>
          </a:p>
        </p:txBody>
      </p:sp>
      <p:sp>
        <p:nvSpPr>
          <p:cNvPr id="19459" name="Rectangle 3"/>
          <p:cNvSpPr>
            <a:spLocks noGrp="1" noChangeArrowheads="1"/>
          </p:cNvSpPr>
          <p:nvPr>
            <p:ph type="body" idx="1"/>
          </p:nvPr>
        </p:nvSpPr>
        <p:spPr>
          <a:xfrm>
            <a:off x="533400" y="685801"/>
            <a:ext cx="7422976" cy="3031231"/>
          </a:xfrm>
        </p:spPr>
        <p:txBody>
          <a:bodyPr>
            <a:normAutofit fontScale="25000" lnSpcReduction="20000"/>
          </a:bodyPr>
          <a:lstStyle/>
          <a:p>
            <a:pPr marL="0" indent="0">
              <a:buNone/>
            </a:pPr>
            <a:r>
              <a:rPr lang="en-US" sz="14400" dirty="0" smtClean="0">
                <a:solidFill>
                  <a:schemeClr val="bg1"/>
                </a:solidFill>
                <a:latin typeface="+mj-lt"/>
              </a:rPr>
              <a:t>Why?</a:t>
            </a:r>
          </a:p>
          <a:p>
            <a:pPr marL="0" indent="0">
              <a:buNone/>
            </a:pPr>
            <a:endParaRPr lang="en-US" sz="14400" dirty="0" smtClean="0">
              <a:solidFill>
                <a:schemeClr val="bg1"/>
              </a:solidFill>
              <a:latin typeface="+mj-lt"/>
            </a:endParaRPr>
          </a:p>
          <a:p>
            <a:pPr>
              <a:buFont typeface="Wingdings" panose="05000000000000000000" pitchFamily="2" charset="2"/>
              <a:buChar char="§"/>
            </a:pPr>
            <a:r>
              <a:rPr lang="en-US" sz="11200" dirty="0" smtClean="0">
                <a:solidFill>
                  <a:schemeClr val="bg1"/>
                </a:solidFill>
                <a:latin typeface="+mj-lt"/>
              </a:rPr>
              <a:t>Waiting-list/line of patients</a:t>
            </a:r>
          </a:p>
          <a:p>
            <a:pPr>
              <a:buFont typeface="Wingdings" panose="05000000000000000000" pitchFamily="2" charset="2"/>
              <a:buChar char="§"/>
            </a:pPr>
            <a:r>
              <a:rPr lang="en-US" sz="11200" dirty="0">
                <a:solidFill>
                  <a:schemeClr val="bg1"/>
                </a:solidFill>
                <a:latin typeface="+mj-lt"/>
              </a:rPr>
              <a:t>D</a:t>
            </a:r>
            <a:r>
              <a:rPr lang="en-US" sz="11200" dirty="0" smtClean="0">
                <a:solidFill>
                  <a:schemeClr val="bg1"/>
                </a:solidFill>
                <a:latin typeface="+mj-lt"/>
              </a:rPr>
              <a:t>octors: expensive, old age, shortage </a:t>
            </a:r>
          </a:p>
          <a:p>
            <a:pPr>
              <a:buFont typeface="Wingdings" panose="05000000000000000000" pitchFamily="2" charset="2"/>
              <a:buChar char="§"/>
            </a:pPr>
            <a:r>
              <a:rPr lang="en-US" sz="11200" dirty="0" smtClean="0">
                <a:solidFill>
                  <a:schemeClr val="bg1"/>
                </a:solidFill>
                <a:latin typeface="+mj-lt"/>
              </a:rPr>
              <a:t>Underuse experienced nurses</a:t>
            </a:r>
          </a:p>
          <a:p>
            <a:pPr>
              <a:buFont typeface="Wingdings" panose="05000000000000000000" pitchFamily="2" charset="2"/>
              <a:buChar char="§"/>
            </a:pPr>
            <a:r>
              <a:rPr lang="en-US" sz="11200" dirty="0" smtClean="0">
                <a:solidFill>
                  <a:schemeClr val="bg1"/>
                </a:solidFill>
                <a:latin typeface="+mj-lt"/>
              </a:rPr>
              <a:t>Necessity </a:t>
            </a:r>
            <a:r>
              <a:rPr lang="en-US" sz="11200" dirty="0">
                <a:solidFill>
                  <a:schemeClr val="bg1"/>
                </a:solidFill>
                <a:latin typeface="+mj-lt"/>
              </a:rPr>
              <a:t>of</a:t>
            </a:r>
            <a:r>
              <a:rPr lang="en-US" sz="11200" dirty="0" smtClean="0">
                <a:solidFill>
                  <a:schemeClr val="bg1"/>
                </a:solidFill>
                <a:latin typeface="+mj-lt"/>
              </a:rPr>
              <a:t> care </a:t>
            </a:r>
            <a:r>
              <a:rPr lang="en-US" sz="11200" dirty="0">
                <a:solidFill>
                  <a:schemeClr val="bg1"/>
                </a:solidFill>
                <a:latin typeface="+mj-lt"/>
              </a:rPr>
              <a:t>i</a:t>
            </a:r>
            <a:r>
              <a:rPr lang="en-US" sz="11200" dirty="0" smtClean="0">
                <a:solidFill>
                  <a:schemeClr val="bg1"/>
                </a:solidFill>
                <a:latin typeface="+mj-lt"/>
              </a:rPr>
              <a:t>nnovation</a:t>
            </a:r>
            <a:endParaRPr lang="en-US" sz="11200" dirty="0">
              <a:solidFill>
                <a:schemeClr val="bg1"/>
              </a:solidFill>
              <a:latin typeface="+mj-lt"/>
            </a:endParaRPr>
          </a:p>
          <a:p>
            <a:pPr>
              <a:buFont typeface="Wingdings" panose="05000000000000000000" pitchFamily="2" charset="2"/>
              <a:buChar char="§"/>
            </a:pPr>
            <a:r>
              <a:rPr lang="en-US" sz="11200" dirty="0">
                <a:solidFill>
                  <a:schemeClr val="bg1"/>
                </a:solidFill>
                <a:latin typeface="+mj-lt"/>
              </a:rPr>
              <a:t>Career perspectives </a:t>
            </a:r>
            <a:r>
              <a:rPr lang="en-US" sz="11200" dirty="0" smtClean="0">
                <a:solidFill>
                  <a:schemeClr val="bg1"/>
                </a:solidFill>
                <a:latin typeface="+mj-lt"/>
              </a:rPr>
              <a:t> for nurses</a:t>
            </a:r>
          </a:p>
          <a:p>
            <a:pPr>
              <a:buFont typeface="Wingdings" panose="05000000000000000000" pitchFamily="2" charset="2"/>
              <a:buChar char="§"/>
            </a:pPr>
            <a:r>
              <a:rPr lang="en-US" sz="11200" dirty="0" smtClean="0">
                <a:solidFill>
                  <a:schemeClr val="bg1"/>
                </a:solidFill>
              </a:rPr>
              <a:t>Shifting  tasks from medical doctors to nurse practitioners; integrating care and cure</a:t>
            </a:r>
            <a:endParaRPr lang="en-US" sz="11200" dirty="0" smtClean="0">
              <a:solidFill>
                <a:schemeClr val="bg1"/>
              </a:solidFill>
              <a:latin typeface="+mj-lt"/>
            </a:endParaRPr>
          </a:p>
          <a:p>
            <a:pPr eaLnBrk="1" hangingPunct="1">
              <a:lnSpc>
                <a:spcPct val="80000"/>
              </a:lnSpc>
            </a:pPr>
            <a:endParaRPr lang="en-US" sz="2800" dirty="0">
              <a:latin typeface="Arial" charset="0"/>
            </a:endParaRPr>
          </a:p>
        </p:txBody>
      </p:sp>
      <p:pic>
        <p:nvPicPr>
          <p:cNvPr id="4" name="Picture 16" descr="https://www.hanze.nl/assets/instituut-voor-life-science-technology/PublishingImages/Public/talentglobe.jpg"/>
          <p:cNvPicPr>
            <a:picLocks noChangeAspect="1" noChangeArrowheads="1"/>
          </p:cNvPicPr>
          <p:nvPr/>
        </p:nvPicPr>
        <p:blipFill>
          <a:blip r:embed="rId3"/>
          <a:srcRect/>
          <a:stretch>
            <a:fillRect/>
          </a:stretch>
        </p:blipFill>
        <p:spPr bwMode="auto">
          <a:xfrm>
            <a:off x="7709892" y="4365104"/>
            <a:ext cx="1129308" cy="1214006"/>
          </a:xfrm>
          <a:prstGeom prst="rect">
            <a:avLst/>
          </a:prstGeom>
          <a:noFill/>
        </p:spPr>
      </p:pic>
    </p:spTree>
    <p:extLst>
      <p:ext uri="{BB962C8B-B14F-4D97-AF65-F5344CB8AC3E}">
        <p14:creationId xmlns:p14="http://schemas.microsoft.com/office/powerpoint/2010/main" val="122331225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876800" y="3962400"/>
            <a:ext cx="3733800" cy="2585323"/>
          </a:xfrm>
          <a:prstGeom prst="rect">
            <a:avLst/>
          </a:prstGeom>
          <a:noFill/>
        </p:spPr>
        <p:txBody>
          <a:bodyPr wrap="square" rtlCol="0">
            <a:spAutoFit/>
          </a:bodyPr>
          <a:lstStyle/>
          <a:p>
            <a:pPr algn="r"/>
            <a:r>
              <a:rPr lang="nl-NL" sz="5400" b="1" dirty="0" err="1" smtClean="0">
                <a:solidFill>
                  <a:prstClr val="white"/>
                </a:solidFill>
              </a:rPr>
              <a:t>Education</a:t>
            </a:r>
            <a:r>
              <a:rPr lang="nl-NL" sz="5400" b="1" dirty="0" smtClean="0">
                <a:solidFill>
                  <a:prstClr val="white"/>
                </a:solidFill>
              </a:rPr>
              <a:t> </a:t>
            </a:r>
          </a:p>
          <a:p>
            <a:pPr algn="r"/>
            <a:r>
              <a:rPr lang="nl-NL" sz="5400" b="1" dirty="0" smtClean="0">
                <a:solidFill>
                  <a:prstClr val="white"/>
                </a:solidFill>
              </a:rPr>
              <a:t>in the </a:t>
            </a:r>
            <a:r>
              <a:rPr lang="nl-NL" sz="5400" b="1" dirty="0" err="1" smtClean="0">
                <a:solidFill>
                  <a:prstClr val="white"/>
                </a:solidFill>
              </a:rPr>
              <a:t>Netherlands</a:t>
            </a:r>
            <a:endParaRPr lang="nl-NL" sz="5400" b="1" dirty="0">
              <a:solidFill>
                <a:prstClr val="white"/>
              </a:solidFill>
            </a:endParaRPr>
          </a:p>
        </p:txBody>
      </p:sp>
      <p:sp>
        <p:nvSpPr>
          <p:cNvPr id="4" name="Tekstvak 3"/>
          <p:cNvSpPr txBox="1"/>
          <p:nvPr/>
        </p:nvSpPr>
        <p:spPr>
          <a:xfrm>
            <a:off x="381000" y="381000"/>
            <a:ext cx="5778825" cy="4832092"/>
          </a:xfrm>
          <a:prstGeom prst="rect">
            <a:avLst/>
          </a:prstGeom>
          <a:noFill/>
        </p:spPr>
        <p:txBody>
          <a:bodyPr wrap="square" rtlCol="0">
            <a:spAutoFit/>
          </a:bodyPr>
          <a:lstStyle/>
          <a:p>
            <a:r>
              <a:rPr lang="nl-NL" sz="2800" dirty="0" smtClean="0">
                <a:solidFill>
                  <a:prstClr val="white"/>
                </a:solidFill>
              </a:rPr>
              <a:t>								no. of </a:t>
            </a:r>
            <a:r>
              <a:rPr lang="nl-NL" sz="2800" dirty="0" err="1" smtClean="0">
                <a:solidFill>
                  <a:prstClr val="white"/>
                </a:solidFill>
              </a:rPr>
              <a:t>years</a:t>
            </a:r>
            <a:endParaRPr lang="nl-NL" sz="2800" dirty="0" smtClean="0">
              <a:solidFill>
                <a:prstClr val="white"/>
              </a:solidFill>
            </a:endParaRPr>
          </a:p>
          <a:p>
            <a:r>
              <a:rPr lang="nl-NL" sz="2800" dirty="0" err="1" smtClean="0">
                <a:solidFill>
                  <a:prstClr val="white"/>
                </a:solidFill>
              </a:rPr>
              <a:t>Primary</a:t>
            </a:r>
            <a:r>
              <a:rPr lang="nl-NL" sz="2800" dirty="0" smtClean="0">
                <a:solidFill>
                  <a:prstClr val="white"/>
                </a:solidFill>
              </a:rPr>
              <a:t> school				8 </a:t>
            </a:r>
          </a:p>
          <a:p>
            <a:r>
              <a:rPr lang="nl-NL" sz="2800" dirty="0" err="1" smtClean="0">
                <a:solidFill>
                  <a:prstClr val="white"/>
                </a:solidFill>
              </a:rPr>
              <a:t>Secundary</a:t>
            </a:r>
            <a:r>
              <a:rPr lang="nl-NL" sz="2800" dirty="0" smtClean="0">
                <a:solidFill>
                  <a:prstClr val="white"/>
                </a:solidFill>
              </a:rPr>
              <a:t> school			4, 5, 6  </a:t>
            </a:r>
          </a:p>
          <a:p>
            <a:endParaRPr lang="nl-NL" sz="2800" dirty="0" smtClean="0">
              <a:solidFill>
                <a:prstClr val="white"/>
              </a:solidFill>
            </a:endParaRPr>
          </a:p>
          <a:p>
            <a:r>
              <a:rPr lang="nl-NL" sz="2800" dirty="0" smtClean="0">
                <a:solidFill>
                  <a:prstClr val="white"/>
                </a:solidFill>
              </a:rPr>
              <a:t>Professional bachelor		4 </a:t>
            </a:r>
          </a:p>
          <a:p>
            <a:r>
              <a:rPr lang="nl-NL" sz="2800" dirty="0" smtClean="0">
                <a:solidFill>
                  <a:prstClr val="white"/>
                </a:solidFill>
              </a:rPr>
              <a:t>Professional master		2</a:t>
            </a:r>
          </a:p>
          <a:p>
            <a:endParaRPr lang="nl-NL" sz="2800" dirty="0" smtClean="0">
              <a:solidFill>
                <a:prstClr val="white"/>
              </a:solidFill>
            </a:endParaRPr>
          </a:p>
          <a:p>
            <a:r>
              <a:rPr lang="en-US" sz="2800" dirty="0" smtClean="0">
                <a:solidFill>
                  <a:prstClr val="white"/>
                </a:solidFill>
              </a:rPr>
              <a:t>PhD </a:t>
            </a:r>
            <a:r>
              <a:rPr lang="en-US" sz="2800" dirty="0" err="1" smtClean="0">
                <a:solidFill>
                  <a:prstClr val="white"/>
                </a:solidFill>
              </a:rPr>
              <a:t>programme</a:t>
            </a:r>
            <a:r>
              <a:rPr lang="en-US" sz="2800" dirty="0" smtClean="0">
                <a:solidFill>
                  <a:prstClr val="white"/>
                </a:solidFill>
              </a:rPr>
              <a:t>			4</a:t>
            </a:r>
            <a:endParaRPr lang="nl-NL" sz="2800" dirty="0" smtClean="0">
              <a:solidFill>
                <a:prstClr val="white"/>
              </a:solidFill>
            </a:endParaRPr>
          </a:p>
          <a:p>
            <a:endParaRPr lang="nl-NL" sz="2800" dirty="0" smtClean="0">
              <a:solidFill>
                <a:prstClr val="white"/>
              </a:solidFill>
            </a:endParaRPr>
          </a:p>
          <a:p>
            <a:endParaRPr lang="nl-NL" sz="2800" dirty="0" smtClean="0">
              <a:solidFill>
                <a:prstClr val="white"/>
              </a:solidFill>
            </a:endParaRPr>
          </a:p>
          <a:p>
            <a:endParaRPr lang="nl-NL" sz="2800" dirty="0">
              <a:solidFill>
                <a:prstClr val="white"/>
              </a:solidFill>
            </a:endParaRPr>
          </a:p>
        </p:txBody>
      </p:sp>
      <p:pic>
        <p:nvPicPr>
          <p:cNvPr id="22530" name="Picture 2" descr="http://www.feriendomizile-in-den-niederlanden.de/wp-content/uploads/2010/12/Niederlande_iStock_000002247064Small.jpg"/>
          <p:cNvPicPr>
            <a:picLocks noChangeAspect="1" noChangeArrowheads="1"/>
          </p:cNvPicPr>
          <p:nvPr/>
        </p:nvPicPr>
        <p:blipFill>
          <a:blip r:embed="rId3"/>
          <a:srcRect/>
          <a:stretch>
            <a:fillRect/>
          </a:stretch>
        </p:blipFill>
        <p:spPr bwMode="auto">
          <a:xfrm>
            <a:off x="381000" y="3944114"/>
            <a:ext cx="3168352" cy="2537956"/>
          </a:xfrm>
          <a:prstGeom prst="rect">
            <a:avLst/>
          </a:prstGeom>
          <a:noFill/>
        </p:spPr>
      </p:pic>
    </p:spTree>
    <p:extLst>
      <p:ext uri="{BB962C8B-B14F-4D97-AF65-F5344CB8AC3E}">
        <p14:creationId xmlns:p14="http://schemas.microsoft.com/office/powerpoint/2010/main" val="162795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410200" y="4800600"/>
            <a:ext cx="3276600" cy="1905000"/>
          </a:xfrm>
        </p:spPr>
        <p:txBody>
          <a:bodyPr>
            <a:noAutofit/>
          </a:bodyPr>
          <a:lstStyle/>
          <a:p>
            <a:pPr algn="r" eaLnBrk="1" hangingPunct="1"/>
            <a:r>
              <a:rPr lang="en-US" sz="5400" b="1" dirty="0" smtClean="0">
                <a:solidFill>
                  <a:schemeClr val="bg1"/>
                </a:solidFill>
              </a:rPr>
              <a:t>Nursing education</a:t>
            </a:r>
            <a:endParaRPr lang="nl-NL" sz="5400" b="1" dirty="0" smtClean="0">
              <a:solidFill>
                <a:schemeClr val="bg1"/>
              </a:solidFill>
            </a:endParaRPr>
          </a:p>
        </p:txBody>
      </p:sp>
      <p:sp>
        <p:nvSpPr>
          <p:cNvPr id="19459" name="Rectangle 3"/>
          <p:cNvSpPr>
            <a:spLocks noGrp="1" noChangeArrowheads="1"/>
          </p:cNvSpPr>
          <p:nvPr>
            <p:ph type="body" idx="1"/>
          </p:nvPr>
        </p:nvSpPr>
        <p:spPr>
          <a:xfrm>
            <a:off x="457200" y="228601"/>
            <a:ext cx="8229600" cy="3048000"/>
          </a:xfrm>
        </p:spPr>
        <p:txBody>
          <a:bodyPr>
            <a:normAutofit lnSpcReduction="10000"/>
          </a:bodyPr>
          <a:lstStyle/>
          <a:p>
            <a:pPr eaLnBrk="1" hangingPunct="1">
              <a:buNone/>
            </a:pPr>
            <a:r>
              <a:rPr lang="en-US" dirty="0" smtClean="0">
                <a:solidFill>
                  <a:schemeClr val="bg1"/>
                </a:solidFill>
              </a:rPr>
              <a:t>Three years middle level professional education: level 4</a:t>
            </a:r>
          </a:p>
          <a:p>
            <a:pPr eaLnBrk="1" hangingPunct="1">
              <a:buNone/>
            </a:pPr>
            <a:r>
              <a:rPr lang="en-US" dirty="0" smtClean="0">
                <a:solidFill>
                  <a:schemeClr val="bg1"/>
                </a:solidFill>
              </a:rPr>
              <a:t>Four years higher level professional education bachelor program: level 6</a:t>
            </a:r>
          </a:p>
          <a:p>
            <a:pPr eaLnBrk="1" hangingPunct="1">
              <a:buNone/>
            </a:pPr>
            <a:r>
              <a:rPr lang="en-US" dirty="0" smtClean="0">
                <a:solidFill>
                  <a:schemeClr val="bg1"/>
                </a:solidFill>
              </a:rPr>
              <a:t>Two years master advanced nursing practice: registration as clinical nurse specialist: level 7</a:t>
            </a:r>
            <a:endParaRPr lang="nl-NL" dirty="0" smtClean="0">
              <a:solidFill>
                <a:schemeClr val="bg1"/>
              </a:solidFill>
            </a:endParaRPr>
          </a:p>
        </p:txBody>
      </p:sp>
      <p:pic>
        <p:nvPicPr>
          <p:cNvPr id="21506" name="Picture 2" descr="Zeedijk Koehool, Friesland | © Ecomare, Oscar Bos"/>
          <p:cNvPicPr>
            <a:picLocks noChangeAspect="1" noChangeArrowheads="1"/>
          </p:cNvPicPr>
          <p:nvPr/>
        </p:nvPicPr>
        <p:blipFill>
          <a:blip r:embed="rId3"/>
          <a:srcRect/>
          <a:stretch>
            <a:fillRect/>
          </a:stretch>
        </p:blipFill>
        <p:spPr bwMode="auto">
          <a:xfrm>
            <a:off x="251520" y="3573016"/>
            <a:ext cx="4905375" cy="2781300"/>
          </a:xfrm>
          <a:prstGeom prst="rect">
            <a:avLst/>
          </a:prstGeom>
          <a:noFill/>
        </p:spPr>
      </p:pic>
    </p:spTree>
    <p:extLst>
      <p:ext uri="{BB962C8B-B14F-4D97-AF65-F5344CB8AC3E}">
        <p14:creationId xmlns:p14="http://schemas.microsoft.com/office/powerpoint/2010/main" val="577626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8794</TotalTime>
  <Words>1375</Words>
  <Application>Microsoft Office PowerPoint</Application>
  <PresentationFormat>On-screen Show (4:3)</PresentationFormat>
  <Paragraphs>170</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Times New Roman</vt:lpstr>
      <vt:lpstr>Wingdings</vt:lpstr>
      <vt:lpstr>Office-thema</vt:lpstr>
      <vt:lpstr>1_Office-thema</vt:lpstr>
      <vt:lpstr>Master Advanced Nursing Practice</vt:lpstr>
      <vt:lpstr>Content</vt:lpstr>
      <vt:lpstr>PowerPoint Presentation</vt:lpstr>
      <vt:lpstr>Healthcare in the Netherlands</vt:lpstr>
      <vt:lpstr>The nurse practitioner</vt:lpstr>
      <vt:lpstr>History</vt:lpstr>
      <vt:lpstr>Background</vt:lpstr>
      <vt:lpstr>PowerPoint Presentation</vt:lpstr>
      <vt:lpstr>Nursing education</vt:lpstr>
      <vt:lpstr>Conditions</vt:lpstr>
      <vt:lpstr>Three integrated  parts of the program</vt:lpstr>
      <vt:lpstr>General curriculum</vt:lpstr>
      <vt:lpstr>MANP in the Netherlands </vt:lpstr>
      <vt:lpstr>PowerPoint Presentation</vt:lpstr>
      <vt:lpstr>Accreditation 2009</vt:lpstr>
      <vt:lpstr>Practical example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Alumni MANP Hanzehogeschool</dc:title>
  <dc:creator>Nieuwe Gebruiker</dc:creator>
  <cp:lastModifiedBy>Bosch AE, Annemarie</cp:lastModifiedBy>
  <cp:revision>198</cp:revision>
  <cp:lastPrinted>2016-04-11T08:21:20Z</cp:lastPrinted>
  <dcterms:created xsi:type="dcterms:W3CDTF">2011-12-24T19:03:25Z</dcterms:created>
  <dcterms:modified xsi:type="dcterms:W3CDTF">2016-04-14T07:33:51Z</dcterms:modified>
</cp:coreProperties>
</file>