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4" r:id="rId2"/>
    <p:sldMasterId id="2147483670" r:id="rId3"/>
    <p:sldMasterId id="2147483694" r:id="rId4"/>
    <p:sldMasterId id="2147483676" r:id="rId5"/>
    <p:sldMasterId id="2147483682" r:id="rId6"/>
    <p:sldMasterId id="2147483688" r:id="rId7"/>
  </p:sldMasterIdLst>
  <p:notesMasterIdLst>
    <p:notesMasterId r:id="rId30"/>
  </p:notesMasterIdLst>
  <p:handoutMasterIdLst>
    <p:handoutMasterId r:id="rId31"/>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9">
          <p15:clr>
            <a:srgbClr val="A4A3A4"/>
          </p15:clr>
        </p15:guide>
        <p15:guide id="2" pos="4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B64"/>
    <a:srgbClr val="C6714A"/>
    <a:srgbClr val="DCA655"/>
    <a:srgbClr val="6B4189"/>
    <a:srgbClr val="3F9A79"/>
    <a:srgbClr val="16666F"/>
    <a:srgbClr val="447E90"/>
    <a:srgbClr val="4E8DCC"/>
    <a:srgbClr val="89B3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9293" autoAdjust="0"/>
  </p:normalViewPr>
  <p:slideViewPr>
    <p:cSldViewPr snapToGrid="0" snapToObjects="1" showGuides="1">
      <p:cViewPr varScale="1">
        <p:scale>
          <a:sx n="115" d="100"/>
          <a:sy n="115" d="100"/>
        </p:scale>
        <p:origin x="1476" y="114"/>
      </p:cViewPr>
      <p:guideLst>
        <p:guide orient="horz" pos="649"/>
        <p:guide pos="47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18152A-4670-DD4C-AAFC-C17F734418B3}" type="datetimeFigureOut">
              <a:t>17/03/2017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C04A2F-BD0D-8B4B-8C63-218B4E48F359}" type="slidenum">
              <a:t>‹#›</a:t>
            </a:fld>
            <a:endParaRPr lang="en-US"/>
          </a:p>
        </p:txBody>
      </p:sp>
    </p:spTree>
    <p:extLst>
      <p:ext uri="{BB962C8B-B14F-4D97-AF65-F5344CB8AC3E}">
        <p14:creationId xmlns:p14="http://schemas.microsoft.com/office/powerpoint/2010/main" val="1788389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900B5-6857-DB44-9846-7C78C09874F3}" type="datetimeFigureOut">
              <a:t>17/03/2017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B8F35-2A73-D34D-93FE-F1753C8EDAEC}" type="slidenum">
              <a:t>‹#›</a:t>
            </a:fld>
            <a:endParaRPr lang="en-US"/>
          </a:p>
        </p:txBody>
      </p:sp>
    </p:spTree>
    <p:extLst>
      <p:ext uri="{BB962C8B-B14F-4D97-AF65-F5344CB8AC3E}">
        <p14:creationId xmlns:p14="http://schemas.microsoft.com/office/powerpoint/2010/main" val="40082481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wikihow.com/Write-an-Outlin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wikihow.com/Compliment-Peopl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Clinical</a:t>
            </a:r>
            <a:r>
              <a:rPr lang="nl-BE" dirty="0" smtClean="0"/>
              <a:t> </a:t>
            </a:r>
            <a:r>
              <a:rPr lang="nl-BE" dirty="0" err="1" smtClean="0"/>
              <a:t>practice</a:t>
            </a:r>
            <a:r>
              <a:rPr lang="nl-BE" baseline="0" dirty="0" smtClean="0"/>
              <a:t> </a:t>
            </a:r>
            <a:r>
              <a:rPr lang="nl-BE" baseline="0" dirty="0" err="1" smtClean="0"/>
              <a:t>experience</a:t>
            </a:r>
            <a:r>
              <a:rPr lang="nl-BE" baseline="0" dirty="0" smtClean="0"/>
              <a:t> , </a:t>
            </a:r>
            <a:r>
              <a:rPr lang="nl-BE" baseline="0" dirty="0" err="1" smtClean="0"/>
              <a:t>whether</a:t>
            </a:r>
            <a:r>
              <a:rPr lang="nl-BE" baseline="0" dirty="0" smtClean="0"/>
              <a:t> in </a:t>
            </a:r>
            <a:r>
              <a:rPr lang="nl-BE" baseline="0" dirty="0" err="1" smtClean="0"/>
              <a:t>the</a:t>
            </a:r>
            <a:r>
              <a:rPr lang="nl-BE" baseline="0" dirty="0" smtClean="0"/>
              <a:t> </a:t>
            </a:r>
            <a:r>
              <a:rPr lang="nl-BE" baseline="0" dirty="0" err="1" smtClean="0"/>
              <a:t>hospital</a:t>
            </a:r>
            <a:r>
              <a:rPr lang="nl-BE" baseline="0" dirty="0" smtClean="0"/>
              <a:t> or </a:t>
            </a:r>
            <a:r>
              <a:rPr lang="nl-BE" baseline="0" dirty="0" err="1" smtClean="0"/>
              <a:t>the</a:t>
            </a:r>
            <a:r>
              <a:rPr lang="nl-BE" baseline="0" dirty="0" smtClean="0"/>
              <a:t> community care setting, </a:t>
            </a:r>
            <a:r>
              <a:rPr lang="nl-BE" baseline="0" dirty="0" err="1" smtClean="0"/>
              <a:t>forms</a:t>
            </a:r>
            <a:r>
              <a:rPr lang="nl-BE" baseline="0" dirty="0" smtClean="0"/>
              <a:t> </a:t>
            </a:r>
            <a:r>
              <a:rPr lang="nl-BE" baseline="0" dirty="0" err="1" smtClean="0"/>
              <a:t>the</a:t>
            </a:r>
            <a:r>
              <a:rPr lang="nl-BE" baseline="0" dirty="0" smtClean="0"/>
              <a:t> </a:t>
            </a:r>
            <a:r>
              <a:rPr lang="nl-BE" baseline="0" dirty="0" err="1" smtClean="0"/>
              <a:t>central</a:t>
            </a:r>
            <a:r>
              <a:rPr lang="nl-BE" baseline="0" dirty="0" smtClean="0"/>
              <a:t> focus of </a:t>
            </a:r>
            <a:r>
              <a:rPr lang="nl-BE" baseline="0" dirty="0" err="1" smtClean="0"/>
              <a:t>the</a:t>
            </a:r>
            <a:r>
              <a:rPr lang="nl-BE" baseline="0" dirty="0" smtClean="0"/>
              <a:t> </a:t>
            </a:r>
            <a:r>
              <a:rPr lang="nl-BE" baseline="0" dirty="0" err="1" smtClean="0"/>
              <a:t>profession</a:t>
            </a:r>
            <a:r>
              <a:rPr lang="nl-BE" baseline="0" dirty="0" smtClean="0"/>
              <a:t> </a:t>
            </a:r>
            <a:r>
              <a:rPr lang="nl-BE" baseline="0" dirty="0" err="1" smtClean="0"/>
              <a:t>and</a:t>
            </a:r>
            <a:r>
              <a:rPr lang="nl-BE" baseline="0" dirty="0" smtClean="0"/>
              <a:t> is </a:t>
            </a:r>
            <a:r>
              <a:rPr lang="nl-BE" baseline="0" dirty="0" err="1" smtClean="0"/>
              <a:t>an</a:t>
            </a:r>
            <a:r>
              <a:rPr lang="nl-BE" baseline="0" dirty="0" smtClean="0"/>
              <a:t> </a:t>
            </a:r>
            <a:r>
              <a:rPr lang="nl-BE" baseline="0" dirty="0" err="1" smtClean="0"/>
              <a:t>integral</a:t>
            </a:r>
            <a:r>
              <a:rPr lang="nl-BE" baseline="0" dirty="0" smtClean="0"/>
              <a:t> component of </a:t>
            </a:r>
            <a:r>
              <a:rPr lang="nl-BE" baseline="0" dirty="0" err="1" smtClean="0"/>
              <a:t>the</a:t>
            </a:r>
            <a:r>
              <a:rPr lang="nl-BE" baseline="0" dirty="0" smtClean="0"/>
              <a:t> </a:t>
            </a:r>
            <a:r>
              <a:rPr lang="nl-BE" baseline="0" dirty="0" err="1" smtClean="0"/>
              <a:t>educational</a:t>
            </a:r>
            <a:r>
              <a:rPr lang="nl-BE" baseline="0" dirty="0" smtClean="0"/>
              <a:t> </a:t>
            </a:r>
            <a:r>
              <a:rPr lang="nl-BE" baseline="0" dirty="0" err="1" smtClean="0"/>
              <a:t>programme</a:t>
            </a:r>
            <a:r>
              <a:rPr lang="nl-BE" baseline="0" dirty="0" smtClean="0"/>
              <a:t>. </a:t>
            </a:r>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a:t>
            </a:fld>
            <a:endParaRPr lang="nl-BE"/>
          </a:p>
        </p:txBody>
      </p:sp>
    </p:spTree>
    <p:extLst>
      <p:ext uri="{BB962C8B-B14F-4D97-AF65-F5344CB8AC3E}">
        <p14:creationId xmlns:p14="http://schemas.microsoft.com/office/powerpoint/2010/main" val="278356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Goals are </a:t>
            </a:r>
            <a:r>
              <a:rPr lang="nl-BE" dirty="0" err="1" smtClean="0"/>
              <a:t>formulating</a:t>
            </a:r>
            <a:r>
              <a:rPr lang="nl-BE" dirty="0" smtClean="0"/>
              <a:t> SMART</a:t>
            </a:r>
          </a:p>
          <a:p>
            <a:endParaRPr lang="nl-BE" dirty="0" smtClean="0"/>
          </a:p>
          <a:p>
            <a:r>
              <a:rPr lang="nl-BE" dirty="0" err="1" smtClean="0"/>
              <a:t>Specific</a:t>
            </a:r>
            <a:r>
              <a:rPr lang="nl-BE" baseline="0" dirty="0" smtClean="0"/>
              <a:t> =</a:t>
            </a:r>
            <a:r>
              <a:rPr lang="nl-BE" dirty="0" smtClean="0"/>
              <a:t> </a:t>
            </a:r>
            <a:r>
              <a:rPr lang="nl-BE" dirty="0" err="1" smtClean="0"/>
              <a:t>What</a:t>
            </a:r>
            <a:r>
              <a:rPr lang="nl-BE" dirty="0" smtClean="0"/>
              <a:t> is a </a:t>
            </a:r>
            <a:r>
              <a:rPr lang="nl-BE" dirty="0" err="1" smtClean="0"/>
              <a:t>specific</a:t>
            </a:r>
            <a:r>
              <a:rPr lang="nl-BE" dirty="0" smtClean="0"/>
              <a:t> goal </a:t>
            </a:r>
            <a:r>
              <a:rPr lang="nl-BE" dirty="0" err="1" smtClean="0"/>
              <a:t>for</a:t>
            </a:r>
            <a:r>
              <a:rPr lang="nl-BE" dirty="0" smtClean="0"/>
              <a:t> </a:t>
            </a:r>
            <a:r>
              <a:rPr lang="nl-BE" dirty="0" err="1" smtClean="0"/>
              <a:t>my</a:t>
            </a:r>
            <a:r>
              <a:rPr lang="nl-BE" dirty="0" smtClean="0"/>
              <a:t> </a:t>
            </a:r>
            <a:r>
              <a:rPr lang="nl-BE" dirty="0" err="1" smtClean="0"/>
              <a:t>internship</a:t>
            </a:r>
            <a:r>
              <a:rPr lang="nl-BE" dirty="0" smtClean="0"/>
              <a:t>? A </a:t>
            </a:r>
            <a:r>
              <a:rPr lang="nl-BE" dirty="0" err="1" smtClean="0"/>
              <a:t>specific</a:t>
            </a:r>
            <a:r>
              <a:rPr lang="nl-BE" dirty="0" smtClean="0"/>
              <a:t> goals </a:t>
            </a:r>
            <a:r>
              <a:rPr lang="nl-BE" dirty="0" err="1" smtClean="0"/>
              <a:t>should</a:t>
            </a:r>
            <a:r>
              <a:rPr lang="nl-BE" dirty="0" smtClean="0"/>
              <a:t> </a:t>
            </a:r>
            <a:r>
              <a:rPr lang="nl-BE" dirty="0" err="1" smtClean="0"/>
              <a:t>clearly</a:t>
            </a:r>
            <a:r>
              <a:rPr lang="nl-BE" dirty="0" smtClean="0"/>
              <a:t> state </a:t>
            </a:r>
            <a:r>
              <a:rPr lang="nl-BE" dirty="0" err="1" smtClean="0"/>
              <a:t>what</a:t>
            </a:r>
            <a:r>
              <a:rPr lang="nl-BE" dirty="0" smtClean="0"/>
              <a:t> </a:t>
            </a:r>
            <a:r>
              <a:rPr lang="nl-BE" dirty="0" err="1" smtClean="0"/>
              <a:t>the</a:t>
            </a:r>
            <a:r>
              <a:rPr lang="nl-BE" baseline="0" dirty="0" smtClean="0"/>
              <a:t> student wants </a:t>
            </a:r>
            <a:r>
              <a:rPr lang="nl-BE" baseline="0" dirty="0" err="1" smtClean="0"/>
              <a:t>to</a:t>
            </a:r>
            <a:r>
              <a:rPr lang="nl-BE" baseline="0" dirty="0" smtClean="0"/>
              <a:t> </a:t>
            </a:r>
            <a:r>
              <a:rPr lang="nl-BE" baseline="0" dirty="0" err="1" smtClean="0"/>
              <a:t>accomplish</a:t>
            </a:r>
            <a:r>
              <a:rPr lang="nl-BE" baseline="0" dirty="0" smtClean="0"/>
              <a:t>, </a:t>
            </a:r>
            <a:r>
              <a:rPr lang="nl-BE" baseline="0" dirty="0" err="1" smtClean="0"/>
              <a:t>why</a:t>
            </a:r>
            <a:r>
              <a:rPr lang="nl-BE" baseline="0" dirty="0" smtClean="0"/>
              <a:t> </a:t>
            </a:r>
            <a:r>
              <a:rPr lang="nl-BE" baseline="0" dirty="0" err="1" smtClean="0"/>
              <a:t>it</a:t>
            </a:r>
            <a:r>
              <a:rPr lang="nl-BE" baseline="0" dirty="0" smtClean="0"/>
              <a:t> is </a:t>
            </a:r>
            <a:r>
              <a:rPr lang="nl-BE" baseline="0" dirty="0" err="1" smtClean="0"/>
              <a:t>an</a:t>
            </a:r>
            <a:r>
              <a:rPr lang="nl-BE" baseline="0" dirty="0" smtClean="0"/>
              <a:t> important goal </a:t>
            </a:r>
            <a:r>
              <a:rPr lang="nl-BE" baseline="0" dirty="0" err="1" smtClean="0"/>
              <a:t>and</a:t>
            </a:r>
            <a:r>
              <a:rPr lang="nl-BE" baseline="0" dirty="0" smtClean="0"/>
              <a:t> </a:t>
            </a:r>
            <a:r>
              <a:rPr lang="nl-BE" baseline="0" dirty="0" err="1" smtClean="0"/>
              <a:t>how</a:t>
            </a:r>
            <a:r>
              <a:rPr lang="nl-BE" baseline="0" dirty="0" smtClean="0"/>
              <a:t> </a:t>
            </a:r>
            <a:r>
              <a:rPr lang="nl-BE" baseline="0" dirty="0" err="1" smtClean="0"/>
              <a:t>you</a:t>
            </a:r>
            <a:r>
              <a:rPr lang="nl-BE" baseline="0" dirty="0" smtClean="0"/>
              <a:t> </a:t>
            </a:r>
            <a:r>
              <a:rPr lang="nl-BE" baseline="0" dirty="0" err="1" smtClean="0"/>
              <a:t>intend</a:t>
            </a:r>
            <a:r>
              <a:rPr lang="nl-BE" baseline="0" dirty="0" smtClean="0"/>
              <a:t> </a:t>
            </a:r>
            <a:r>
              <a:rPr lang="nl-BE" baseline="0" dirty="0" err="1" smtClean="0"/>
              <a:t>to</a:t>
            </a:r>
            <a:r>
              <a:rPr lang="nl-BE" baseline="0" dirty="0" smtClean="0"/>
              <a:t> </a:t>
            </a:r>
            <a:r>
              <a:rPr lang="nl-BE" baseline="0" dirty="0" err="1" smtClean="0"/>
              <a:t>accomplish</a:t>
            </a:r>
            <a:r>
              <a:rPr lang="nl-BE" baseline="0" dirty="0" smtClean="0"/>
              <a:t> </a:t>
            </a:r>
            <a:r>
              <a:rPr lang="nl-BE" baseline="0" dirty="0" err="1" smtClean="0"/>
              <a:t>the</a:t>
            </a:r>
            <a:r>
              <a:rPr lang="nl-BE" baseline="0" dirty="0" smtClean="0"/>
              <a:t> goal</a:t>
            </a:r>
            <a:endParaRPr lang="nl-BE" dirty="0" smtClean="0"/>
          </a:p>
          <a:p>
            <a:r>
              <a:rPr lang="nl-BE" dirty="0" err="1" smtClean="0"/>
              <a:t>Measurable</a:t>
            </a:r>
            <a:r>
              <a:rPr lang="nl-BE" dirty="0" smtClean="0"/>
              <a:t> = </a:t>
            </a:r>
            <a:r>
              <a:rPr lang="nl-BE" dirty="0" err="1" smtClean="0"/>
              <a:t>What</a:t>
            </a:r>
            <a:r>
              <a:rPr lang="nl-BE" dirty="0" smtClean="0"/>
              <a:t> are </a:t>
            </a:r>
            <a:r>
              <a:rPr lang="nl-BE" dirty="0" err="1" smtClean="0"/>
              <a:t>the</a:t>
            </a:r>
            <a:r>
              <a:rPr lang="nl-BE" dirty="0" smtClean="0"/>
              <a:t> </a:t>
            </a:r>
            <a:r>
              <a:rPr lang="nl-BE" dirty="0" err="1" smtClean="0"/>
              <a:t>measurable</a:t>
            </a:r>
            <a:r>
              <a:rPr lang="nl-BE" dirty="0" smtClean="0"/>
              <a:t> </a:t>
            </a:r>
            <a:r>
              <a:rPr lang="nl-BE" dirty="0" err="1" smtClean="0"/>
              <a:t>milestones</a:t>
            </a:r>
            <a:r>
              <a:rPr lang="nl-BE" dirty="0" smtClean="0"/>
              <a:t> </a:t>
            </a:r>
            <a:r>
              <a:rPr lang="nl-BE" dirty="0" err="1" smtClean="0"/>
              <a:t>you</a:t>
            </a:r>
            <a:r>
              <a:rPr lang="nl-BE" dirty="0" smtClean="0"/>
              <a:t> </a:t>
            </a:r>
            <a:r>
              <a:rPr lang="nl-BE" dirty="0" err="1" smtClean="0"/>
              <a:t>pla</a:t>
            </a:r>
            <a:r>
              <a:rPr lang="nl-BE" dirty="0" smtClean="0"/>
              <a:t> </a:t>
            </a:r>
            <a:r>
              <a:rPr lang="nl-BE" dirty="0" err="1" smtClean="0"/>
              <a:t>to</a:t>
            </a:r>
            <a:r>
              <a:rPr lang="nl-BE" dirty="0" smtClean="0"/>
              <a:t> </a:t>
            </a:r>
            <a:r>
              <a:rPr lang="nl-BE" dirty="0" err="1" smtClean="0"/>
              <a:t>reach</a:t>
            </a:r>
            <a:r>
              <a:rPr lang="nl-BE" dirty="0" smtClean="0"/>
              <a:t> in </a:t>
            </a:r>
            <a:r>
              <a:rPr lang="nl-BE" dirty="0" err="1" smtClean="0"/>
              <a:t>the</a:t>
            </a:r>
            <a:r>
              <a:rPr lang="nl-BE" dirty="0" smtClean="0"/>
              <a:t> </a:t>
            </a:r>
            <a:r>
              <a:rPr lang="nl-BE" dirty="0" err="1" smtClean="0"/>
              <a:t>process</a:t>
            </a:r>
            <a:r>
              <a:rPr lang="nl-BE" baseline="0" dirty="0" smtClean="0"/>
              <a:t> of </a:t>
            </a:r>
            <a:r>
              <a:rPr lang="nl-BE" baseline="0" dirty="0" err="1" smtClean="0"/>
              <a:t>achieving</a:t>
            </a:r>
            <a:r>
              <a:rPr lang="nl-BE" baseline="0" dirty="0" smtClean="0"/>
              <a:t> </a:t>
            </a:r>
            <a:r>
              <a:rPr lang="nl-BE" baseline="0" dirty="0" err="1" smtClean="0"/>
              <a:t>your</a:t>
            </a:r>
            <a:r>
              <a:rPr lang="nl-BE" baseline="0" dirty="0" smtClean="0"/>
              <a:t> goal? A </a:t>
            </a:r>
            <a:r>
              <a:rPr lang="nl-BE" baseline="0" dirty="0" err="1" smtClean="0"/>
              <a:t>measurable</a:t>
            </a:r>
            <a:r>
              <a:rPr lang="nl-BE" baseline="0" dirty="0" smtClean="0"/>
              <a:t> goal </a:t>
            </a:r>
            <a:r>
              <a:rPr lang="nl-BE" baseline="0" dirty="0" err="1" smtClean="0"/>
              <a:t>should</a:t>
            </a:r>
            <a:r>
              <a:rPr lang="nl-BE" baseline="0" dirty="0" smtClean="0"/>
              <a:t> </a:t>
            </a:r>
            <a:r>
              <a:rPr lang="nl-BE" baseline="0" dirty="0" err="1" smtClean="0"/>
              <a:t>include</a:t>
            </a:r>
            <a:r>
              <a:rPr lang="nl-BE" baseline="0" dirty="0" smtClean="0"/>
              <a:t> a plan </a:t>
            </a:r>
            <a:r>
              <a:rPr lang="nl-BE" baseline="0" dirty="0" err="1" smtClean="0"/>
              <a:t>with</a:t>
            </a:r>
            <a:r>
              <a:rPr lang="nl-BE" baseline="0" dirty="0" smtClean="0"/>
              <a:t> targets </a:t>
            </a:r>
            <a:r>
              <a:rPr lang="nl-BE" baseline="0" dirty="0" err="1" smtClean="0"/>
              <a:t>and</a:t>
            </a:r>
            <a:r>
              <a:rPr lang="nl-BE" baseline="0" dirty="0" smtClean="0"/>
              <a:t> </a:t>
            </a:r>
            <a:r>
              <a:rPr lang="nl-BE" baseline="0" dirty="0" err="1" smtClean="0"/>
              <a:t>milestones</a:t>
            </a:r>
            <a:r>
              <a:rPr lang="nl-BE" baseline="0" dirty="0" smtClean="0"/>
              <a:t> </a:t>
            </a:r>
            <a:r>
              <a:rPr lang="nl-BE" baseline="0" dirty="0" err="1" smtClean="0"/>
              <a:t>that</a:t>
            </a:r>
            <a:r>
              <a:rPr lang="nl-BE" baseline="0" dirty="0" smtClean="0"/>
              <a:t> </a:t>
            </a:r>
            <a:r>
              <a:rPr lang="nl-BE" baseline="0" dirty="0" err="1" smtClean="0"/>
              <a:t>the</a:t>
            </a:r>
            <a:r>
              <a:rPr lang="nl-BE" baseline="0" dirty="0" smtClean="0"/>
              <a:t> student </a:t>
            </a:r>
            <a:r>
              <a:rPr lang="nl-BE" baseline="0" dirty="0" err="1" smtClean="0"/>
              <a:t>can</a:t>
            </a:r>
            <a:r>
              <a:rPr lang="nl-BE" baseline="0" dirty="0" smtClean="0"/>
              <a:t> </a:t>
            </a:r>
            <a:r>
              <a:rPr lang="nl-BE" baseline="0" dirty="0" err="1" smtClean="0"/>
              <a:t>use</a:t>
            </a:r>
            <a:r>
              <a:rPr lang="nl-BE" baseline="0" dirty="0" smtClean="0"/>
              <a:t> </a:t>
            </a:r>
            <a:r>
              <a:rPr lang="nl-BE" baseline="0" dirty="0" err="1" smtClean="0"/>
              <a:t>to</a:t>
            </a:r>
            <a:r>
              <a:rPr lang="nl-BE" baseline="0" dirty="0" smtClean="0"/>
              <a:t> make </a:t>
            </a:r>
            <a:r>
              <a:rPr lang="nl-BE" baseline="0" dirty="0" err="1" smtClean="0"/>
              <a:t>sure</a:t>
            </a:r>
            <a:r>
              <a:rPr lang="nl-BE" baseline="0" dirty="0" smtClean="0"/>
              <a:t> he is </a:t>
            </a:r>
            <a:r>
              <a:rPr lang="nl-BE" baseline="0" dirty="0" err="1" smtClean="0"/>
              <a:t>moving</a:t>
            </a:r>
            <a:r>
              <a:rPr lang="nl-BE" baseline="0" dirty="0" smtClean="0"/>
              <a:t> in </a:t>
            </a:r>
            <a:r>
              <a:rPr lang="nl-BE" baseline="0" dirty="0" err="1" smtClean="0"/>
              <a:t>the</a:t>
            </a:r>
            <a:r>
              <a:rPr lang="nl-BE" baseline="0" dirty="0" smtClean="0"/>
              <a:t> right </a:t>
            </a:r>
            <a:r>
              <a:rPr lang="nl-BE" baseline="0" dirty="0" err="1" smtClean="0"/>
              <a:t>direction</a:t>
            </a:r>
            <a:endParaRPr lang="nl-BE" baseline="0" dirty="0" smtClean="0"/>
          </a:p>
          <a:p>
            <a:r>
              <a:rPr lang="nl-BE" baseline="0" dirty="0" err="1" smtClean="0"/>
              <a:t>Attainable</a:t>
            </a:r>
            <a:r>
              <a:rPr lang="nl-BE" baseline="0" dirty="0" smtClean="0"/>
              <a:t> = </a:t>
            </a:r>
            <a:r>
              <a:rPr lang="nl-BE" baseline="0" dirty="0" err="1" smtClean="0"/>
              <a:t>What</a:t>
            </a:r>
            <a:r>
              <a:rPr lang="nl-BE" baseline="0" dirty="0" smtClean="0"/>
              <a:t> are </a:t>
            </a:r>
            <a:r>
              <a:rPr lang="nl-BE" baseline="0" dirty="0" err="1" smtClean="0"/>
              <a:t>the</a:t>
            </a:r>
            <a:r>
              <a:rPr lang="nl-BE" baseline="0" dirty="0" smtClean="0"/>
              <a:t> smaller, </a:t>
            </a:r>
            <a:r>
              <a:rPr lang="nl-BE" baseline="0" dirty="0" err="1" smtClean="0"/>
              <a:t>attainable</a:t>
            </a:r>
            <a:r>
              <a:rPr lang="nl-BE" baseline="0" dirty="0" smtClean="0"/>
              <a:t>, action steps </a:t>
            </a:r>
            <a:r>
              <a:rPr lang="nl-BE" baseline="0" dirty="0" err="1" smtClean="0"/>
              <a:t>that</a:t>
            </a:r>
            <a:r>
              <a:rPr lang="nl-BE" baseline="0" dirty="0" smtClean="0"/>
              <a:t> </a:t>
            </a:r>
            <a:r>
              <a:rPr lang="nl-BE" baseline="0" dirty="0" err="1" smtClean="0"/>
              <a:t>you</a:t>
            </a:r>
            <a:r>
              <a:rPr lang="nl-BE" baseline="0" dirty="0" smtClean="0"/>
              <a:t> plan </a:t>
            </a:r>
            <a:r>
              <a:rPr lang="nl-BE" baseline="0" dirty="0" err="1" smtClean="0"/>
              <a:t>to</a:t>
            </a:r>
            <a:r>
              <a:rPr lang="nl-BE" baseline="0" dirty="0" smtClean="0"/>
              <a:t> </a:t>
            </a:r>
            <a:r>
              <a:rPr lang="nl-BE" baseline="0" dirty="0" err="1" smtClean="0"/>
              <a:t>use</a:t>
            </a:r>
            <a:r>
              <a:rPr lang="nl-BE" baseline="0" dirty="0" smtClean="0"/>
              <a:t> </a:t>
            </a:r>
            <a:r>
              <a:rPr lang="nl-BE" baseline="0" dirty="0" err="1" smtClean="0"/>
              <a:t>to</a:t>
            </a:r>
            <a:r>
              <a:rPr lang="nl-BE" baseline="0" dirty="0" smtClean="0"/>
              <a:t> </a:t>
            </a:r>
            <a:r>
              <a:rPr lang="nl-BE" baseline="0" dirty="0" err="1" smtClean="0"/>
              <a:t>achieve</a:t>
            </a:r>
            <a:r>
              <a:rPr lang="nl-BE" baseline="0" dirty="0" smtClean="0"/>
              <a:t> </a:t>
            </a:r>
            <a:r>
              <a:rPr lang="nl-BE" baseline="0" dirty="0" err="1" smtClean="0"/>
              <a:t>your</a:t>
            </a:r>
            <a:r>
              <a:rPr lang="nl-BE" baseline="0" dirty="0" smtClean="0"/>
              <a:t> goal? An </a:t>
            </a:r>
            <a:r>
              <a:rPr lang="nl-BE" baseline="0" dirty="0" err="1" smtClean="0"/>
              <a:t>achievable</a:t>
            </a:r>
            <a:r>
              <a:rPr lang="nl-BE" baseline="0" dirty="0" smtClean="0"/>
              <a:t> goal </a:t>
            </a:r>
            <a:r>
              <a:rPr lang="nl-BE" baseline="0" dirty="0" err="1" smtClean="0"/>
              <a:t>shoud</a:t>
            </a:r>
            <a:r>
              <a:rPr lang="nl-BE" baseline="0" dirty="0" smtClean="0"/>
              <a:t> </a:t>
            </a:r>
            <a:r>
              <a:rPr lang="nl-BE" baseline="0" dirty="0" err="1" smtClean="0"/>
              <a:t>be</a:t>
            </a:r>
            <a:r>
              <a:rPr lang="nl-BE" baseline="0" dirty="0" smtClean="0"/>
              <a:t> </a:t>
            </a:r>
            <a:r>
              <a:rPr lang="nl-BE" baseline="0" dirty="0" err="1" smtClean="0"/>
              <a:t>realistic</a:t>
            </a:r>
            <a:r>
              <a:rPr lang="nl-BE" baseline="0" dirty="0" smtClean="0"/>
              <a:t> </a:t>
            </a:r>
            <a:r>
              <a:rPr lang="nl-BE" baseline="0" dirty="0" err="1" smtClean="0"/>
              <a:t>and</a:t>
            </a:r>
            <a:r>
              <a:rPr lang="nl-BE" baseline="0" dirty="0" smtClean="0"/>
              <a:t> </a:t>
            </a:r>
            <a:r>
              <a:rPr lang="nl-BE" baseline="0" dirty="0" err="1" smtClean="0"/>
              <a:t>include</a:t>
            </a:r>
            <a:r>
              <a:rPr lang="nl-BE" baseline="0" dirty="0" smtClean="0"/>
              <a:t> a plan </a:t>
            </a:r>
            <a:r>
              <a:rPr lang="nl-BE" baseline="0" dirty="0" err="1" smtClean="0"/>
              <a:t>that</a:t>
            </a:r>
            <a:r>
              <a:rPr lang="nl-BE" baseline="0" dirty="0" smtClean="0"/>
              <a:t> breaks </a:t>
            </a:r>
            <a:r>
              <a:rPr lang="nl-BE" baseline="0" dirty="0" err="1" smtClean="0"/>
              <a:t>the</a:t>
            </a:r>
            <a:r>
              <a:rPr lang="nl-BE" baseline="0" dirty="0" smtClean="0"/>
              <a:t> overall goal down </a:t>
            </a:r>
            <a:r>
              <a:rPr lang="nl-BE" baseline="0" dirty="0" err="1" smtClean="0"/>
              <a:t>into</a:t>
            </a:r>
            <a:r>
              <a:rPr lang="nl-BE" baseline="0" dirty="0" smtClean="0"/>
              <a:t> smaller </a:t>
            </a:r>
            <a:r>
              <a:rPr lang="nl-BE" baseline="0" dirty="0" err="1" smtClean="0"/>
              <a:t>manageable</a:t>
            </a:r>
            <a:r>
              <a:rPr lang="nl-BE" baseline="0" dirty="0" smtClean="0"/>
              <a:t> action steps </a:t>
            </a:r>
            <a:r>
              <a:rPr lang="nl-BE" baseline="0" dirty="0" err="1" smtClean="0"/>
              <a:t>that</a:t>
            </a:r>
            <a:r>
              <a:rPr lang="nl-BE" baseline="0" dirty="0" smtClean="0"/>
              <a:t> </a:t>
            </a:r>
            <a:r>
              <a:rPr lang="nl-BE" baseline="0" dirty="0" err="1" smtClean="0"/>
              <a:t>use</a:t>
            </a:r>
            <a:r>
              <a:rPr lang="nl-BE" baseline="0" dirty="0" smtClean="0"/>
              <a:t> </a:t>
            </a:r>
            <a:r>
              <a:rPr lang="nl-BE" baseline="0" dirty="0" err="1" smtClean="0"/>
              <a:t>the</a:t>
            </a:r>
            <a:r>
              <a:rPr lang="nl-BE" baseline="0" dirty="0" smtClean="0"/>
              <a:t> time </a:t>
            </a:r>
            <a:r>
              <a:rPr lang="nl-BE" baseline="0" dirty="0" err="1" smtClean="0"/>
              <a:t>and</a:t>
            </a:r>
            <a:r>
              <a:rPr lang="nl-BE" baseline="0" dirty="0" smtClean="0"/>
              <a:t> resources </a:t>
            </a:r>
            <a:r>
              <a:rPr lang="nl-BE" baseline="0" dirty="0" err="1" smtClean="0"/>
              <a:t>available</a:t>
            </a:r>
            <a:r>
              <a:rPr lang="nl-BE" baseline="0" dirty="0" smtClean="0"/>
              <a:t> </a:t>
            </a:r>
            <a:r>
              <a:rPr lang="nl-BE" baseline="0" dirty="0" err="1" smtClean="0"/>
              <a:t>to</a:t>
            </a:r>
            <a:r>
              <a:rPr lang="nl-BE" baseline="0" dirty="0" smtClean="0"/>
              <a:t> </a:t>
            </a:r>
            <a:r>
              <a:rPr lang="nl-BE" baseline="0" dirty="0" err="1" smtClean="0"/>
              <a:t>the</a:t>
            </a:r>
            <a:r>
              <a:rPr lang="nl-BE" baseline="0" dirty="0" smtClean="0"/>
              <a:t> </a:t>
            </a:r>
            <a:r>
              <a:rPr lang="nl-BE" baseline="0" dirty="0" err="1" smtClean="0"/>
              <a:t>studentwithin</a:t>
            </a:r>
            <a:r>
              <a:rPr lang="nl-BE" baseline="0" dirty="0" smtClean="0"/>
              <a:t> </a:t>
            </a:r>
            <a:r>
              <a:rPr lang="nl-BE" baseline="0" dirty="0" err="1" smtClean="0"/>
              <a:t>the</a:t>
            </a:r>
            <a:r>
              <a:rPr lang="nl-BE" baseline="0" dirty="0" smtClean="0"/>
              <a:t> timeline </a:t>
            </a:r>
            <a:r>
              <a:rPr lang="nl-BE" baseline="0" dirty="0" err="1" smtClean="0"/>
              <a:t>the</a:t>
            </a:r>
            <a:r>
              <a:rPr lang="nl-BE" baseline="0" dirty="0" smtClean="0"/>
              <a:t> student set</a:t>
            </a:r>
          </a:p>
          <a:p>
            <a:r>
              <a:rPr lang="nl-BE" baseline="0" dirty="0" err="1" smtClean="0"/>
              <a:t>Realistic</a:t>
            </a:r>
            <a:r>
              <a:rPr lang="nl-BE" baseline="0" dirty="0" smtClean="0"/>
              <a:t> = How is </a:t>
            </a:r>
            <a:r>
              <a:rPr lang="nl-BE" baseline="0" dirty="0" err="1" smtClean="0"/>
              <a:t>your</a:t>
            </a:r>
            <a:r>
              <a:rPr lang="nl-BE" baseline="0" dirty="0" smtClean="0"/>
              <a:t> goal </a:t>
            </a:r>
            <a:r>
              <a:rPr lang="nl-BE" baseline="0" dirty="0" err="1" smtClean="0"/>
              <a:t>realistic</a:t>
            </a:r>
            <a:r>
              <a:rPr lang="nl-BE" baseline="0" dirty="0" smtClean="0"/>
              <a:t>? A </a:t>
            </a:r>
            <a:r>
              <a:rPr lang="nl-BE" baseline="0" dirty="0" err="1" smtClean="0"/>
              <a:t>realistic</a:t>
            </a:r>
            <a:r>
              <a:rPr lang="nl-BE" baseline="0" dirty="0" smtClean="0"/>
              <a:t> goal </a:t>
            </a:r>
            <a:r>
              <a:rPr lang="nl-BE" baseline="0" dirty="0" err="1" smtClean="0"/>
              <a:t>should</a:t>
            </a:r>
            <a:r>
              <a:rPr lang="nl-BE" baseline="0" dirty="0" smtClean="0"/>
              <a:t> make sens </a:t>
            </a:r>
            <a:r>
              <a:rPr lang="nl-BE" baseline="0" dirty="0" err="1" smtClean="0"/>
              <a:t>when</a:t>
            </a:r>
            <a:r>
              <a:rPr lang="nl-BE" baseline="0" dirty="0" smtClean="0"/>
              <a:t> </a:t>
            </a:r>
            <a:r>
              <a:rPr lang="nl-BE" baseline="0" dirty="0" err="1" smtClean="0"/>
              <a:t>implemented</a:t>
            </a:r>
            <a:r>
              <a:rPr lang="nl-BE" baseline="0" dirty="0" smtClean="0"/>
              <a:t> </a:t>
            </a:r>
            <a:r>
              <a:rPr lang="nl-BE" baseline="0" dirty="0" err="1" smtClean="0"/>
              <a:t>into</a:t>
            </a:r>
            <a:r>
              <a:rPr lang="nl-BE" baseline="0" dirty="0" smtClean="0"/>
              <a:t> </a:t>
            </a:r>
            <a:r>
              <a:rPr lang="nl-BE" baseline="0" dirty="0" err="1" smtClean="0"/>
              <a:t>the</a:t>
            </a:r>
            <a:r>
              <a:rPr lang="nl-BE" baseline="0" dirty="0" smtClean="0"/>
              <a:t> student overall </a:t>
            </a:r>
            <a:r>
              <a:rPr lang="nl-BE" baseline="0" dirty="0" err="1" smtClean="0"/>
              <a:t>career</a:t>
            </a:r>
            <a:r>
              <a:rPr lang="nl-BE" baseline="0" dirty="0" smtClean="0"/>
              <a:t> development</a:t>
            </a:r>
          </a:p>
          <a:p>
            <a:r>
              <a:rPr lang="nl-BE" baseline="0" dirty="0" err="1" smtClean="0"/>
              <a:t>Timely</a:t>
            </a:r>
            <a:r>
              <a:rPr lang="nl-BE" baseline="0" dirty="0" smtClean="0"/>
              <a:t> = </a:t>
            </a:r>
            <a:r>
              <a:rPr lang="nl-BE" baseline="0" dirty="0" err="1" smtClean="0"/>
              <a:t>What</a:t>
            </a:r>
            <a:r>
              <a:rPr lang="nl-BE" baseline="0" dirty="0" smtClean="0"/>
              <a:t> is </a:t>
            </a:r>
            <a:r>
              <a:rPr lang="nl-BE" baseline="0" dirty="0" err="1" smtClean="0"/>
              <a:t>the</a:t>
            </a:r>
            <a:r>
              <a:rPr lang="nl-BE" baseline="0" dirty="0" smtClean="0"/>
              <a:t> </a:t>
            </a:r>
            <a:r>
              <a:rPr lang="nl-BE" baseline="0" dirty="0" err="1" smtClean="0"/>
              <a:t>specific</a:t>
            </a:r>
            <a:r>
              <a:rPr lang="nl-BE" baseline="0" dirty="0" smtClean="0"/>
              <a:t> timeline </a:t>
            </a:r>
            <a:r>
              <a:rPr lang="nl-BE" baseline="0" dirty="0" err="1" smtClean="0"/>
              <a:t>for</a:t>
            </a:r>
            <a:r>
              <a:rPr lang="nl-BE" baseline="0" dirty="0" smtClean="0"/>
              <a:t> </a:t>
            </a:r>
            <a:r>
              <a:rPr lang="nl-BE" baseline="0" dirty="0" err="1" smtClean="0"/>
              <a:t>your</a:t>
            </a:r>
            <a:r>
              <a:rPr lang="nl-BE" baseline="0" dirty="0" smtClean="0"/>
              <a:t> goal? A </a:t>
            </a:r>
            <a:r>
              <a:rPr lang="nl-BE" baseline="0" dirty="0" err="1" smtClean="0"/>
              <a:t>timely</a:t>
            </a:r>
            <a:r>
              <a:rPr lang="nl-BE" baseline="0" dirty="0" smtClean="0"/>
              <a:t> goal is </a:t>
            </a:r>
            <a:r>
              <a:rPr lang="nl-BE" baseline="0" dirty="0" err="1" smtClean="0"/>
              <a:t>limited</a:t>
            </a:r>
            <a:r>
              <a:rPr lang="nl-BE" baseline="0" dirty="0" smtClean="0"/>
              <a:t> </a:t>
            </a:r>
            <a:r>
              <a:rPr lang="nl-BE" baseline="0" dirty="0" err="1" smtClean="0"/>
              <a:t>by</a:t>
            </a:r>
            <a:r>
              <a:rPr lang="nl-BE" baseline="0" dirty="0" smtClean="0"/>
              <a:t> a </a:t>
            </a:r>
            <a:r>
              <a:rPr lang="nl-BE" baseline="0" dirty="0" err="1" smtClean="0"/>
              <a:t>defined</a:t>
            </a:r>
            <a:r>
              <a:rPr lang="nl-BE" baseline="0" dirty="0" smtClean="0"/>
              <a:t> </a:t>
            </a:r>
            <a:r>
              <a:rPr lang="nl-BE" baseline="0" dirty="0" err="1" smtClean="0"/>
              <a:t>period</a:t>
            </a:r>
            <a:r>
              <a:rPr lang="nl-BE" baseline="0" dirty="0" smtClean="0"/>
              <a:t> of time </a:t>
            </a:r>
            <a:r>
              <a:rPr lang="nl-BE" baseline="0" dirty="0" err="1" smtClean="0"/>
              <a:t>ans</a:t>
            </a:r>
            <a:r>
              <a:rPr lang="nl-BE" baseline="0" dirty="0" smtClean="0"/>
              <a:t> </a:t>
            </a:r>
            <a:r>
              <a:rPr lang="nl-BE" baseline="0" dirty="0" err="1" smtClean="0"/>
              <a:t>includes</a:t>
            </a:r>
            <a:r>
              <a:rPr lang="nl-BE" baseline="0" dirty="0" smtClean="0"/>
              <a:t> a </a:t>
            </a:r>
            <a:r>
              <a:rPr lang="nl-BE" baseline="0" dirty="0" err="1" smtClean="0"/>
              <a:t>specific</a:t>
            </a:r>
            <a:r>
              <a:rPr lang="nl-BE" baseline="0" dirty="0" smtClean="0"/>
              <a:t> timeline </a:t>
            </a:r>
            <a:r>
              <a:rPr lang="nl-BE" baseline="0" dirty="0" err="1" smtClean="0"/>
              <a:t>for</a:t>
            </a:r>
            <a:r>
              <a:rPr lang="nl-BE" baseline="0" dirty="0" smtClean="0"/>
              <a:t> </a:t>
            </a:r>
            <a:r>
              <a:rPr lang="nl-BE" baseline="0" dirty="0" err="1" smtClean="0"/>
              <a:t>each</a:t>
            </a:r>
            <a:r>
              <a:rPr lang="nl-BE" baseline="0" dirty="0" smtClean="0"/>
              <a:t> step of </a:t>
            </a:r>
            <a:r>
              <a:rPr lang="nl-BE" baseline="0" dirty="0" err="1" smtClean="0"/>
              <a:t>the</a:t>
            </a:r>
            <a:r>
              <a:rPr lang="nl-BE" baseline="0" dirty="0" smtClean="0"/>
              <a:t> </a:t>
            </a:r>
            <a:r>
              <a:rPr lang="nl-BE" baseline="0" dirty="0" err="1" smtClean="0"/>
              <a:t>process</a:t>
            </a: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10</a:t>
            </a:fld>
            <a:endParaRPr lang="nl-BE"/>
          </a:p>
        </p:txBody>
      </p:sp>
    </p:spTree>
    <p:extLst>
      <p:ext uri="{BB962C8B-B14F-4D97-AF65-F5344CB8AC3E}">
        <p14:creationId xmlns:p14="http://schemas.microsoft.com/office/powerpoint/2010/main" val="328250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Feedback: </a:t>
            </a:r>
            <a:r>
              <a:rPr lang="nl-BE" dirty="0" err="1" smtClean="0"/>
              <a:t>before</a:t>
            </a:r>
            <a:r>
              <a:rPr lang="nl-BE" dirty="0" smtClean="0"/>
              <a:t> </a:t>
            </a:r>
            <a:r>
              <a:rPr lang="nl-BE" dirty="0" err="1" smtClean="0"/>
              <a:t>asking</a:t>
            </a:r>
            <a:r>
              <a:rPr lang="nl-BE" dirty="0" smtClean="0"/>
              <a:t> </a:t>
            </a:r>
            <a:r>
              <a:rPr lang="nl-BE" dirty="0" err="1" smtClean="0"/>
              <a:t>written</a:t>
            </a:r>
            <a:r>
              <a:rPr lang="nl-BE" dirty="0" smtClean="0"/>
              <a:t> feedback,</a:t>
            </a:r>
            <a:r>
              <a:rPr lang="nl-BE" baseline="0" dirty="0" smtClean="0"/>
              <a:t> student have </a:t>
            </a:r>
            <a:r>
              <a:rPr lang="nl-BE" baseline="0" dirty="0" err="1" smtClean="0"/>
              <a:t>to</a:t>
            </a:r>
            <a:r>
              <a:rPr lang="nl-BE" baseline="0" dirty="0" smtClean="0"/>
              <a:t> </a:t>
            </a:r>
            <a:r>
              <a:rPr lang="nl-BE" baseline="0" dirty="0" err="1" smtClean="0"/>
              <a:t>writte</a:t>
            </a:r>
            <a:r>
              <a:rPr lang="nl-BE" baseline="0" dirty="0" smtClean="0"/>
              <a:t> </a:t>
            </a:r>
            <a:r>
              <a:rPr lang="nl-BE" baseline="0" dirty="0" err="1" smtClean="0"/>
              <a:t>self</a:t>
            </a:r>
            <a:r>
              <a:rPr lang="nl-BE" baseline="0" dirty="0" smtClean="0"/>
              <a:t> </a:t>
            </a:r>
            <a:r>
              <a:rPr lang="nl-BE" baseline="0" dirty="0" err="1" smtClean="0"/>
              <a:t>something</a:t>
            </a:r>
            <a:r>
              <a:rPr lang="nl-BE" baseline="0" dirty="0" smtClean="0"/>
              <a:t> </a:t>
            </a:r>
            <a:r>
              <a:rPr lang="nl-BE" baseline="0" dirty="0" err="1" smtClean="0"/>
              <a:t>about</a:t>
            </a:r>
            <a:r>
              <a:rPr lang="nl-BE" baseline="0" dirty="0" smtClean="0"/>
              <a:t> his </a:t>
            </a:r>
            <a:r>
              <a:rPr lang="nl-BE" baseline="0" dirty="0" err="1" smtClean="0"/>
              <a:t>journey</a:t>
            </a:r>
            <a:r>
              <a:rPr lang="nl-BE" baseline="0" dirty="0" smtClean="0"/>
              <a:t> or </a:t>
            </a:r>
            <a:r>
              <a:rPr lang="nl-BE" baseline="0" dirty="0" err="1" smtClean="0"/>
              <a:t>experience</a:t>
            </a:r>
            <a:r>
              <a:rPr lang="nl-BE" baseline="0" dirty="0" smtClean="0"/>
              <a:t>. </a:t>
            </a:r>
            <a:r>
              <a:rPr lang="nl-BE" baseline="0" dirty="0" err="1" smtClean="0"/>
              <a:t>Than</a:t>
            </a:r>
            <a:r>
              <a:rPr lang="nl-BE" baseline="0" dirty="0" smtClean="0"/>
              <a:t> student </a:t>
            </a:r>
            <a:r>
              <a:rPr lang="nl-BE" baseline="0" dirty="0" err="1" smtClean="0"/>
              <a:t>asked</a:t>
            </a:r>
            <a:r>
              <a:rPr lang="nl-BE" baseline="0" dirty="0" smtClean="0"/>
              <a:t> </a:t>
            </a:r>
            <a:r>
              <a:rPr lang="nl-BE" baseline="0" dirty="0" err="1" smtClean="0"/>
              <a:t>written</a:t>
            </a:r>
            <a:r>
              <a:rPr lang="nl-BE" baseline="0" dirty="0" smtClean="0"/>
              <a:t> feedback </a:t>
            </a:r>
            <a:r>
              <a:rPr lang="nl-BE" baseline="0" dirty="0" err="1" smtClean="0"/>
              <a:t>to</a:t>
            </a:r>
            <a:r>
              <a:rPr lang="nl-BE" baseline="0" dirty="0" smtClean="0"/>
              <a:t> </a:t>
            </a:r>
            <a:r>
              <a:rPr lang="nl-BE" baseline="0" dirty="0" err="1" smtClean="0"/>
              <a:t>the</a:t>
            </a:r>
            <a:r>
              <a:rPr lang="nl-BE" baseline="0" dirty="0" smtClean="0"/>
              <a:t> nurse or mentor </a:t>
            </a:r>
            <a:r>
              <a:rPr lang="nl-BE" baseline="0" dirty="0" err="1" smtClean="0"/>
              <a:t>who</a:t>
            </a:r>
            <a:r>
              <a:rPr lang="nl-BE" baseline="0" dirty="0" smtClean="0"/>
              <a:t> was </a:t>
            </a:r>
            <a:r>
              <a:rPr lang="nl-BE" baseline="0" dirty="0" err="1" smtClean="0"/>
              <a:t>working</a:t>
            </a:r>
            <a:r>
              <a:rPr lang="nl-BE" baseline="0" dirty="0" smtClean="0"/>
              <a:t> </a:t>
            </a:r>
            <a:r>
              <a:rPr lang="nl-BE" baseline="0" dirty="0" err="1" smtClean="0"/>
              <a:t>with</a:t>
            </a:r>
            <a:r>
              <a:rPr lang="nl-BE" baseline="0" dirty="0" smtClean="0"/>
              <a:t> </a:t>
            </a:r>
            <a:r>
              <a:rPr lang="nl-BE" baseline="0" dirty="0" err="1" smtClean="0"/>
              <a:t>him</a:t>
            </a:r>
            <a:r>
              <a:rPr lang="nl-BE" baseline="0" dirty="0" smtClean="0"/>
              <a:t> </a:t>
            </a:r>
            <a:r>
              <a:rPr lang="nl-BE" baseline="0" dirty="0" err="1" smtClean="0"/>
              <a:t>that</a:t>
            </a:r>
            <a:r>
              <a:rPr lang="nl-BE" baseline="0" dirty="0" smtClean="0"/>
              <a:t> </a:t>
            </a:r>
            <a:r>
              <a:rPr lang="nl-BE" baseline="0" dirty="0" err="1" smtClean="0"/>
              <a:t>day</a:t>
            </a:r>
            <a:r>
              <a:rPr lang="nl-BE" baseline="0" dirty="0" smtClean="0"/>
              <a:t>. The more feedback </a:t>
            </a:r>
            <a:r>
              <a:rPr lang="nl-BE" baseline="0" dirty="0" err="1" smtClean="0"/>
              <a:t>the</a:t>
            </a:r>
            <a:r>
              <a:rPr lang="nl-BE" baseline="0" dirty="0" smtClean="0"/>
              <a:t> </a:t>
            </a:r>
            <a:r>
              <a:rPr lang="nl-BE" baseline="0" dirty="0" err="1" smtClean="0"/>
              <a:t>better</a:t>
            </a:r>
            <a:r>
              <a:rPr lang="nl-BE" baseline="0" dirty="0" smtClean="0"/>
              <a:t>, </a:t>
            </a:r>
            <a:r>
              <a:rPr lang="nl-BE" baseline="0" dirty="0" err="1" smtClean="0"/>
              <a:t>because</a:t>
            </a:r>
            <a:r>
              <a:rPr lang="nl-BE" baseline="0" dirty="0" smtClean="0"/>
              <a:t> </a:t>
            </a:r>
            <a:r>
              <a:rPr lang="nl-BE" baseline="0" dirty="0" err="1" smtClean="0"/>
              <a:t>the</a:t>
            </a:r>
            <a:r>
              <a:rPr lang="nl-BE" baseline="0" dirty="0" smtClean="0"/>
              <a:t> </a:t>
            </a:r>
            <a:r>
              <a:rPr lang="nl-BE" baseline="0" dirty="0" err="1" smtClean="0"/>
              <a:t>middle</a:t>
            </a:r>
            <a:r>
              <a:rPr lang="nl-BE" baseline="0" dirty="0" smtClean="0"/>
              <a:t> </a:t>
            </a:r>
            <a:r>
              <a:rPr lang="nl-BE" baseline="0" dirty="0" err="1" smtClean="0"/>
              <a:t>and</a:t>
            </a:r>
            <a:r>
              <a:rPr lang="nl-BE" baseline="0" dirty="0" smtClean="0"/>
              <a:t> </a:t>
            </a:r>
            <a:r>
              <a:rPr lang="nl-BE" baseline="0" dirty="0" err="1" smtClean="0"/>
              <a:t>final</a:t>
            </a:r>
            <a:r>
              <a:rPr lang="nl-BE" baseline="0" dirty="0" smtClean="0"/>
              <a:t> assessment is </a:t>
            </a:r>
            <a:r>
              <a:rPr lang="nl-BE" baseline="0" dirty="0" err="1" smtClean="0"/>
              <a:t>partially</a:t>
            </a:r>
            <a:r>
              <a:rPr lang="nl-BE" baseline="0" dirty="0" smtClean="0"/>
              <a:t> </a:t>
            </a:r>
            <a:r>
              <a:rPr lang="nl-BE" baseline="0" dirty="0" err="1" smtClean="0"/>
              <a:t>based</a:t>
            </a:r>
            <a:r>
              <a:rPr lang="nl-BE" baseline="0" dirty="0" smtClean="0"/>
              <a:t> on </a:t>
            </a:r>
            <a:r>
              <a:rPr lang="nl-BE" baseline="0" dirty="0" err="1" smtClean="0"/>
              <a:t>the</a:t>
            </a:r>
            <a:r>
              <a:rPr lang="nl-BE" baseline="0" dirty="0" smtClean="0"/>
              <a:t> </a:t>
            </a:r>
            <a:r>
              <a:rPr lang="nl-BE" baseline="0" dirty="0" err="1" smtClean="0"/>
              <a:t>written</a:t>
            </a:r>
            <a:r>
              <a:rPr lang="nl-BE" baseline="0" dirty="0" smtClean="0"/>
              <a:t> feedback. </a:t>
            </a:r>
            <a:endParaRPr lang="nl-BE" dirty="0" smtClean="0"/>
          </a:p>
          <a:p>
            <a:r>
              <a:rPr lang="nl-BE" dirty="0" smtClean="0"/>
              <a:t>Daily log: h</a:t>
            </a:r>
            <a:r>
              <a:rPr lang="en-US" dirty="0" smtClean="0"/>
              <a:t>ere students may reflect (in the beginning</a:t>
            </a:r>
            <a:r>
              <a:rPr lang="en-US" baseline="0" dirty="0" smtClean="0"/>
              <a:t> of the internship </a:t>
            </a:r>
            <a:r>
              <a:rPr lang="en-US" dirty="0" smtClean="0"/>
              <a:t>daily, and afterwards only when necessary) on their experiences and learning opportunities. They can reflect</a:t>
            </a:r>
            <a:r>
              <a:rPr lang="en-US" baseline="0" dirty="0" smtClean="0"/>
              <a:t> on their actions and knowledge. </a:t>
            </a:r>
            <a:r>
              <a:rPr lang="en-US" dirty="0" smtClean="0"/>
              <a:t>Students</a:t>
            </a:r>
            <a:r>
              <a:rPr lang="en-US" baseline="0" dirty="0" smtClean="0"/>
              <a:t> have to send 2 times a week their logbook to the lecturer. The lecturer read this logbook and give comments when necessary or asked questions when something isn’t clear. The lecturer can use the content of the logbook during the conversation with the student. </a:t>
            </a:r>
          </a:p>
          <a:p>
            <a:r>
              <a:rPr lang="en-US" baseline="0" dirty="0" smtClean="0"/>
              <a:t>Refresher training: exchange of experience on the internship, organized by the school department. This moment of reflection can correct negative internship experience or can place confrontational experience. Trainees share their experiences with each other.</a:t>
            </a:r>
          </a:p>
          <a:p>
            <a:r>
              <a:rPr lang="en-US" baseline="0" dirty="0" smtClean="0"/>
              <a:t>Self-assessment: in preparation of the interim and final evaluation, the student must score himself (in pencil) on the evaluation form. This self-assessment is used during the evaluation which always takes place with the student and the mentor. In this way it can be seen if the student over or underestimated himself and for what competences.</a:t>
            </a: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11</a:t>
            </a:fld>
            <a:endParaRPr lang="nl-BE"/>
          </a:p>
        </p:txBody>
      </p:sp>
    </p:spTree>
    <p:extLst>
      <p:ext uri="{BB962C8B-B14F-4D97-AF65-F5344CB8AC3E}">
        <p14:creationId xmlns:p14="http://schemas.microsoft.com/office/powerpoint/2010/main" val="410980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 </a:t>
            </a:r>
            <a:r>
              <a:rPr lang="nl-BE" dirty="0" err="1" smtClean="0"/>
              <a:t>some</a:t>
            </a:r>
            <a:r>
              <a:rPr lang="nl-BE" dirty="0" smtClean="0"/>
              <a:t> </a:t>
            </a:r>
            <a:r>
              <a:rPr lang="nl-BE" dirty="0" err="1" smtClean="0"/>
              <a:t>hospitals</a:t>
            </a:r>
            <a:r>
              <a:rPr lang="nl-BE" dirty="0" smtClean="0"/>
              <a:t> </a:t>
            </a:r>
            <a:r>
              <a:rPr lang="nl-BE" dirty="0" err="1" smtClean="0"/>
              <a:t>students</a:t>
            </a:r>
            <a:r>
              <a:rPr lang="nl-BE" dirty="0" smtClean="0"/>
              <a:t> have </a:t>
            </a:r>
            <a:r>
              <a:rPr lang="nl-BE" dirty="0" err="1" smtClean="0"/>
              <a:t>to</a:t>
            </a:r>
            <a:r>
              <a:rPr lang="nl-BE" dirty="0" smtClean="0"/>
              <a:t> </a:t>
            </a:r>
            <a:r>
              <a:rPr lang="nl-BE" dirty="0" err="1" smtClean="0"/>
              <a:t>fill</a:t>
            </a:r>
            <a:r>
              <a:rPr lang="nl-BE" dirty="0" smtClean="0"/>
              <a:t> in een digital or </a:t>
            </a:r>
            <a:r>
              <a:rPr lang="nl-BE" dirty="0" err="1" smtClean="0"/>
              <a:t>written</a:t>
            </a:r>
            <a:r>
              <a:rPr lang="nl-BE" dirty="0" smtClean="0"/>
              <a:t> </a:t>
            </a:r>
            <a:r>
              <a:rPr lang="nl-BE" dirty="0" err="1" smtClean="0"/>
              <a:t>evaluation</a:t>
            </a:r>
            <a:r>
              <a:rPr lang="nl-BE" dirty="0" smtClean="0"/>
              <a:t> survey. </a:t>
            </a:r>
            <a:r>
              <a:rPr lang="en-US" dirty="0" smtClean="0"/>
              <a:t>Just like the student is evaluated by the department, the department is evaluated by the student. In this way the nursing department can work on less good issues.</a:t>
            </a:r>
            <a:endParaRPr lang="nl-BE" dirty="0" smtClean="0"/>
          </a:p>
          <a:p>
            <a:r>
              <a:rPr lang="nl-BE" dirty="0" err="1" smtClean="0"/>
              <a:t>During</a:t>
            </a:r>
            <a:r>
              <a:rPr lang="nl-BE" dirty="0" smtClean="0"/>
              <a:t> </a:t>
            </a:r>
            <a:r>
              <a:rPr lang="nl-BE" dirty="0" err="1" smtClean="0"/>
              <a:t>every</a:t>
            </a:r>
            <a:r>
              <a:rPr lang="nl-BE" dirty="0" smtClean="0"/>
              <a:t> </a:t>
            </a:r>
            <a:r>
              <a:rPr lang="nl-BE" dirty="0" err="1" smtClean="0"/>
              <a:t>clinical</a:t>
            </a:r>
            <a:r>
              <a:rPr lang="nl-BE" baseline="0" dirty="0" smtClean="0"/>
              <a:t> </a:t>
            </a:r>
            <a:r>
              <a:rPr lang="nl-BE" baseline="0" dirty="0" err="1" smtClean="0"/>
              <a:t>practice</a:t>
            </a:r>
            <a:r>
              <a:rPr lang="nl-BE" baseline="0" dirty="0" smtClean="0"/>
              <a:t> </a:t>
            </a:r>
            <a:r>
              <a:rPr lang="nl-BE" baseline="0" dirty="0" err="1" smtClean="0"/>
              <a:t>students</a:t>
            </a:r>
            <a:r>
              <a:rPr lang="nl-BE" baseline="0" dirty="0" smtClean="0"/>
              <a:t> have </a:t>
            </a:r>
            <a:r>
              <a:rPr lang="nl-BE" baseline="0" dirty="0" err="1" smtClean="0"/>
              <a:t>to</a:t>
            </a:r>
            <a:r>
              <a:rPr lang="nl-BE" baseline="0" dirty="0" smtClean="0"/>
              <a:t> make </a:t>
            </a:r>
            <a:r>
              <a:rPr lang="nl-BE" baseline="0" dirty="0" err="1" smtClean="0"/>
              <a:t>an</a:t>
            </a:r>
            <a:r>
              <a:rPr lang="nl-BE" baseline="0" dirty="0" smtClean="0"/>
              <a:t> </a:t>
            </a:r>
            <a:r>
              <a:rPr lang="nl-BE" baseline="0" dirty="0" err="1" smtClean="0"/>
              <a:t>assigment</a:t>
            </a:r>
            <a:r>
              <a:rPr lang="nl-BE" baseline="0" dirty="0" smtClean="0"/>
              <a:t>, </a:t>
            </a:r>
            <a:r>
              <a:rPr lang="nl-BE" baseline="0" dirty="0" err="1" smtClean="0"/>
              <a:t>linked</a:t>
            </a:r>
            <a:r>
              <a:rPr lang="nl-BE" baseline="0" dirty="0" smtClean="0"/>
              <a:t> at </a:t>
            </a:r>
            <a:r>
              <a:rPr lang="nl-BE" baseline="0" dirty="0" err="1" smtClean="0"/>
              <a:t>the</a:t>
            </a:r>
            <a:r>
              <a:rPr lang="nl-BE" baseline="0" dirty="0" smtClean="0"/>
              <a:t> </a:t>
            </a:r>
            <a:r>
              <a:rPr lang="nl-BE" baseline="0" dirty="0" err="1" smtClean="0"/>
              <a:t>internship</a:t>
            </a:r>
            <a:r>
              <a:rPr lang="nl-BE" baseline="0" dirty="0" smtClean="0"/>
              <a:t>. </a:t>
            </a:r>
            <a:r>
              <a:rPr lang="nl-BE" baseline="0" dirty="0" err="1" smtClean="0"/>
              <a:t>Students</a:t>
            </a:r>
            <a:r>
              <a:rPr lang="nl-BE" baseline="0" dirty="0" smtClean="0"/>
              <a:t> have </a:t>
            </a:r>
            <a:r>
              <a:rPr lang="nl-BE" baseline="0" dirty="0" err="1" smtClean="0"/>
              <a:t>to</a:t>
            </a:r>
            <a:r>
              <a:rPr lang="nl-BE" baseline="0" dirty="0" smtClean="0"/>
              <a:t> </a:t>
            </a:r>
            <a:r>
              <a:rPr lang="nl-BE" baseline="0" dirty="0" err="1" smtClean="0"/>
              <a:t>bring</a:t>
            </a:r>
            <a:r>
              <a:rPr lang="nl-BE" baseline="0" dirty="0" smtClean="0"/>
              <a:t> in </a:t>
            </a:r>
            <a:r>
              <a:rPr lang="nl-BE" baseline="0" dirty="0" err="1" smtClean="0"/>
              <a:t>this</a:t>
            </a:r>
            <a:r>
              <a:rPr lang="nl-BE" baseline="0" dirty="0" smtClean="0"/>
              <a:t> </a:t>
            </a:r>
            <a:r>
              <a:rPr lang="nl-BE" baseline="0" dirty="0" err="1" smtClean="0"/>
              <a:t>assigment</a:t>
            </a:r>
            <a:r>
              <a:rPr lang="nl-BE" baseline="0" dirty="0" smtClean="0"/>
              <a:t>, </a:t>
            </a:r>
            <a:r>
              <a:rPr lang="nl-BE" baseline="0" dirty="0" err="1" smtClean="0"/>
              <a:t>normally</a:t>
            </a:r>
            <a:r>
              <a:rPr lang="nl-BE" baseline="0" dirty="0" smtClean="0"/>
              <a:t> </a:t>
            </a:r>
            <a:r>
              <a:rPr lang="nl-BE" baseline="0" dirty="0" err="1" smtClean="0"/>
              <a:t>the</a:t>
            </a:r>
            <a:r>
              <a:rPr lang="nl-BE" baseline="0" dirty="0" smtClean="0"/>
              <a:t> first </a:t>
            </a:r>
            <a:r>
              <a:rPr lang="nl-BE" baseline="0" dirty="0" err="1" smtClean="0"/>
              <a:t>day</a:t>
            </a:r>
            <a:r>
              <a:rPr lang="nl-BE" baseline="0" dirty="0" smtClean="0"/>
              <a:t> </a:t>
            </a:r>
            <a:r>
              <a:rPr lang="nl-BE" baseline="0" dirty="0" err="1" smtClean="0"/>
              <a:t>after</a:t>
            </a:r>
            <a:r>
              <a:rPr lang="nl-BE" baseline="0" dirty="0" smtClean="0"/>
              <a:t> training. </a:t>
            </a:r>
          </a:p>
          <a:p>
            <a:r>
              <a:rPr lang="nl-BE" baseline="0" dirty="0" err="1" smtClean="0"/>
              <a:t>They</a:t>
            </a:r>
            <a:r>
              <a:rPr lang="nl-BE" baseline="0" dirty="0" smtClean="0"/>
              <a:t> </a:t>
            </a:r>
            <a:r>
              <a:rPr lang="nl-BE" baseline="0" dirty="0" err="1" smtClean="0"/>
              <a:t>can</a:t>
            </a:r>
            <a:r>
              <a:rPr lang="nl-BE" baseline="0" dirty="0" smtClean="0"/>
              <a:t> </a:t>
            </a:r>
            <a:r>
              <a:rPr lang="nl-BE" baseline="0" dirty="0" err="1" smtClean="0"/>
              <a:t>asked</a:t>
            </a:r>
            <a:r>
              <a:rPr lang="nl-BE" baseline="0" dirty="0" smtClean="0"/>
              <a:t> feedback </a:t>
            </a:r>
            <a:r>
              <a:rPr lang="nl-BE" baseline="0" dirty="0" err="1" smtClean="0"/>
              <a:t>to</a:t>
            </a:r>
            <a:r>
              <a:rPr lang="nl-BE" baseline="0" dirty="0" smtClean="0"/>
              <a:t> </a:t>
            </a:r>
            <a:r>
              <a:rPr lang="nl-BE" baseline="0" dirty="0" err="1" smtClean="0"/>
              <a:t>the</a:t>
            </a:r>
            <a:r>
              <a:rPr lang="nl-BE" baseline="0" dirty="0" smtClean="0"/>
              <a:t> </a:t>
            </a:r>
            <a:r>
              <a:rPr lang="nl-BE" baseline="0" dirty="0" err="1" smtClean="0"/>
              <a:t>lecturer</a:t>
            </a:r>
            <a:r>
              <a:rPr lang="nl-BE" baseline="0" dirty="0" smtClean="0"/>
              <a:t> </a:t>
            </a:r>
            <a:r>
              <a:rPr lang="nl-BE" baseline="0" dirty="0" err="1" smtClean="0"/>
              <a:t>during</a:t>
            </a:r>
            <a:r>
              <a:rPr lang="nl-BE" baseline="0" dirty="0" smtClean="0"/>
              <a:t> </a:t>
            </a:r>
            <a:r>
              <a:rPr lang="nl-BE" baseline="0" dirty="0" err="1" smtClean="0"/>
              <a:t>their</a:t>
            </a:r>
            <a:r>
              <a:rPr lang="nl-BE" baseline="0" dirty="0" smtClean="0"/>
              <a:t> </a:t>
            </a:r>
            <a:r>
              <a:rPr lang="nl-BE" baseline="0" dirty="0" err="1" smtClean="0"/>
              <a:t>internship</a:t>
            </a:r>
            <a:r>
              <a:rPr lang="nl-BE" baseline="0" dirty="0" smtClean="0"/>
              <a:t>. </a:t>
            </a:r>
            <a:r>
              <a:rPr lang="nl-BE" baseline="0" dirty="0" err="1" smtClean="0"/>
              <a:t>This</a:t>
            </a:r>
            <a:r>
              <a:rPr lang="nl-BE" baseline="0" dirty="0" smtClean="0"/>
              <a:t> </a:t>
            </a:r>
            <a:r>
              <a:rPr lang="nl-BE" baseline="0" dirty="0" err="1" smtClean="0"/>
              <a:t>assignment</a:t>
            </a:r>
            <a:r>
              <a:rPr lang="nl-BE" baseline="0" dirty="0" smtClean="0"/>
              <a:t> </a:t>
            </a:r>
            <a:r>
              <a:rPr lang="nl-BE" baseline="0" dirty="0" err="1" smtClean="0"/>
              <a:t>can</a:t>
            </a:r>
            <a:r>
              <a:rPr lang="nl-BE" baseline="0" dirty="0" smtClean="0"/>
              <a:t> </a:t>
            </a:r>
            <a:r>
              <a:rPr lang="nl-BE" baseline="0" dirty="0" err="1" smtClean="0"/>
              <a:t>be</a:t>
            </a:r>
            <a:r>
              <a:rPr lang="nl-BE" baseline="0" dirty="0" smtClean="0"/>
              <a:t> a </a:t>
            </a:r>
            <a:r>
              <a:rPr lang="nl-BE" baseline="0" dirty="0" err="1" smtClean="0"/>
              <a:t>patient</a:t>
            </a:r>
            <a:r>
              <a:rPr lang="nl-BE" baseline="0" dirty="0" smtClean="0"/>
              <a:t> </a:t>
            </a:r>
            <a:r>
              <a:rPr lang="nl-BE" baseline="0" dirty="0" err="1" smtClean="0"/>
              <a:t>discussion</a:t>
            </a:r>
            <a:r>
              <a:rPr lang="nl-BE" baseline="0" dirty="0" smtClean="0"/>
              <a:t>, a link </a:t>
            </a:r>
            <a:r>
              <a:rPr lang="nl-BE" baseline="0" dirty="0" err="1" smtClean="0"/>
              <a:t>between</a:t>
            </a:r>
            <a:r>
              <a:rPr lang="nl-BE" baseline="0" dirty="0" smtClean="0"/>
              <a:t> a </a:t>
            </a:r>
            <a:r>
              <a:rPr lang="nl-BE" baseline="0" dirty="0" err="1" smtClean="0"/>
              <a:t>scientific</a:t>
            </a:r>
            <a:r>
              <a:rPr lang="nl-BE" baseline="0" dirty="0" smtClean="0"/>
              <a:t> </a:t>
            </a:r>
            <a:r>
              <a:rPr lang="nl-BE" baseline="0" dirty="0" err="1" smtClean="0"/>
              <a:t>article</a:t>
            </a:r>
            <a:r>
              <a:rPr lang="nl-BE" baseline="0" dirty="0" smtClean="0"/>
              <a:t> </a:t>
            </a:r>
            <a:r>
              <a:rPr lang="nl-BE" baseline="0" dirty="0" err="1" smtClean="0"/>
              <a:t>and</a:t>
            </a:r>
            <a:r>
              <a:rPr lang="nl-BE" baseline="0" dirty="0" smtClean="0"/>
              <a:t> </a:t>
            </a:r>
            <a:r>
              <a:rPr lang="nl-BE" baseline="0" dirty="0" err="1" smtClean="0"/>
              <a:t>something</a:t>
            </a:r>
            <a:r>
              <a:rPr lang="nl-BE" baseline="0" dirty="0" smtClean="0"/>
              <a:t> special </a:t>
            </a:r>
            <a:r>
              <a:rPr lang="nl-BE" baseline="0" dirty="0" err="1" smtClean="0"/>
              <a:t>to</a:t>
            </a:r>
            <a:r>
              <a:rPr lang="nl-BE" baseline="0" dirty="0" smtClean="0"/>
              <a:t> </a:t>
            </a:r>
            <a:r>
              <a:rPr lang="nl-BE" baseline="0" dirty="0" err="1" smtClean="0"/>
              <a:t>the</a:t>
            </a:r>
            <a:r>
              <a:rPr lang="nl-BE" baseline="0" dirty="0" smtClean="0"/>
              <a:t> nurse </a:t>
            </a:r>
            <a:r>
              <a:rPr lang="nl-BE" baseline="0" dirty="0" err="1" smtClean="0"/>
              <a:t>ward</a:t>
            </a:r>
            <a:r>
              <a:rPr lang="nl-BE" baseline="0" dirty="0" smtClean="0"/>
              <a:t>, CAT, </a:t>
            </a:r>
            <a:r>
              <a:rPr lang="nl-BE" baseline="0" dirty="0" err="1" smtClean="0"/>
              <a:t>improvement</a:t>
            </a:r>
            <a:r>
              <a:rPr lang="nl-BE" baseline="0" dirty="0" smtClean="0"/>
              <a:t> project, …</a:t>
            </a:r>
          </a:p>
          <a:p>
            <a:endParaRPr lang="en-US" baseline="0" dirty="0" smtClean="0"/>
          </a:p>
          <a:p>
            <a:r>
              <a:rPr lang="nl-BE" dirty="0" err="1" smtClean="0"/>
              <a:t>Conversation</a:t>
            </a:r>
            <a:r>
              <a:rPr lang="nl-BE" dirty="0" smtClean="0"/>
              <a:t> </a:t>
            </a:r>
            <a:r>
              <a:rPr lang="nl-BE" dirty="0" err="1" smtClean="0"/>
              <a:t>afterwards</a:t>
            </a:r>
            <a:r>
              <a:rPr lang="nl-BE" dirty="0" smtClean="0"/>
              <a:t>: in </a:t>
            </a:r>
            <a:r>
              <a:rPr lang="nl-BE" dirty="0" err="1" smtClean="0"/>
              <a:t>this</a:t>
            </a:r>
            <a:r>
              <a:rPr lang="nl-BE" dirty="0" smtClean="0"/>
              <a:t> </a:t>
            </a:r>
            <a:r>
              <a:rPr lang="nl-BE" dirty="0" err="1" smtClean="0"/>
              <a:t>conversations</a:t>
            </a:r>
            <a:r>
              <a:rPr lang="nl-BE" dirty="0" smtClean="0"/>
              <a:t> </a:t>
            </a:r>
            <a:r>
              <a:rPr lang="nl-BE" dirty="0" err="1" smtClean="0"/>
              <a:t>the</a:t>
            </a:r>
            <a:r>
              <a:rPr lang="nl-BE" dirty="0" smtClean="0"/>
              <a:t> </a:t>
            </a:r>
            <a:r>
              <a:rPr lang="nl-BE" dirty="0" err="1" smtClean="0"/>
              <a:t>strengths</a:t>
            </a:r>
            <a:r>
              <a:rPr lang="nl-BE" dirty="0" smtClean="0"/>
              <a:t> </a:t>
            </a:r>
            <a:r>
              <a:rPr lang="nl-BE" dirty="0" err="1" smtClean="0"/>
              <a:t>and</a:t>
            </a:r>
            <a:r>
              <a:rPr lang="nl-BE" dirty="0" smtClean="0"/>
              <a:t> </a:t>
            </a:r>
            <a:r>
              <a:rPr lang="nl-BE" dirty="0" err="1" smtClean="0"/>
              <a:t>weaknesses</a:t>
            </a:r>
            <a:r>
              <a:rPr lang="nl-BE" dirty="0" smtClean="0"/>
              <a:t> are </a:t>
            </a:r>
            <a:r>
              <a:rPr lang="nl-BE" dirty="0" err="1" smtClean="0"/>
              <a:t>discussed</a:t>
            </a:r>
            <a:r>
              <a:rPr lang="nl-BE" dirty="0" smtClean="0"/>
              <a:t> </a:t>
            </a:r>
            <a:r>
              <a:rPr lang="nl-BE" dirty="0" err="1" smtClean="0"/>
              <a:t>with</a:t>
            </a:r>
            <a:r>
              <a:rPr lang="nl-BE" dirty="0" smtClean="0"/>
              <a:t> </a:t>
            </a:r>
            <a:r>
              <a:rPr lang="nl-BE" dirty="0" err="1" smtClean="0"/>
              <a:t>the</a:t>
            </a:r>
            <a:r>
              <a:rPr lang="nl-BE" dirty="0" smtClean="0"/>
              <a:t> student.</a:t>
            </a:r>
            <a:r>
              <a:rPr lang="nl-BE" baseline="0" dirty="0" smtClean="0"/>
              <a:t> </a:t>
            </a:r>
            <a:r>
              <a:rPr lang="en-US" baseline="0" dirty="0" smtClean="0"/>
              <a:t>New goals are set for the next internship. The student needs to take them to the next training period. To prevent that the student would withhold his new goals, a copy of the evaluation document is made. The student must provide the copy of his evaluation document spontaneous during the briefing with his next lecturer. if not, the lector asks himself here for.</a:t>
            </a: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12</a:t>
            </a:fld>
            <a:endParaRPr lang="nl-BE"/>
          </a:p>
        </p:txBody>
      </p:sp>
    </p:spTree>
    <p:extLst>
      <p:ext uri="{BB962C8B-B14F-4D97-AF65-F5344CB8AC3E}">
        <p14:creationId xmlns:p14="http://schemas.microsoft.com/office/powerpoint/2010/main" val="2079481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First of </a:t>
            </a:r>
            <a:r>
              <a:rPr lang="nl-BE" dirty="0" err="1" smtClean="0"/>
              <a:t>all</a:t>
            </a:r>
            <a:r>
              <a:rPr lang="nl-BE" dirty="0" smtClean="0"/>
              <a:t>: </a:t>
            </a:r>
            <a:r>
              <a:rPr lang="nl-BE" dirty="0" err="1" smtClean="0"/>
              <a:t>students</a:t>
            </a:r>
            <a:r>
              <a:rPr lang="nl-BE" dirty="0" smtClean="0"/>
              <a:t>’ </a:t>
            </a:r>
            <a:r>
              <a:rPr lang="nl-BE" dirty="0" err="1" smtClean="0"/>
              <a:t>degree</a:t>
            </a:r>
            <a:r>
              <a:rPr lang="nl-BE" dirty="0" smtClean="0"/>
              <a:t> of </a:t>
            </a:r>
            <a:r>
              <a:rPr lang="nl-BE" dirty="0" err="1" smtClean="0"/>
              <a:t>satisfaction</a:t>
            </a:r>
            <a:r>
              <a:rPr lang="nl-BE" baseline="0" dirty="0" smtClean="0"/>
              <a:t> </a:t>
            </a:r>
            <a:r>
              <a:rPr lang="nl-BE" baseline="0" dirty="0" err="1" smtClean="0"/>
              <a:t>during</a:t>
            </a:r>
            <a:r>
              <a:rPr lang="nl-BE" baseline="0" dirty="0" smtClean="0"/>
              <a:t> </a:t>
            </a:r>
            <a:r>
              <a:rPr lang="nl-BE" baseline="0" dirty="0" err="1" smtClean="0"/>
              <a:t>clinical</a:t>
            </a:r>
            <a:r>
              <a:rPr lang="nl-BE" baseline="0" dirty="0" smtClean="0"/>
              <a:t> placement </a:t>
            </a:r>
            <a:r>
              <a:rPr lang="nl-BE" baseline="0" dirty="0" err="1" smtClean="0"/>
              <a:t>depends</a:t>
            </a:r>
            <a:r>
              <a:rPr lang="nl-BE" baseline="0" dirty="0" smtClean="0"/>
              <a:t> on factors </a:t>
            </a:r>
            <a:r>
              <a:rPr lang="nl-BE" baseline="0" dirty="0" err="1" smtClean="0"/>
              <a:t>such</a:t>
            </a:r>
            <a:r>
              <a:rPr lang="nl-BE" baseline="0" dirty="0" smtClean="0"/>
              <a:t> as feeling </a:t>
            </a:r>
            <a:r>
              <a:rPr lang="nl-BE" baseline="0" dirty="0" err="1" smtClean="0"/>
              <a:t>welcome</a:t>
            </a:r>
            <a:r>
              <a:rPr lang="nl-BE" baseline="0" dirty="0" smtClean="0"/>
              <a:t> in </a:t>
            </a:r>
            <a:r>
              <a:rPr lang="nl-BE" baseline="0" dirty="0" err="1" smtClean="0"/>
              <a:t>the</a:t>
            </a:r>
            <a:r>
              <a:rPr lang="nl-BE" baseline="0" dirty="0" smtClean="0"/>
              <a:t> </a:t>
            </a:r>
            <a:r>
              <a:rPr lang="nl-BE" baseline="0" dirty="0" err="1" smtClean="0"/>
              <a:t>clinical</a:t>
            </a:r>
            <a:r>
              <a:rPr lang="nl-BE" baseline="0" dirty="0" smtClean="0"/>
              <a:t> placement </a:t>
            </a:r>
            <a:r>
              <a:rPr lang="nl-BE" baseline="0" dirty="0" err="1" smtClean="0"/>
              <a:t>and</a:t>
            </a:r>
            <a:r>
              <a:rPr lang="nl-BE" baseline="0" dirty="0" smtClean="0"/>
              <a:t> nurses’ attitudes </a:t>
            </a:r>
            <a:r>
              <a:rPr lang="nl-BE" baseline="0" dirty="0" err="1" smtClean="0"/>
              <a:t>regarding</a:t>
            </a:r>
            <a:r>
              <a:rPr lang="nl-BE" baseline="0" dirty="0" smtClean="0"/>
              <a:t> student </a:t>
            </a:r>
            <a:r>
              <a:rPr lang="nl-BE" baseline="0" dirty="0" err="1" smtClean="0"/>
              <a:t>supervision</a:t>
            </a:r>
            <a:r>
              <a:rPr lang="nl-BE" baseline="0" dirty="0" smtClean="0"/>
              <a:t>.</a:t>
            </a:r>
          </a:p>
          <a:p>
            <a:endParaRPr lang="nl-BE" baseline="0" dirty="0" smtClean="0"/>
          </a:p>
          <a:p>
            <a:r>
              <a:rPr lang="nl-BE" baseline="0" dirty="0" smtClean="0"/>
              <a:t>Mentors </a:t>
            </a:r>
            <a:r>
              <a:rPr lang="nl-BE" baseline="0" dirty="0" err="1" smtClean="0"/>
              <a:t>with</a:t>
            </a:r>
            <a:r>
              <a:rPr lang="nl-BE" baseline="0" dirty="0" smtClean="0"/>
              <a:t> </a:t>
            </a:r>
            <a:r>
              <a:rPr lang="nl-BE" baseline="0" dirty="0" err="1" smtClean="0"/>
              <a:t>unsupportive</a:t>
            </a:r>
            <a:r>
              <a:rPr lang="nl-BE" baseline="0" dirty="0" smtClean="0"/>
              <a:t>, indifferent (onverschillig) attitudes have a </a:t>
            </a:r>
            <a:r>
              <a:rPr lang="nl-BE" baseline="0" dirty="0" err="1" smtClean="0"/>
              <a:t>negative</a:t>
            </a:r>
            <a:r>
              <a:rPr lang="nl-BE" baseline="0" dirty="0" smtClean="0"/>
              <a:t> impact on </a:t>
            </a:r>
            <a:r>
              <a:rPr lang="nl-BE" baseline="0" dirty="0" err="1" smtClean="0"/>
              <a:t>students</a:t>
            </a:r>
            <a:r>
              <a:rPr lang="nl-BE" baseline="0" dirty="0" smtClean="0"/>
              <a:t>’ </a:t>
            </a:r>
            <a:r>
              <a:rPr lang="nl-BE" baseline="0" dirty="0" err="1" smtClean="0"/>
              <a:t>motivation</a:t>
            </a:r>
            <a:r>
              <a:rPr lang="nl-BE" baseline="0" dirty="0" smtClean="0"/>
              <a:t> </a:t>
            </a:r>
            <a:r>
              <a:rPr lang="nl-BE" baseline="0" dirty="0" err="1" smtClean="0"/>
              <a:t>to</a:t>
            </a:r>
            <a:r>
              <a:rPr lang="nl-BE" baseline="0" dirty="0" smtClean="0"/>
              <a:t> </a:t>
            </a:r>
            <a:r>
              <a:rPr lang="nl-BE" baseline="0" dirty="0" err="1" smtClean="0"/>
              <a:t>learn</a:t>
            </a:r>
            <a:r>
              <a:rPr lang="nl-BE" baseline="0" dirty="0" smtClean="0"/>
              <a:t>. </a:t>
            </a:r>
          </a:p>
          <a:p>
            <a:endParaRPr lang="nl-BE" baseline="0" dirty="0" smtClean="0"/>
          </a:p>
          <a:p>
            <a:r>
              <a:rPr lang="nl-BE" baseline="0" dirty="0" err="1" smtClean="0"/>
              <a:t>Students</a:t>
            </a:r>
            <a:r>
              <a:rPr lang="nl-BE" baseline="0" dirty="0" smtClean="0"/>
              <a:t> in </a:t>
            </a:r>
            <a:r>
              <a:rPr lang="nl-BE" baseline="0" dirty="0" err="1" smtClean="0"/>
              <a:t>clinical</a:t>
            </a:r>
            <a:r>
              <a:rPr lang="nl-BE" baseline="0" dirty="0" smtClean="0"/>
              <a:t> placement </a:t>
            </a:r>
            <a:r>
              <a:rPr lang="nl-BE" baseline="0" dirty="0" err="1" smtClean="0"/>
              <a:t>for</a:t>
            </a:r>
            <a:r>
              <a:rPr lang="nl-BE" baseline="0" dirty="0" smtClean="0"/>
              <a:t> 7 weeks or </a:t>
            </a:r>
            <a:r>
              <a:rPr lang="nl-BE" baseline="0" dirty="0" err="1" smtClean="0"/>
              <a:t>longer</a:t>
            </a:r>
            <a:r>
              <a:rPr lang="nl-BE" baseline="0" dirty="0" smtClean="0"/>
              <a:t> </a:t>
            </a:r>
            <a:r>
              <a:rPr lang="nl-BE" baseline="0" dirty="0" err="1" smtClean="0"/>
              <a:t>seem</a:t>
            </a:r>
            <a:r>
              <a:rPr lang="nl-BE" baseline="0" dirty="0" smtClean="0"/>
              <a:t> </a:t>
            </a:r>
            <a:r>
              <a:rPr lang="nl-BE" baseline="0" dirty="0" err="1" smtClean="0"/>
              <a:t>to</a:t>
            </a:r>
            <a:r>
              <a:rPr lang="nl-BE" baseline="0" dirty="0" smtClean="0"/>
              <a:t> </a:t>
            </a:r>
            <a:r>
              <a:rPr lang="nl-BE" baseline="0" dirty="0" err="1" smtClean="0"/>
              <a:t>be</a:t>
            </a:r>
            <a:r>
              <a:rPr lang="nl-BE" baseline="0" dirty="0" smtClean="0"/>
              <a:t> more </a:t>
            </a:r>
            <a:r>
              <a:rPr lang="nl-BE" baseline="0" dirty="0" err="1" smtClean="0"/>
              <a:t>satisfied</a:t>
            </a:r>
            <a:r>
              <a:rPr lang="nl-BE" baseline="0" dirty="0" smtClean="0"/>
              <a:t> </a:t>
            </a:r>
            <a:r>
              <a:rPr lang="nl-BE" baseline="0" dirty="0" err="1" smtClean="0"/>
              <a:t>than</a:t>
            </a:r>
            <a:r>
              <a:rPr lang="nl-BE" baseline="0" dirty="0" smtClean="0"/>
              <a:t> </a:t>
            </a:r>
            <a:r>
              <a:rPr lang="nl-BE" baseline="0" dirty="0" err="1" smtClean="0"/>
              <a:t>students</a:t>
            </a:r>
            <a:r>
              <a:rPr lang="nl-BE" baseline="0" dirty="0" smtClean="0"/>
              <a:t> </a:t>
            </a:r>
            <a:r>
              <a:rPr lang="nl-BE" baseline="0" dirty="0" err="1" smtClean="0"/>
              <a:t>with</a:t>
            </a:r>
            <a:r>
              <a:rPr lang="nl-BE" baseline="0" dirty="0" smtClean="0"/>
              <a:t> short </a:t>
            </a:r>
            <a:r>
              <a:rPr lang="nl-BE" baseline="0" dirty="0" err="1" smtClean="0"/>
              <a:t>placements</a:t>
            </a:r>
            <a:r>
              <a:rPr lang="nl-BE" baseline="0" dirty="0" smtClean="0"/>
              <a:t>.</a:t>
            </a:r>
          </a:p>
          <a:p>
            <a:endParaRPr lang="nl-BE" dirty="0" smtClean="0"/>
          </a:p>
          <a:p>
            <a:r>
              <a:rPr lang="nl-BE" b="1" baseline="0" dirty="0" smtClean="0"/>
              <a:t>Acts </a:t>
            </a:r>
            <a:r>
              <a:rPr lang="nl-BE" b="1" baseline="0" dirty="0" err="1" smtClean="0"/>
              <a:t>before</a:t>
            </a:r>
            <a:r>
              <a:rPr lang="nl-BE" b="1" baseline="0" dirty="0" smtClean="0"/>
              <a:t> </a:t>
            </a:r>
            <a:r>
              <a:rPr lang="nl-BE" b="1" baseline="0" dirty="0" err="1" smtClean="0"/>
              <a:t>final</a:t>
            </a:r>
            <a:r>
              <a:rPr lang="nl-BE" b="1" baseline="0" dirty="0" smtClean="0"/>
              <a:t> </a:t>
            </a:r>
            <a:r>
              <a:rPr lang="nl-BE" b="1" baseline="0" dirty="0" err="1" smtClean="0"/>
              <a:t>assessement</a:t>
            </a:r>
            <a:endParaRPr lang="nl-BE" b="1" baseline="0" dirty="0" smtClean="0"/>
          </a:p>
          <a:p>
            <a:pPr marL="171450" indent="-171450">
              <a:buFont typeface="Arial" panose="020B0604020202020204" pitchFamily="34" charset="0"/>
              <a:buChar char="•"/>
            </a:pPr>
            <a:r>
              <a:rPr lang="en-US" b="1" i="1" baseline="0" dirty="0" smtClean="0"/>
              <a:t>Orientation for </a:t>
            </a:r>
            <a:r>
              <a:rPr lang="en-US" b="1" i="1" baseline="0" dirty="0" err="1" smtClean="0"/>
              <a:t>clincial</a:t>
            </a:r>
            <a:r>
              <a:rPr lang="en-US" b="1" i="1" baseline="0" dirty="0" smtClean="0"/>
              <a:t> practice period </a:t>
            </a:r>
            <a:r>
              <a:rPr lang="en-US" baseline="0" dirty="0" smtClean="0"/>
              <a:t>(</a:t>
            </a:r>
            <a:r>
              <a:rPr lang="en-US" baseline="0" dirty="0" err="1" smtClean="0"/>
              <a:t>voorbereiding</a:t>
            </a:r>
            <a:r>
              <a:rPr lang="en-US" baseline="0" dirty="0" smtClean="0"/>
              <a:t> </a:t>
            </a:r>
            <a:r>
              <a:rPr lang="en-US" baseline="0" dirty="0" err="1" smtClean="0"/>
              <a:t>voor</a:t>
            </a:r>
            <a:r>
              <a:rPr lang="en-US" baseline="0" dirty="0" smtClean="0"/>
              <a:t> stage): the teacher, mentor and student meeting in the beginning of the clinical practice period is very important</a:t>
            </a:r>
          </a:p>
          <a:p>
            <a:pPr marL="0" indent="0">
              <a:buFont typeface="Arial" panose="020B0604020202020204" pitchFamily="34" charset="0"/>
              <a:buNone/>
            </a:pPr>
            <a:r>
              <a:rPr lang="en-US" baseline="0" dirty="0" smtClean="0"/>
              <a:t>Interview: Personal contact creates a relationship of trust. Moreover, an introduction meeting is the perfect opportunity to test the learning expectations of the trainee to the strong</a:t>
            </a:r>
          </a:p>
          <a:p>
            <a:pPr marL="0" indent="0">
              <a:buFont typeface="Arial" panose="020B0604020202020204" pitchFamily="34" charset="0"/>
              <a:buNone/>
            </a:pPr>
            <a:r>
              <a:rPr lang="en-US" baseline="0" dirty="0" smtClean="0"/>
              <a:t>points from the </a:t>
            </a:r>
            <a:r>
              <a:rPr lang="en-US" baseline="0" dirty="0" err="1" smtClean="0"/>
              <a:t>mentor.The</a:t>
            </a:r>
            <a:r>
              <a:rPr lang="en-US" baseline="0" dirty="0" smtClean="0"/>
              <a:t> trainee is never alone, even when the main mentor works at a different time than the student. Additional mentors relieve pressure on the main mentor</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1" i="1" baseline="0" dirty="0" smtClean="0"/>
              <a:t>Familiarizing with assessment forms </a:t>
            </a:r>
            <a:r>
              <a:rPr lang="en-US" baseline="0" dirty="0" smtClean="0"/>
              <a:t>(</a:t>
            </a:r>
            <a:r>
              <a:rPr lang="en-US" baseline="0" dirty="0" err="1" smtClean="0"/>
              <a:t>kennis</a:t>
            </a:r>
            <a:r>
              <a:rPr lang="en-US" baseline="0" dirty="0" smtClean="0"/>
              <a:t> over </a:t>
            </a:r>
            <a:r>
              <a:rPr lang="en-US" baseline="0" dirty="0" err="1" smtClean="0"/>
              <a:t>evaluatieformulieren</a:t>
            </a:r>
            <a:r>
              <a:rPr lang="en-US" baseline="0" dirty="0" smtClean="0"/>
              <a:t>): mentor and student will know what should be assessed. The terminology on evaluation forms is sometimes so difficult to grasp, that mentors do not understand what they mean. Carefully designs evaluation forms would make the assessment more objective and clear.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i="1" baseline="0" dirty="0" smtClean="0"/>
              <a:t>Observation of student nurses’ behavior </a:t>
            </a:r>
            <a:r>
              <a:rPr lang="en-US" baseline="0" dirty="0" smtClean="0"/>
              <a:t>(</a:t>
            </a:r>
            <a:r>
              <a:rPr lang="en-US" baseline="0" dirty="0" err="1" smtClean="0"/>
              <a:t>observatie</a:t>
            </a:r>
            <a:r>
              <a:rPr lang="en-US" baseline="0" dirty="0" smtClean="0"/>
              <a:t> van </a:t>
            </a:r>
            <a:r>
              <a:rPr lang="en-US" baseline="0" dirty="0" err="1" smtClean="0"/>
              <a:t>gedragingen</a:t>
            </a:r>
            <a:r>
              <a:rPr lang="en-US" baseline="0" dirty="0" smtClean="0"/>
              <a:t> van de student): Overall, students are evaluated by mentors by observing, asking questions, self-assessment and written exercises. A mentor must regularly repeat what is expected of the student and use examples to do so. A mentor has to summarize, at the end of each evaluation, the strengths and concerns and ask the student whether he recognizes himself. This invites to an open discussion. Not only the mentor works with the trainee, also other nurses.  A mentor has to talk regularly on the evolution of the trainee with other colleagues. In this way, the mentor will be better prepared to do an evaluation.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baseline="0" dirty="0" smtClean="0"/>
              <a:t>Mentors’ attitudes and qualifications </a:t>
            </a:r>
            <a:r>
              <a:rPr lang="en-US" baseline="0" dirty="0" smtClean="0"/>
              <a:t>(attitudes </a:t>
            </a:r>
            <a:r>
              <a:rPr lang="en-US" baseline="0" dirty="0" err="1" smtClean="0"/>
              <a:t>en</a:t>
            </a:r>
            <a:r>
              <a:rPr lang="en-US" baseline="0" dirty="0" smtClean="0"/>
              <a:t> </a:t>
            </a:r>
            <a:r>
              <a:rPr lang="en-US" baseline="0" dirty="0" err="1" smtClean="0"/>
              <a:t>kwalificaties</a:t>
            </a:r>
            <a:r>
              <a:rPr lang="en-US" baseline="0" dirty="0" smtClean="0"/>
              <a:t> van de mentor) The mentors do not always have enough common working time with the students during the training period, which may affect the accuracy of their evaluation. The mentor can often have too many students, or employees may change several times, so that timing of the assessment is very challenging. </a:t>
            </a:r>
          </a:p>
          <a:p>
            <a:pPr marL="0" indent="0">
              <a:buFont typeface="Arial" panose="020B0604020202020204" pitchFamily="34" charset="0"/>
              <a:buNone/>
            </a:pPr>
            <a:r>
              <a:rPr lang="en-US" baseline="0" dirty="0" smtClean="0"/>
              <a:t>     Mentor education increases interest in student nurse mentoring. It is recommended to organize training sessions for mentors. These training sessions are about the curriculum, the    assessment form and evaluation criteria. 	</a:t>
            </a:r>
          </a:p>
          <a:p>
            <a:pPr marL="0" indent="0">
              <a:buFont typeface="Arial" panose="020B0604020202020204" pitchFamily="34" charset="0"/>
              <a:buNone/>
            </a:pPr>
            <a:r>
              <a:rPr lang="en-US" baseline="0" dirty="0" smtClean="0"/>
              <a:t>Every year we organize a special training day for our mentors. Topics at the request of the mentors, are offered (again)</a:t>
            </a:r>
          </a:p>
          <a:p>
            <a:pPr marL="171450" indent="-171450">
              <a:buFont typeface="Arial" panose="020B0604020202020204" pitchFamily="34" charset="0"/>
              <a:buChar char="•"/>
            </a:pPr>
            <a:endParaRPr lang="en-US" baseline="0" dirty="0" smtClean="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13</a:t>
            </a:fld>
            <a:endParaRPr lang="nl-BE"/>
          </a:p>
        </p:txBody>
      </p:sp>
    </p:spTree>
    <p:extLst>
      <p:ext uri="{BB962C8B-B14F-4D97-AF65-F5344CB8AC3E}">
        <p14:creationId xmlns:p14="http://schemas.microsoft.com/office/powerpoint/2010/main" val="329115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The actual situation of final assessment</a:t>
            </a:r>
          </a:p>
          <a:p>
            <a:endParaRPr lang="en-US" b="1" dirty="0" smtClean="0"/>
          </a:p>
          <a:p>
            <a:pPr marL="171450" indent="-171450">
              <a:buFont typeface="Arial" panose="020B0604020202020204" pitchFamily="34" charset="0"/>
              <a:buChar char="•"/>
            </a:pPr>
            <a:r>
              <a:rPr lang="en-US" b="1" i="1" dirty="0" smtClean="0"/>
              <a:t>providing for proper assessment situation </a:t>
            </a:r>
            <a:r>
              <a:rPr lang="en-US" dirty="0" smtClean="0"/>
              <a:t>(</a:t>
            </a:r>
            <a:r>
              <a:rPr lang="en-US" dirty="0" err="1" smtClean="0"/>
              <a:t>creëren</a:t>
            </a:r>
            <a:r>
              <a:rPr lang="en-US" dirty="0" smtClean="0"/>
              <a:t> van </a:t>
            </a:r>
            <a:r>
              <a:rPr lang="en-US" dirty="0" err="1" smtClean="0"/>
              <a:t>een</a:t>
            </a:r>
            <a:r>
              <a:rPr lang="en-US" dirty="0" smtClean="0"/>
              <a:t> </a:t>
            </a:r>
            <a:r>
              <a:rPr lang="en-US" dirty="0" err="1" smtClean="0"/>
              <a:t>goede</a:t>
            </a:r>
            <a:r>
              <a:rPr lang="en-US" dirty="0" smtClean="0"/>
              <a:t> </a:t>
            </a:r>
            <a:r>
              <a:rPr lang="en-US" dirty="0" err="1" smtClean="0"/>
              <a:t>evaluatieomgeving</a:t>
            </a:r>
            <a:r>
              <a:rPr lang="en-US" dirty="0" smtClean="0"/>
              <a:t>): in the final assessment situation</a:t>
            </a:r>
            <a:r>
              <a:rPr lang="en-US" baseline="0" dirty="0" smtClean="0"/>
              <a:t> there should ideally be a teacher, mentor and student. The final interview is meant to be a reciprocal (</a:t>
            </a:r>
            <a:r>
              <a:rPr lang="en-US" baseline="0" dirty="0" err="1" smtClean="0"/>
              <a:t>wederzijds</a:t>
            </a:r>
            <a:r>
              <a:rPr lang="en-US" baseline="0" dirty="0" smtClean="0"/>
              <a:t>) discussion which student, mentor and lecturer discuss the achieved competencies of students. The role of the lecturer is to support the mentor and the student in appr</a:t>
            </a:r>
            <a:r>
              <a:rPr lang="en-US" u="sng" baseline="0" dirty="0" smtClean="0"/>
              <a:t>o</a:t>
            </a:r>
            <a:r>
              <a:rPr lang="en-US" baseline="0" dirty="0" smtClean="0"/>
              <a:t>priate </a:t>
            </a:r>
            <a:r>
              <a:rPr lang="en-US" baseline="0" dirty="0" err="1" smtClean="0"/>
              <a:t>assessement</a:t>
            </a:r>
            <a:r>
              <a:rPr lang="en-US" baseline="0" dirty="0" smtClean="0"/>
              <a:t>. The students self-assess their performance, the mentor assesses by interview and written assignments whether the student has achieved the criteria. </a:t>
            </a:r>
            <a:endParaRPr lang="en-US" dirty="0" smtClean="0"/>
          </a:p>
          <a:p>
            <a:pPr marL="171450" indent="-171450">
              <a:buFont typeface="Arial" panose="020B0604020202020204" pitchFamily="34" charset="0"/>
              <a:buChar char="•"/>
            </a:pPr>
            <a:r>
              <a:rPr lang="en-US" b="1" i="1" dirty="0" smtClean="0"/>
              <a:t>Assuring relevant criteria for assessment </a:t>
            </a:r>
            <a:r>
              <a:rPr lang="en-US" dirty="0" smtClean="0"/>
              <a:t>(</a:t>
            </a:r>
            <a:r>
              <a:rPr lang="en-US" dirty="0" err="1" smtClean="0"/>
              <a:t>correcte</a:t>
            </a:r>
            <a:r>
              <a:rPr lang="en-US" dirty="0" smtClean="0"/>
              <a:t> </a:t>
            </a:r>
            <a:r>
              <a:rPr lang="en-US" dirty="0" err="1" smtClean="0"/>
              <a:t>en</a:t>
            </a:r>
            <a:r>
              <a:rPr lang="en-US" dirty="0" smtClean="0"/>
              <a:t> </a:t>
            </a:r>
            <a:r>
              <a:rPr lang="en-US" dirty="0" err="1" smtClean="0"/>
              <a:t>relevante</a:t>
            </a:r>
            <a:r>
              <a:rPr lang="en-US" dirty="0" smtClean="0"/>
              <a:t> </a:t>
            </a:r>
            <a:r>
              <a:rPr lang="en-US" dirty="0" err="1" smtClean="0"/>
              <a:t>evaluatiecriteria</a:t>
            </a:r>
            <a:r>
              <a:rPr lang="en-US" dirty="0" smtClean="0"/>
              <a:t>): there are different</a:t>
            </a:r>
            <a:r>
              <a:rPr lang="en-US" baseline="0" dirty="0" smtClean="0"/>
              <a:t> interpretations of competence assessment. Mentors can have very different criteria for the assessment and what is and is not acceptable. Students sometimes experience a difference between evidence-based teaching in schools and what mentors say is relevant to the ‘real world’.  Also the personal characteristic (e.g. helpful, pleasant, self-confident) of students can considerably (</a:t>
            </a:r>
            <a:r>
              <a:rPr lang="en-US" baseline="0" dirty="0" err="1" smtClean="0"/>
              <a:t>aanzienlijk</a:t>
            </a:r>
            <a:r>
              <a:rPr lang="en-US" baseline="0" dirty="0" smtClean="0"/>
              <a:t>) influence the assessment.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smtClean="0"/>
              <a:t>Assigning the grade </a:t>
            </a:r>
            <a:r>
              <a:rPr lang="en-US" dirty="0" smtClean="0"/>
              <a:t>(</a:t>
            </a:r>
            <a:r>
              <a:rPr lang="en-US" dirty="0" err="1" smtClean="0"/>
              <a:t>toekenning</a:t>
            </a:r>
            <a:r>
              <a:rPr lang="en-US" dirty="0" smtClean="0"/>
              <a:t> van </a:t>
            </a:r>
            <a:r>
              <a:rPr lang="en-US" dirty="0" err="1" smtClean="0"/>
              <a:t>graad</a:t>
            </a:r>
            <a:r>
              <a:rPr lang="en-US" dirty="0" smtClean="0"/>
              <a:t>/score): if</a:t>
            </a:r>
            <a:r>
              <a:rPr lang="en-US" baseline="0" dirty="0" smtClean="0"/>
              <a:t> the lecturer and the mentor differ regarding what grade to give a student nurse, it is common for them to mutually (</a:t>
            </a:r>
            <a:r>
              <a:rPr lang="en-US" baseline="0" dirty="0" err="1" smtClean="0"/>
              <a:t>onderling</a:t>
            </a:r>
            <a:r>
              <a:rPr lang="en-US" baseline="0" dirty="0" smtClean="0"/>
              <a:t>) </a:t>
            </a:r>
            <a:r>
              <a:rPr lang="en-US" baseline="0" dirty="0" err="1" smtClean="0"/>
              <a:t>decid</a:t>
            </a:r>
            <a:r>
              <a:rPr lang="en-US" baseline="0" dirty="0" smtClean="0"/>
              <a:t> to give a lower grade. There might be inconsistencies between mentor’s feedback given to students and feedback given to the lecturer in a confidential manner. The mentor might tell the teacher that the student is not competent, but in the final assessment the mentor doesn’t mention it. Mentors want clinical practice to be a positive experience for students, which might lead mentors to give higher grades than what nurse students deserve. </a:t>
            </a:r>
            <a:r>
              <a:rPr lang="nl-BE" baseline="0" dirty="0" smtClean="0"/>
              <a:t>It is </a:t>
            </a:r>
            <a:r>
              <a:rPr lang="nl-BE" baseline="0" dirty="0" err="1" smtClean="0"/>
              <a:t>the</a:t>
            </a:r>
            <a:r>
              <a:rPr lang="nl-BE" baseline="0" dirty="0" smtClean="0"/>
              <a:t> </a:t>
            </a:r>
            <a:r>
              <a:rPr lang="nl-BE" baseline="0" dirty="0" err="1" smtClean="0"/>
              <a:t>lecturer</a:t>
            </a:r>
            <a:r>
              <a:rPr lang="nl-BE" baseline="0" dirty="0" smtClean="0"/>
              <a:t>, </a:t>
            </a:r>
            <a:r>
              <a:rPr lang="nl-BE" baseline="0" dirty="0" err="1" smtClean="0"/>
              <a:t>the</a:t>
            </a:r>
            <a:r>
              <a:rPr lang="nl-BE" baseline="0" dirty="0" smtClean="0"/>
              <a:t> </a:t>
            </a:r>
            <a:r>
              <a:rPr lang="nl-BE" baseline="0" dirty="0" err="1" smtClean="0"/>
              <a:t>university-based</a:t>
            </a:r>
            <a:r>
              <a:rPr lang="nl-BE" baseline="0" dirty="0" smtClean="0"/>
              <a:t> teacher, </a:t>
            </a:r>
            <a:r>
              <a:rPr lang="nl-BE" baseline="0" dirty="0" err="1" smtClean="0"/>
              <a:t>who</a:t>
            </a:r>
            <a:r>
              <a:rPr lang="nl-BE" baseline="0" dirty="0" smtClean="0"/>
              <a:t> has </a:t>
            </a:r>
            <a:r>
              <a:rPr lang="nl-BE" baseline="0" dirty="0" err="1" smtClean="0"/>
              <a:t>the</a:t>
            </a:r>
            <a:r>
              <a:rPr lang="nl-BE" baseline="0" dirty="0" smtClean="0"/>
              <a:t> </a:t>
            </a:r>
            <a:r>
              <a:rPr lang="nl-BE" baseline="0" dirty="0" err="1" smtClean="0"/>
              <a:t>responsibility</a:t>
            </a:r>
            <a:r>
              <a:rPr lang="nl-BE" baseline="0" dirty="0" smtClean="0"/>
              <a:t> </a:t>
            </a:r>
            <a:r>
              <a:rPr lang="nl-BE" baseline="0" dirty="0" err="1" smtClean="0"/>
              <a:t>for</a:t>
            </a:r>
            <a:r>
              <a:rPr lang="nl-BE" baseline="0" dirty="0" smtClean="0"/>
              <a:t> </a:t>
            </a:r>
            <a:r>
              <a:rPr lang="nl-BE" baseline="0" dirty="0" err="1" smtClean="0"/>
              <a:t>evaluating</a:t>
            </a:r>
            <a:r>
              <a:rPr lang="nl-BE" baseline="0" dirty="0" smtClean="0"/>
              <a:t> </a:t>
            </a:r>
            <a:r>
              <a:rPr lang="nl-BE" baseline="0" dirty="0" err="1" smtClean="0"/>
              <a:t>students</a:t>
            </a:r>
            <a:r>
              <a:rPr lang="nl-BE" baseline="0"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i="1" dirty="0" smtClean="0"/>
              <a:t>Failing students </a:t>
            </a:r>
            <a:r>
              <a:rPr lang="en-US" dirty="0" smtClean="0"/>
              <a:t>(</a:t>
            </a:r>
            <a:r>
              <a:rPr lang="en-US" dirty="0" err="1" smtClean="0"/>
              <a:t>falende</a:t>
            </a:r>
            <a:r>
              <a:rPr lang="en-US" dirty="0" smtClean="0"/>
              <a:t> </a:t>
            </a:r>
            <a:r>
              <a:rPr lang="en-US" dirty="0" err="1" smtClean="0"/>
              <a:t>studenten</a:t>
            </a:r>
            <a:r>
              <a:rPr lang="en-US" dirty="0" smtClean="0"/>
              <a:t>): some mentors means</a:t>
            </a:r>
            <a:r>
              <a:rPr lang="en-US" baseline="0" dirty="0" smtClean="0"/>
              <a:t> that it is not their role to fail students, merely to give feedback. Often mentors do not have the courage to fail students who have not demonstrated sufficient competence. They found it very rare that students fail their clinical practice. </a:t>
            </a:r>
          </a:p>
          <a:p>
            <a:pPr marL="0" indent="0">
              <a:buFont typeface="Arial" panose="020B0604020202020204" pitchFamily="34" charset="0"/>
              <a:buNone/>
            </a:pPr>
            <a:endParaRPr lang="en-US" b="1" dirty="0" smtClean="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14</a:t>
            </a:fld>
            <a:endParaRPr lang="nl-BE"/>
          </a:p>
        </p:txBody>
      </p:sp>
    </p:spTree>
    <p:extLst>
      <p:ext uri="{BB962C8B-B14F-4D97-AF65-F5344CB8AC3E}">
        <p14:creationId xmlns:p14="http://schemas.microsoft.com/office/powerpoint/2010/main" val="4145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Acts after the assessment situation</a:t>
            </a:r>
          </a:p>
          <a:p>
            <a:endParaRPr lang="en-US" b="1" dirty="0" smtClean="0"/>
          </a:p>
          <a:p>
            <a:pPr marL="171450" indent="-171450">
              <a:buFont typeface="Arial" panose="020B0604020202020204" pitchFamily="34" charset="0"/>
              <a:buChar char="•"/>
            </a:pPr>
            <a:r>
              <a:rPr lang="en-US" b="1" i="1" dirty="0" smtClean="0"/>
              <a:t>Assuring relevant documentation </a:t>
            </a:r>
            <a:r>
              <a:rPr lang="en-US" dirty="0" smtClean="0"/>
              <a:t>(</a:t>
            </a:r>
            <a:r>
              <a:rPr lang="en-US" dirty="0" err="1" smtClean="0"/>
              <a:t>verzekeren</a:t>
            </a:r>
            <a:r>
              <a:rPr lang="en-US" dirty="0" smtClean="0"/>
              <a:t> van </a:t>
            </a:r>
            <a:r>
              <a:rPr lang="en-US" dirty="0" err="1" smtClean="0"/>
              <a:t>correcte</a:t>
            </a:r>
            <a:r>
              <a:rPr lang="en-US" dirty="0" smtClean="0"/>
              <a:t> </a:t>
            </a:r>
            <a:r>
              <a:rPr lang="en-US" dirty="0" err="1" smtClean="0"/>
              <a:t>documentatie</a:t>
            </a:r>
            <a:r>
              <a:rPr lang="en-US" dirty="0" smtClean="0"/>
              <a:t>): clinical practice requirements should be documented and an assessment</a:t>
            </a:r>
            <a:r>
              <a:rPr lang="en-US" baseline="0" dirty="0" smtClean="0"/>
              <a:t> task is to ensure that a certain level is reached.</a:t>
            </a:r>
            <a:endParaRPr lang="en-US" dirty="0" smtClean="0"/>
          </a:p>
          <a:p>
            <a:pPr marL="171450" indent="-171450">
              <a:buFont typeface="Arial" panose="020B0604020202020204" pitchFamily="34" charset="0"/>
              <a:buChar char="•"/>
            </a:pPr>
            <a:r>
              <a:rPr lang="en-US" b="1" i="1" dirty="0" smtClean="0"/>
              <a:t>Organizing extra time for failing students </a:t>
            </a:r>
            <a:r>
              <a:rPr lang="en-US" dirty="0" smtClean="0"/>
              <a:t>(</a:t>
            </a:r>
            <a:r>
              <a:rPr lang="en-US" dirty="0" err="1" smtClean="0"/>
              <a:t>organiseren</a:t>
            </a:r>
            <a:r>
              <a:rPr lang="en-US" baseline="0" dirty="0" smtClean="0"/>
              <a:t> van extra </a:t>
            </a:r>
            <a:r>
              <a:rPr lang="en-US" baseline="0" dirty="0" err="1" smtClean="0"/>
              <a:t>tijd</a:t>
            </a:r>
            <a:r>
              <a:rPr lang="en-US" baseline="0" dirty="0" smtClean="0"/>
              <a:t> </a:t>
            </a:r>
            <a:r>
              <a:rPr lang="en-US" baseline="0" dirty="0" err="1" smtClean="0"/>
              <a:t>voor</a:t>
            </a:r>
            <a:r>
              <a:rPr lang="en-US" baseline="0" dirty="0" smtClean="0"/>
              <a:t> </a:t>
            </a:r>
            <a:r>
              <a:rPr lang="en-US" baseline="0" dirty="0" err="1" smtClean="0"/>
              <a:t>falende</a:t>
            </a:r>
            <a:r>
              <a:rPr lang="en-US" baseline="0" dirty="0" smtClean="0"/>
              <a:t> </a:t>
            </a:r>
            <a:r>
              <a:rPr lang="en-US" baseline="0" dirty="0" err="1" smtClean="0"/>
              <a:t>studenten</a:t>
            </a:r>
            <a:r>
              <a:rPr lang="en-US" baseline="0" dirty="0" smtClean="0"/>
              <a:t>): if the student does not achieve the clinical competencies, they are usually allowed to have extra time in clinical areas until they are assessed as competent. When students fails for an internship, they have to redo their internship next year. It isn’t possible to redo an internship in the same school year. When students are ill during a internship, they can catch up the remaining training hours during a holiday.    </a:t>
            </a:r>
            <a:endParaRPr lang="en-US" dirty="0" smtClean="0"/>
          </a:p>
          <a:p>
            <a:pPr marL="171450" indent="-171450">
              <a:buFont typeface="Arial" panose="020B0604020202020204" pitchFamily="34" charset="0"/>
              <a:buChar char="•"/>
            </a:pPr>
            <a:r>
              <a:rPr lang="en-US" b="1" i="1" dirty="0" smtClean="0"/>
              <a:t>Ensuring support for mentors </a:t>
            </a:r>
            <a:r>
              <a:rPr lang="en-US" dirty="0" smtClean="0"/>
              <a:t>(</a:t>
            </a:r>
            <a:r>
              <a:rPr lang="en-US" dirty="0" err="1" smtClean="0"/>
              <a:t>voorzien</a:t>
            </a:r>
            <a:r>
              <a:rPr lang="en-US" dirty="0" smtClean="0"/>
              <a:t> van </a:t>
            </a:r>
            <a:r>
              <a:rPr lang="en-US" dirty="0" err="1" smtClean="0"/>
              <a:t>ondersteuning</a:t>
            </a:r>
            <a:r>
              <a:rPr lang="en-US" dirty="0" smtClean="0"/>
              <a:t> </a:t>
            </a:r>
            <a:r>
              <a:rPr lang="en-US" dirty="0" err="1" smtClean="0"/>
              <a:t>voor</a:t>
            </a:r>
            <a:r>
              <a:rPr lang="en-US" baseline="0" dirty="0" smtClean="0"/>
              <a:t> </a:t>
            </a:r>
            <a:r>
              <a:rPr lang="en-US" baseline="0" dirty="0" err="1" smtClean="0"/>
              <a:t>mentoren</a:t>
            </a:r>
            <a:r>
              <a:rPr lang="en-US" baseline="0" dirty="0" smtClean="0"/>
              <a:t>): mentors need support from teachers especially in assessing the student nurse’s practical skills and in written documentation. Mentors may feel they have failed in their role if the student nurse fails. </a:t>
            </a: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15</a:t>
            </a:fld>
            <a:endParaRPr lang="nl-BE"/>
          </a:p>
        </p:txBody>
      </p:sp>
    </p:spTree>
    <p:extLst>
      <p:ext uri="{BB962C8B-B14F-4D97-AF65-F5344CB8AC3E}">
        <p14:creationId xmlns:p14="http://schemas.microsoft.com/office/powerpoint/2010/main" val="499188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teacher’s role in the beginning</a:t>
            </a:r>
            <a:r>
              <a:rPr lang="en-US" baseline="0" dirty="0" smtClean="0"/>
              <a:t> of a student nurse’s clinical practice is to explain what the relevant criteria are and how to use the assessment tool. </a:t>
            </a:r>
            <a:r>
              <a:rPr lang="en-US" dirty="0" smtClean="0"/>
              <a:t>The role of the lecturer is to support the mentor and the student in appropriate assessment. An open and honest communication about the strengths and working points of the trainee is essential for its growth.</a:t>
            </a:r>
          </a:p>
          <a:p>
            <a:r>
              <a:rPr lang="en-US" dirty="0" smtClean="0"/>
              <a:t>The lecturer is responsible</a:t>
            </a:r>
            <a:r>
              <a:rPr lang="en-US" baseline="0" dirty="0" smtClean="0"/>
              <a:t> for awarding points. </a:t>
            </a:r>
          </a:p>
          <a:p>
            <a:endParaRPr lang="en-US" baseline="0" dirty="0" smtClean="0"/>
          </a:p>
          <a:p>
            <a:r>
              <a:rPr lang="en-US" dirty="0" smtClean="0"/>
              <a:t>The student and</a:t>
            </a:r>
            <a:r>
              <a:rPr lang="en-US" baseline="0" dirty="0" smtClean="0"/>
              <a:t> the nurse ward </a:t>
            </a:r>
            <a:r>
              <a:rPr lang="en-US" dirty="0" smtClean="0"/>
              <a:t>has the contact details of the lecturer so</a:t>
            </a:r>
            <a:r>
              <a:rPr lang="en-US" baseline="0" dirty="0" smtClean="0"/>
              <a:t> they </a:t>
            </a:r>
            <a:r>
              <a:rPr lang="en-US" dirty="0" smtClean="0"/>
              <a:t>can always contact the lecturer with questions and concerns.</a:t>
            </a: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16</a:t>
            </a:fld>
            <a:endParaRPr lang="nl-BE"/>
          </a:p>
        </p:txBody>
      </p:sp>
    </p:spTree>
    <p:extLst>
      <p:ext uri="{BB962C8B-B14F-4D97-AF65-F5344CB8AC3E}">
        <p14:creationId xmlns:p14="http://schemas.microsoft.com/office/powerpoint/2010/main" val="2399057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After every internship all the lecturers</a:t>
            </a:r>
            <a:r>
              <a:rPr lang="en-GB" baseline="0" noProof="0" dirty="0" smtClean="0"/>
              <a:t> responsible for the guidance of students during that internship are sitting together and each student is discussed. </a:t>
            </a:r>
            <a:r>
              <a:rPr lang="en-US" baseline="0" noProof="0" dirty="0" smtClean="0"/>
              <a:t>In this way we try to assign points in an objective way. To discuss the strong points and </a:t>
            </a:r>
            <a:r>
              <a:rPr lang="en-US" baseline="0" noProof="0" dirty="0" err="1" smtClean="0"/>
              <a:t>weaknessess</a:t>
            </a:r>
            <a:r>
              <a:rPr lang="en-US" baseline="0" noProof="0" dirty="0" smtClean="0"/>
              <a:t> of the students, we are able to compare students and avoid that one student gets a higher point than a similar student. When student are in special need of proper care and supervision, we make a suggestion for a future internship.</a:t>
            </a:r>
            <a:r>
              <a:rPr lang="en-GB" baseline="0" noProof="0" dirty="0" smtClean="0"/>
              <a:t>  </a:t>
            </a:r>
          </a:p>
          <a:p>
            <a:endParaRPr lang="en-GB" baseline="0" noProof="0" dirty="0" smtClean="0"/>
          </a:p>
          <a:p>
            <a:r>
              <a:rPr lang="en-US" noProof="0" dirty="0" smtClean="0"/>
              <a:t>During this meeting also</a:t>
            </a:r>
            <a:r>
              <a:rPr lang="en-US" baseline="0" noProof="0" dirty="0" smtClean="0"/>
              <a:t> the care and supervision of the different places of clinical practice are discussed. Does an internship place doesn’t </a:t>
            </a:r>
            <a:r>
              <a:rPr lang="en-US" noProof="0" dirty="0" smtClean="0"/>
              <a:t>fulfills the learning expectations, then it is time for a meeting with the management. Goes everything</a:t>
            </a:r>
            <a:r>
              <a:rPr lang="en-US" baseline="0" noProof="0" dirty="0" smtClean="0"/>
              <a:t> wrong on an internship, </a:t>
            </a:r>
            <a:r>
              <a:rPr lang="en-US" noProof="0" dirty="0" smtClean="0"/>
              <a:t>year after year? Does</a:t>
            </a:r>
            <a:r>
              <a:rPr lang="en-US" baseline="0" noProof="0" dirty="0" smtClean="0"/>
              <a:t> the </a:t>
            </a:r>
            <a:r>
              <a:rPr lang="en-US" noProof="0" dirty="0" smtClean="0"/>
              <a:t>quality of their training do not improve</a:t>
            </a:r>
            <a:r>
              <a:rPr lang="en-US" baseline="0" noProof="0" dirty="0" smtClean="0"/>
              <a:t> </a:t>
            </a:r>
            <a:r>
              <a:rPr lang="en-US" noProof="0" dirty="0" smtClean="0"/>
              <a:t>after repeated consultations with the management? Dare to delete the internship, because a</a:t>
            </a:r>
            <a:r>
              <a:rPr lang="en-US" baseline="0" noProof="0" dirty="0" smtClean="0"/>
              <a:t> trainee</a:t>
            </a:r>
            <a:r>
              <a:rPr lang="en-US" noProof="0" dirty="0" smtClean="0"/>
              <a:t> you have to earn, doesn’t it?</a:t>
            </a:r>
            <a:endParaRPr lang="en-GB" noProof="0"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17</a:t>
            </a:fld>
            <a:endParaRPr lang="nl-BE"/>
          </a:p>
        </p:txBody>
      </p:sp>
    </p:spTree>
    <p:extLst>
      <p:ext uri="{BB962C8B-B14F-4D97-AF65-F5344CB8AC3E}">
        <p14:creationId xmlns:p14="http://schemas.microsoft.com/office/powerpoint/2010/main" val="2158203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You don’t give feedback fast-fast, but in an open discussion. Care of your posture, do not be use diminutives or 'but' and always be honest. Give the student the opportunity to ask questions. </a:t>
            </a:r>
          </a:p>
          <a:p>
            <a:endParaRPr lang="en-US" dirty="0" smtClean="0"/>
          </a:p>
          <a:p>
            <a:r>
              <a:rPr lang="en-US" dirty="0" smtClean="0"/>
              <a:t>Keep</a:t>
            </a:r>
            <a:r>
              <a:rPr lang="en-US" baseline="0" dirty="0" smtClean="0"/>
              <a:t> </a:t>
            </a:r>
            <a:r>
              <a:rPr lang="en-US" dirty="0" smtClean="0"/>
              <a:t>interns alert with a daily tip. So you give continuous feedback in a constructive manner</a:t>
            </a: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18</a:t>
            </a:fld>
            <a:endParaRPr lang="nl-BE"/>
          </a:p>
        </p:txBody>
      </p:sp>
    </p:spTree>
    <p:extLst>
      <p:ext uri="{BB962C8B-B14F-4D97-AF65-F5344CB8AC3E}">
        <p14:creationId xmlns:p14="http://schemas.microsoft.com/office/powerpoint/2010/main" val="389003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Feedback can be divided into two broad types, namely formal and informal feedback. With formal feedback constructive / corrective / negative feedback is provided and is given on one, moment agreed with the student. Formal feedback can be both summative and formative. Summative feedback involves a formal assessment of performance and is aimed at determining the level at which the student is working. Summative feedback through tests, reports and so on, summative</a:t>
            </a:r>
            <a:r>
              <a:rPr lang="en-US" baseline="0" dirty="0" smtClean="0"/>
              <a:t> feedback </a:t>
            </a:r>
            <a:r>
              <a:rPr lang="en-US" dirty="0" smtClean="0"/>
              <a:t>is more common than formative, individual feedback.</a:t>
            </a:r>
            <a:r>
              <a:rPr lang="en-US" baseline="0" dirty="0" smtClean="0"/>
              <a:t> Formative feedback aims to promote the learning of the student.</a:t>
            </a:r>
          </a:p>
          <a:p>
            <a:r>
              <a:rPr lang="en-US" baseline="0" dirty="0" smtClean="0"/>
              <a:t>Most of the feedback is informal. Informal feedback is usually given without the feedback provider is aware of this and is formative in nature. It happens ad hoc and concerns feedback on a situation that has just happened. As a result, any errors can be improved immediately. A disadvantage of informal feedback may be that the student does not experience as part of the learning process and furthermore does nothing else. A combination of formal and informal feedback is the most desirable form of feedback because this information for both short (with informal feedback) and long-term is given (in formal feedback).</a:t>
            </a:r>
            <a:endParaRPr lang="en-US" dirty="0" smtClean="0"/>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19</a:t>
            </a:fld>
            <a:endParaRPr lang="nl-BE"/>
          </a:p>
        </p:txBody>
      </p:sp>
    </p:spTree>
    <p:extLst>
      <p:ext uri="{BB962C8B-B14F-4D97-AF65-F5344CB8AC3E}">
        <p14:creationId xmlns:p14="http://schemas.microsoft.com/office/powerpoint/2010/main" val="8815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buFont typeface="Arial" panose="020B0604020202020204" pitchFamily="34" charset="0"/>
              <a:buChar char="•"/>
            </a:pPr>
            <a:r>
              <a:rPr lang="nl-BE" dirty="0" err="1" smtClean="0"/>
              <a:t>Overview</a:t>
            </a:r>
            <a:r>
              <a:rPr lang="nl-BE" dirty="0" smtClean="0"/>
              <a:t> of </a:t>
            </a:r>
            <a:r>
              <a:rPr lang="nl-BE" dirty="0" err="1" smtClean="0"/>
              <a:t>periods</a:t>
            </a:r>
            <a:r>
              <a:rPr lang="nl-BE" dirty="0" smtClean="0"/>
              <a:t> of </a:t>
            </a:r>
            <a:r>
              <a:rPr lang="nl-BE" dirty="0" err="1" smtClean="0"/>
              <a:t>theoretical</a:t>
            </a:r>
            <a:r>
              <a:rPr lang="nl-BE" dirty="0" smtClean="0"/>
              <a:t> </a:t>
            </a:r>
            <a:r>
              <a:rPr lang="nl-BE" dirty="0" err="1" smtClean="0"/>
              <a:t>lessons</a:t>
            </a:r>
            <a:r>
              <a:rPr lang="nl-BE" dirty="0" smtClean="0"/>
              <a:t> </a:t>
            </a:r>
            <a:r>
              <a:rPr lang="nl-BE" dirty="0" err="1" smtClean="0"/>
              <a:t>and</a:t>
            </a:r>
            <a:r>
              <a:rPr lang="nl-BE" dirty="0" smtClean="0"/>
              <a:t> </a:t>
            </a:r>
            <a:r>
              <a:rPr lang="nl-BE" dirty="0" err="1" smtClean="0"/>
              <a:t>internship</a:t>
            </a:r>
            <a:endParaRPr lang="nl-BE" dirty="0" smtClean="0"/>
          </a:p>
          <a:p>
            <a:pPr marL="457200" indent="-457200">
              <a:buFont typeface="Arial" panose="020B0604020202020204" pitchFamily="34" charset="0"/>
              <a:buChar char="•"/>
            </a:pPr>
            <a:endParaRPr lang="nl-BE" dirty="0" smtClean="0"/>
          </a:p>
          <a:p>
            <a:pPr marL="457200" indent="-457200">
              <a:buFont typeface="Arial" panose="020B0604020202020204" pitchFamily="34" charset="0"/>
              <a:buChar char="•"/>
            </a:pPr>
            <a:r>
              <a:rPr lang="nl-BE" dirty="0" err="1" smtClean="0"/>
              <a:t>Internship</a:t>
            </a:r>
            <a:r>
              <a:rPr lang="nl-BE" dirty="0" smtClean="0"/>
              <a:t> </a:t>
            </a:r>
            <a:r>
              <a:rPr lang="nl-BE" dirty="0" err="1" smtClean="0"/>
              <a:t>coordinator</a:t>
            </a:r>
            <a:endParaRPr lang="nl-BE" dirty="0" smtClean="0"/>
          </a:p>
          <a:p>
            <a:pPr marL="457200" indent="-457200">
              <a:buFont typeface="Arial" panose="020B0604020202020204" pitchFamily="34" charset="0"/>
              <a:buChar char="•"/>
            </a:pPr>
            <a:endParaRPr lang="nl-BE" dirty="0" smtClean="0"/>
          </a:p>
          <a:p>
            <a:pPr marL="457200" indent="-457200">
              <a:buFont typeface="Arial" panose="020B0604020202020204" pitchFamily="34" charset="0"/>
              <a:buChar char="•"/>
            </a:pPr>
            <a:r>
              <a:rPr lang="nl-BE" dirty="0" err="1" smtClean="0"/>
              <a:t>Clinical</a:t>
            </a:r>
            <a:r>
              <a:rPr lang="nl-BE" dirty="0" smtClean="0"/>
              <a:t> </a:t>
            </a:r>
            <a:r>
              <a:rPr lang="nl-BE" dirty="0" err="1" smtClean="0"/>
              <a:t>practice</a:t>
            </a:r>
            <a:r>
              <a:rPr lang="nl-BE" dirty="0" smtClean="0"/>
              <a:t> (</a:t>
            </a:r>
            <a:r>
              <a:rPr lang="nl-BE" dirty="0" err="1" smtClean="0"/>
              <a:t>internship</a:t>
            </a:r>
            <a:r>
              <a:rPr lang="nl-BE" dirty="0" smtClean="0"/>
              <a:t>): 4 actors</a:t>
            </a:r>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a:t>
            </a:fld>
            <a:endParaRPr lang="nl-BE"/>
          </a:p>
        </p:txBody>
      </p:sp>
    </p:spTree>
    <p:extLst>
      <p:ext uri="{BB962C8B-B14F-4D97-AF65-F5344CB8AC3E}">
        <p14:creationId xmlns:p14="http://schemas.microsoft.com/office/powerpoint/2010/main" val="205217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Effective feedback should contain three questions: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"Where do I need to go" (goals)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"Is there progress" (progression)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"what steps I'm going to take (activities)"?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question relates to four different levels: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task level,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process level,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 level of self-regulation and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self - level</a:t>
            </a:r>
            <a:endParaRPr lang="nl-BE" dirty="0" smtClean="0"/>
          </a:p>
          <a:p>
            <a:endParaRPr lang="nl-BE" dirty="0" smtClean="0"/>
          </a:p>
          <a:p>
            <a:r>
              <a:rPr lang="en-US" sz="1200" b="0" i="0" kern="1200" dirty="0" smtClean="0">
                <a:solidFill>
                  <a:schemeClr val="tx1"/>
                </a:solidFill>
                <a:effectLst/>
                <a:latin typeface="+mn-lt"/>
                <a:ea typeface="+mn-ea"/>
                <a:cs typeface="+mn-cs"/>
              </a:rPr>
              <a:t>Each feedback question works at four levels: </a:t>
            </a:r>
          </a:p>
          <a:p>
            <a:pPr marL="228600" indent="-228600">
              <a:buAutoNum type="arabicPeriod"/>
            </a:pPr>
            <a:r>
              <a:rPr lang="en-US" sz="1200" b="0" i="0" kern="1200" dirty="0" smtClean="0">
                <a:solidFill>
                  <a:schemeClr val="tx1"/>
                </a:solidFill>
                <a:effectLst/>
                <a:latin typeface="+mn-lt"/>
                <a:ea typeface="+mn-ea"/>
                <a:cs typeface="+mn-cs"/>
              </a:rPr>
              <a:t>Process Level: The process needed to understand / perform tasks </a:t>
            </a:r>
          </a:p>
          <a:p>
            <a:pPr marL="228600" indent="-228600">
              <a:buAutoNum type="arabicPeriod"/>
            </a:pPr>
            <a:r>
              <a:rPr lang="en-US" sz="1200" b="0" i="0" kern="1200" dirty="0" smtClean="0">
                <a:solidFill>
                  <a:schemeClr val="tx1"/>
                </a:solidFill>
                <a:effectLst/>
                <a:latin typeface="+mn-lt"/>
                <a:ea typeface="+mn-ea"/>
                <a:cs typeface="+mn-cs"/>
              </a:rPr>
              <a:t>Task Level: How well tasks are understood / performed </a:t>
            </a:r>
          </a:p>
          <a:p>
            <a:pPr marL="228600" indent="-228600">
              <a:buAutoNum type="arabicPeriod"/>
            </a:pPr>
            <a:r>
              <a:rPr lang="en-US" sz="1200" b="0" i="0" kern="1200" dirty="0" smtClean="0">
                <a:solidFill>
                  <a:schemeClr val="tx1"/>
                </a:solidFill>
                <a:effectLst/>
                <a:latin typeface="+mn-lt"/>
                <a:ea typeface="+mn-ea"/>
                <a:cs typeface="+mn-cs"/>
              </a:rPr>
              <a:t>Self-regulation Level: Self-monitoring, directing and regulating of actions </a:t>
            </a:r>
          </a:p>
          <a:p>
            <a:pPr marL="228600" indent="-228600">
              <a:buAutoNum type="arabicPeriod"/>
            </a:pPr>
            <a:r>
              <a:rPr lang="en-US" sz="1200" b="0" i="0" kern="1200" dirty="0" smtClean="0">
                <a:solidFill>
                  <a:schemeClr val="tx1"/>
                </a:solidFill>
                <a:effectLst/>
                <a:latin typeface="+mn-lt"/>
                <a:ea typeface="+mn-ea"/>
                <a:cs typeface="+mn-cs"/>
              </a:rPr>
              <a:t>Self Level: Personal evaluations and effect (usually positive) on the learner</a:t>
            </a:r>
          </a:p>
          <a:p>
            <a:pPr marL="228600" indent="-228600">
              <a:buAutoNum type="arabicPeriod"/>
            </a:pPr>
            <a:endParaRPr lang="en-US" sz="1200" b="0" i="0" kern="1200" dirty="0" smtClean="0">
              <a:solidFill>
                <a:schemeClr val="tx1"/>
              </a:solidFill>
              <a:effectLst/>
              <a:latin typeface="+mn-lt"/>
              <a:ea typeface="+mn-ea"/>
              <a:cs typeface="+mn-cs"/>
            </a:endParaRPr>
          </a:p>
          <a:p>
            <a:pPr marL="0" indent="0">
              <a:buNone/>
            </a:pPr>
            <a:r>
              <a:rPr lang="en-US" dirty="0" smtClean="0"/>
              <a:t>Feedback aimed at the task level concerns for</a:t>
            </a:r>
            <a:r>
              <a:rPr lang="en-US" baseline="0" dirty="0" smtClean="0"/>
              <a:t> example</a:t>
            </a:r>
            <a:r>
              <a:rPr lang="en-US" dirty="0" smtClean="0"/>
              <a:t> feedback on a task in which told what is right or wrong has been done</a:t>
            </a:r>
            <a:r>
              <a:rPr lang="en-US" baseline="0" dirty="0" smtClean="0"/>
              <a:t> and w</a:t>
            </a:r>
            <a:r>
              <a:rPr lang="en-US" dirty="0" smtClean="0"/>
              <a:t>here instructions are given how things should be. Feedback which are given by the feedback provider evidence that the student will continue to be able to accomplish the task feedback is aimed at the process level. </a:t>
            </a:r>
          </a:p>
          <a:p>
            <a:pPr marL="0" indent="0">
              <a:buNone/>
            </a:pPr>
            <a:r>
              <a:rPr lang="en-US" dirty="0" smtClean="0"/>
              <a:t>The self-regulation level feedback focused on self-reflection of the student after the student can bring about improvements in the job. The feedback giver asks for example, similarities between the current job and previous jobs and how the student has completed previous tasks.</a:t>
            </a:r>
          </a:p>
          <a:p>
            <a:pPr marL="0" indent="0">
              <a:buNone/>
            </a:pPr>
            <a:r>
              <a:rPr lang="en-US" dirty="0" smtClean="0"/>
              <a:t>If the feedback is focused on characteristics of the student, it governs itself level. An example is: "What you always want to know a lot!". Feedback on the level itself is the least </a:t>
            </a:r>
            <a:r>
              <a:rPr lang="en-US" dirty="0" err="1" smtClean="0"/>
              <a:t>effectieflf</a:t>
            </a:r>
            <a:r>
              <a:rPr lang="en-US" dirty="0" smtClean="0"/>
              <a:t> - level</a:t>
            </a: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20</a:t>
            </a:fld>
            <a:endParaRPr lang="nl-BE"/>
          </a:p>
        </p:txBody>
      </p:sp>
    </p:spTree>
    <p:extLst>
      <p:ext uri="{BB962C8B-B14F-4D97-AF65-F5344CB8AC3E}">
        <p14:creationId xmlns:p14="http://schemas.microsoft.com/office/powerpoint/2010/main" val="2993454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Always</a:t>
            </a:r>
            <a:r>
              <a:rPr lang="en-US" baseline="0" dirty="0" smtClean="0"/>
              <a:t> </a:t>
            </a:r>
            <a:r>
              <a:rPr lang="en-US" dirty="0" smtClean="0"/>
              <a:t>use the sandwich method when you give</a:t>
            </a:r>
            <a:r>
              <a:rPr lang="en-US" baseline="0" dirty="0" smtClean="0"/>
              <a:t> feedback</a:t>
            </a:r>
            <a:r>
              <a:rPr lang="en-US" dirty="0" smtClean="0"/>
              <a:t>:</a:t>
            </a:r>
          </a:p>
          <a:p>
            <a:r>
              <a:rPr lang="en-US" dirty="0" smtClean="0"/>
              <a:t>First draw attention to the strengths of the student, then extract the working points and always finish with a positive message. This method where the lesser issues brought between two positive messages is very motivating.</a:t>
            </a:r>
          </a:p>
          <a:p>
            <a:pPr marL="0" indent="0">
              <a:buNone/>
            </a:pPr>
            <a:endParaRPr lang="en-US" sz="1200" b="1" i="0" kern="1200" dirty="0" smtClean="0">
              <a:solidFill>
                <a:schemeClr val="tx1"/>
              </a:solidFill>
              <a:effectLst/>
              <a:latin typeface="+mn-lt"/>
              <a:ea typeface="+mn-ea"/>
              <a:cs typeface="+mn-cs"/>
            </a:endParaRPr>
          </a:p>
          <a:p>
            <a:pPr marL="228600" indent="-228600">
              <a:buAutoNum type="arabicPeriod"/>
            </a:pPr>
            <a:r>
              <a:rPr lang="en-US" sz="1200" b="1" i="0" kern="1200" dirty="0" smtClean="0">
                <a:solidFill>
                  <a:schemeClr val="tx1"/>
                </a:solidFill>
                <a:effectLst/>
                <a:latin typeface="+mn-lt"/>
                <a:ea typeface="+mn-ea"/>
                <a:cs typeface="+mn-cs"/>
              </a:rPr>
              <a:t>Prepare:</a:t>
            </a:r>
            <a:r>
              <a:rPr lang="en-US" sz="1200" b="0" i="0" kern="1200" dirty="0" smtClean="0">
                <a:solidFill>
                  <a:schemeClr val="tx1"/>
                </a:solidFill>
                <a:effectLst/>
                <a:latin typeface="+mn-lt"/>
                <a:ea typeface="+mn-ea"/>
                <a:cs typeface="+mn-cs"/>
              </a:rPr>
              <a:t> Do not go into the situation without careful forethought and planning. A good </a:t>
            </a:r>
            <a:r>
              <a:rPr lang="en-US" sz="1200" b="0" i="0" u="none" strike="noStrike" kern="1200" dirty="0" smtClean="0">
                <a:solidFill>
                  <a:schemeClr val="tx1"/>
                </a:solidFill>
                <a:effectLst/>
                <a:latin typeface="+mn-lt"/>
                <a:ea typeface="+mn-ea"/>
                <a:cs typeface="+mn-cs"/>
                <a:hlinkClick r:id="rId3" tooltip="Write an Outline"/>
              </a:rPr>
              <a:t>outline</a:t>
            </a:r>
            <a:r>
              <a:rPr lang="en-US" sz="1200" b="0" i="0" kern="1200" dirty="0" smtClean="0">
                <a:solidFill>
                  <a:schemeClr val="tx1"/>
                </a:solidFill>
                <a:effectLst/>
                <a:latin typeface="+mn-lt"/>
                <a:ea typeface="+mn-ea"/>
                <a:cs typeface="+mn-cs"/>
              </a:rPr>
              <a:t> is a tool for success. Without one, it is easy to get off track and you can lose control of the conversation. Know exactly what you're going to say and how you're going to say it.</a:t>
            </a:r>
          </a:p>
          <a:p>
            <a:pPr marL="228600" indent="-228600">
              <a:buAutoNum type="arabicPeriod"/>
            </a:pPr>
            <a:r>
              <a:rPr lang="en-US" sz="1200" b="1" i="0" u="none" strike="noStrike" kern="1200" dirty="0" smtClean="0">
                <a:solidFill>
                  <a:schemeClr val="tx1"/>
                </a:solidFill>
                <a:effectLst/>
                <a:latin typeface="+mn-lt"/>
                <a:ea typeface="+mn-ea"/>
                <a:cs typeface="+mn-cs"/>
                <a:hlinkClick r:id="rId4" tooltip="Compliment People"/>
              </a:rPr>
              <a:t>Compliment</a:t>
            </a:r>
            <a:r>
              <a:rPr lang="en-US" sz="1200" b="1" i="0" kern="1200" dirty="0" smtClean="0">
                <a:solidFill>
                  <a:schemeClr val="tx1"/>
                </a:solidFill>
                <a:effectLst/>
                <a:latin typeface="+mn-lt"/>
                <a:ea typeface="+mn-ea"/>
                <a:cs typeface="+mn-cs"/>
              </a:rPr>
              <a:t> - Identify the positive:</a:t>
            </a:r>
            <a:r>
              <a:rPr lang="en-US" sz="1200" b="0" i="0" kern="1200" dirty="0" smtClean="0">
                <a:solidFill>
                  <a:schemeClr val="tx1"/>
                </a:solidFill>
                <a:effectLst/>
                <a:latin typeface="+mn-lt"/>
                <a:ea typeface="+mn-ea"/>
                <a:cs typeface="+mn-cs"/>
              </a:rPr>
              <a:t> Find something significant that the individual did. This needs to be related to the coaching you're going to give, and needs to be reasonably close in time. If, for example, all the white clothes came out of the washer pink because a red shirt was thrown in, well... </a:t>
            </a:r>
            <a:r>
              <a:rPr lang="en-US" sz="1200" b="0" i="1" kern="1200" dirty="0" smtClean="0">
                <a:solidFill>
                  <a:schemeClr val="tx1"/>
                </a:solidFill>
                <a:effectLst/>
                <a:latin typeface="+mn-lt"/>
                <a:ea typeface="+mn-ea"/>
                <a:cs typeface="+mn-cs"/>
              </a:rPr>
              <a:t>"I really appreciate your helping with the </a:t>
            </a:r>
            <a:r>
              <a:rPr lang="en-US" sz="1200" b="0" i="1" kern="1200" dirty="0" err="1" smtClean="0">
                <a:solidFill>
                  <a:schemeClr val="tx1"/>
                </a:solidFill>
                <a:effectLst/>
                <a:latin typeface="+mn-lt"/>
                <a:ea typeface="+mn-ea"/>
                <a:cs typeface="+mn-cs"/>
              </a:rPr>
              <a:t>laundry!"</a:t>
            </a:r>
            <a:r>
              <a:rPr lang="en-US" sz="1200" b="0" i="0" kern="1200" dirty="0" err="1" smtClean="0">
                <a:solidFill>
                  <a:schemeClr val="tx1"/>
                </a:solidFill>
                <a:effectLst/>
                <a:latin typeface="+mn-lt"/>
                <a:ea typeface="+mn-ea"/>
                <a:cs typeface="+mn-cs"/>
              </a:rPr>
              <a:t>might</a:t>
            </a:r>
            <a:r>
              <a:rPr lang="en-US" sz="1200" b="0" i="0" kern="1200" dirty="0" smtClean="0">
                <a:solidFill>
                  <a:schemeClr val="tx1"/>
                </a:solidFill>
                <a:effectLst/>
                <a:latin typeface="+mn-lt"/>
                <a:ea typeface="+mn-ea"/>
                <a:cs typeface="+mn-cs"/>
              </a:rPr>
              <a:t> be a way to start the conversation.</a:t>
            </a:r>
          </a:p>
          <a:p>
            <a:pPr marL="228600" indent="-228600">
              <a:buAutoNum type="arabicPeriod"/>
            </a:pPr>
            <a:r>
              <a:rPr lang="en-US" sz="1200" b="1" i="0" kern="1200" dirty="0" smtClean="0">
                <a:solidFill>
                  <a:schemeClr val="tx1"/>
                </a:solidFill>
                <a:effectLst/>
                <a:latin typeface="+mn-lt"/>
                <a:ea typeface="+mn-ea"/>
                <a:cs typeface="+mn-cs"/>
              </a:rPr>
              <a:t>Coach - Present the facts:</a:t>
            </a:r>
            <a:r>
              <a:rPr lang="en-US" sz="1200" b="0" i="0" kern="1200" dirty="0" smtClean="0">
                <a:solidFill>
                  <a:schemeClr val="tx1"/>
                </a:solidFill>
                <a:effectLst/>
                <a:latin typeface="+mn-lt"/>
                <a:ea typeface="+mn-ea"/>
                <a:cs typeface="+mn-cs"/>
              </a:rPr>
              <a:t> Now, you have their attention and they are in a receptive frame of mind. Pause just a second to let that feeling solidify, then lead directly into the coaching. Avoid using the word </a:t>
            </a:r>
            <a:r>
              <a:rPr lang="en-US" sz="1200" b="0" i="1" kern="1200" dirty="0" smtClean="0">
                <a:solidFill>
                  <a:schemeClr val="tx1"/>
                </a:solidFill>
                <a:effectLst/>
                <a:latin typeface="+mn-lt"/>
                <a:ea typeface="+mn-ea"/>
                <a:cs typeface="+mn-cs"/>
              </a:rPr>
              <a:t>"but"</a:t>
            </a:r>
            <a:r>
              <a:rPr lang="en-US" sz="1200" b="0" i="0" kern="1200" dirty="0" smtClean="0">
                <a:solidFill>
                  <a:schemeClr val="tx1"/>
                </a:solidFill>
                <a:effectLst/>
                <a:latin typeface="+mn-lt"/>
                <a:ea typeface="+mn-ea"/>
                <a:cs typeface="+mn-cs"/>
              </a:rPr>
              <a:t> as in </a:t>
            </a:r>
            <a:r>
              <a:rPr lang="en-US" sz="1200" b="0" i="1" kern="1200" dirty="0" smtClean="0">
                <a:solidFill>
                  <a:schemeClr val="tx1"/>
                </a:solidFill>
                <a:effectLst/>
                <a:latin typeface="+mn-lt"/>
                <a:ea typeface="+mn-ea"/>
                <a:cs typeface="+mn-cs"/>
              </a:rPr>
              <a:t>"but next time"</a:t>
            </a:r>
            <a:r>
              <a:rPr lang="en-US" sz="1200" b="0" i="0" kern="1200" dirty="0" smtClean="0">
                <a:solidFill>
                  <a:schemeClr val="tx1"/>
                </a:solidFill>
                <a:effectLst/>
                <a:latin typeface="+mn-lt"/>
                <a:ea typeface="+mn-ea"/>
                <a:cs typeface="+mn-cs"/>
              </a:rPr>
              <a:t> since that can create the defensive atmosphere that you're trying to avoid. Be direct and firm, but never angry and never demeaning. Communication is a science and if you want positive results, you have to be very... scientific. </a:t>
            </a:r>
            <a:r>
              <a:rPr lang="en-US" sz="1200" b="0" i="1" kern="1200" dirty="0" smtClean="0">
                <a:solidFill>
                  <a:schemeClr val="tx1"/>
                </a:solidFill>
                <a:effectLst/>
                <a:latin typeface="+mn-lt"/>
                <a:ea typeface="+mn-ea"/>
                <a:cs typeface="+mn-cs"/>
              </a:rPr>
              <a:t>"I'm going to work with you on how to sort clothes so we don't end up with pink socks again.“</a:t>
            </a:r>
          </a:p>
          <a:p>
            <a:pPr marL="228600" indent="-228600">
              <a:buAutoNum type="arabicPeriod"/>
            </a:pPr>
            <a:r>
              <a:rPr lang="en-US" sz="1200" b="1" i="0" kern="1200" dirty="0" smtClean="0">
                <a:solidFill>
                  <a:schemeClr val="tx1"/>
                </a:solidFill>
                <a:effectLst/>
                <a:latin typeface="+mn-lt"/>
                <a:ea typeface="+mn-ea"/>
                <a:cs typeface="+mn-cs"/>
              </a:rPr>
              <a:t>Encourage - Give a bright outlook:</a:t>
            </a:r>
            <a:r>
              <a:rPr lang="en-US" sz="1200" b="0" i="0" kern="1200" dirty="0" smtClean="0">
                <a:solidFill>
                  <a:schemeClr val="tx1"/>
                </a:solidFill>
                <a:effectLst/>
                <a:latin typeface="+mn-lt"/>
                <a:ea typeface="+mn-ea"/>
                <a:cs typeface="+mn-cs"/>
              </a:rPr>
              <a:t> When you gave the coaching, you inevitably caused some mental deflation in the person. Do not leave that in place; it has to be removed quickly, but correctly. Project a positive outcome of future efforts. The natural conclusion is that there was a good base to start (the initial praise), there are ways to improve that base (coaching), and combining those will produce even better results. </a:t>
            </a:r>
            <a:r>
              <a:rPr lang="en-US" sz="1200" b="0" i="1" kern="1200" dirty="0" smtClean="0">
                <a:solidFill>
                  <a:schemeClr val="tx1"/>
                </a:solidFill>
                <a:effectLst/>
                <a:latin typeface="+mn-lt"/>
                <a:ea typeface="+mn-ea"/>
                <a:cs typeface="+mn-cs"/>
              </a:rPr>
              <a:t>"It's great to have another set of helping hands and everybody will have more time for those after-dinner Wii battles!“</a:t>
            </a:r>
          </a:p>
          <a:p>
            <a:pPr marL="228600" indent="-228600">
              <a:buAutoNum type="arabicPeriod"/>
            </a:pPr>
            <a:r>
              <a:rPr lang="en-US" sz="1200" b="1" i="0" kern="1200" dirty="0" smtClean="0">
                <a:solidFill>
                  <a:schemeClr val="tx1"/>
                </a:solidFill>
                <a:effectLst/>
                <a:latin typeface="+mn-lt"/>
                <a:ea typeface="+mn-ea"/>
                <a:cs typeface="+mn-cs"/>
              </a:rPr>
              <a:t>Follow Up Later:</a:t>
            </a:r>
            <a:r>
              <a:rPr lang="en-US" sz="1200" b="0" i="0" kern="1200" dirty="0" smtClean="0">
                <a:solidFill>
                  <a:schemeClr val="tx1"/>
                </a:solidFill>
                <a:effectLst/>
                <a:latin typeface="+mn-lt"/>
                <a:ea typeface="+mn-ea"/>
                <a:cs typeface="+mn-cs"/>
              </a:rPr>
              <a:t> Don't wait until after the next issue arises to monitor the behavior change; be helpfully inquisitive and continue promoting change. The objective is to anchor the positive nature of the change in the mind of the individual. If you just let things drop, your coaching might be forgotten. Without consistent reinforcement, a process called "extinction" sets in: The desired behavioral change will not materialize.</a:t>
            </a:r>
          </a:p>
          <a:p>
            <a:pPr marL="228600" indent="-228600">
              <a:buAutoNum type="arabicPeriod"/>
            </a:pP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21</a:t>
            </a:fld>
            <a:endParaRPr lang="nl-BE"/>
          </a:p>
        </p:txBody>
      </p:sp>
    </p:spTree>
    <p:extLst>
      <p:ext uri="{BB962C8B-B14F-4D97-AF65-F5344CB8AC3E}">
        <p14:creationId xmlns:p14="http://schemas.microsoft.com/office/powerpoint/2010/main" val="112565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Assessment must </a:t>
            </a:r>
            <a:r>
              <a:rPr lang="nl-BE" dirty="0" err="1" smtClean="0"/>
              <a:t>include</a:t>
            </a:r>
            <a:r>
              <a:rPr lang="nl-BE" dirty="0" smtClean="0"/>
              <a:t> </a:t>
            </a:r>
            <a:r>
              <a:rPr lang="nl-BE" dirty="0" err="1" smtClean="0"/>
              <a:t>the</a:t>
            </a:r>
            <a:r>
              <a:rPr lang="nl-BE" dirty="0" smtClean="0"/>
              <a:t> </a:t>
            </a:r>
            <a:r>
              <a:rPr lang="nl-BE" dirty="0" err="1" smtClean="0"/>
              <a:t>observable</a:t>
            </a:r>
            <a:r>
              <a:rPr lang="nl-BE" baseline="0" dirty="0" smtClean="0"/>
              <a:t> </a:t>
            </a:r>
            <a:r>
              <a:rPr lang="nl-BE" baseline="0" dirty="0" err="1" smtClean="0"/>
              <a:t>behaviours</a:t>
            </a:r>
            <a:r>
              <a:rPr lang="nl-BE" baseline="0" dirty="0" smtClean="0"/>
              <a:t>, </a:t>
            </a:r>
            <a:r>
              <a:rPr lang="nl-BE" baseline="0" dirty="0" err="1" smtClean="0"/>
              <a:t>interactions</a:t>
            </a:r>
            <a:r>
              <a:rPr lang="nl-BE" baseline="0" dirty="0" smtClean="0"/>
              <a:t>, performances </a:t>
            </a:r>
            <a:r>
              <a:rPr lang="nl-BE" baseline="0" dirty="0" err="1" smtClean="0"/>
              <a:t>and</a:t>
            </a:r>
            <a:r>
              <a:rPr lang="nl-BE" baseline="0" dirty="0" smtClean="0"/>
              <a:t> procedures </a:t>
            </a:r>
            <a:r>
              <a:rPr lang="nl-BE" baseline="0" dirty="0" err="1" smtClean="0"/>
              <a:t>demonstrated</a:t>
            </a:r>
            <a:r>
              <a:rPr lang="nl-BE" baseline="0" dirty="0" smtClean="0"/>
              <a:t> </a:t>
            </a:r>
            <a:r>
              <a:rPr lang="nl-BE" baseline="0" dirty="0" err="1" smtClean="0"/>
              <a:t>by</a:t>
            </a:r>
            <a:r>
              <a:rPr lang="nl-BE" baseline="0" dirty="0" smtClean="0"/>
              <a:t> </a:t>
            </a:r>
            <a:r>
              <a:rPr lang="nl-BE" baseline="0" dirty="0" err="1" smtClean="0"/>
              <a:t>students</a:t>
            </a:r>
            <a:r>
              <a:rPr lang="nl-BE" baseline="0" dirty="0" smtClean="0"/>
              <a:t>. It must </a:t>
            </a:r>
            <a:r>
              <a:rPr lang="nl-BE" baseline="0" dirty="0" err="1" smtClean="0"/>
              <a:t>also</a:t>
            </a:r>
            <a:r>
              <a:rPr lang="nl-BE" baseline="0" dirty="0" smtClean="0"/>
              <a:t> </a:t>
            </a:r>
            <a:r>
              <a:rPr lang="nl-BE" baseline="0" dirty="0" err="1" smtClean="0"/>
              <a:t>include</a:t>
            </a:r>
            <a:r>
              <a:rPr lang="nl-BE" baseline="0" dirty="0" smtClean="0"/>
              <a:t> </a:t>
            </a:r>
            <a:r>
              <a:rPr lang="nl-BE" baseline="0" dirty="0" err="1" smtClean="0"/>
              <a:t>decision</a:t>
            </a:r>
            <a:r>
              <a:rPr lang="nl-BE" baseline="0" dirty="0" smtClean="0"/>
              <a:t>-making </a:t>
            </a:r>
            <a:r>
              <a:rPr lang="nl-BE" baseline="0" dirty="0" err="1" smtClean="0"/>
              <a:t>processes</a:t>
            </a:r>
            <a:r>
              <a:rPr lang="nl-BE" baseline="0" dirty="0" smtClean="0"/>
              <a:t> </a:t>
            </a:r>
            <a:r>
              <a:rPr lang="nl-BE" baseline="0" dirty="0" err="1" smtClean="0"/>
              <a:t>involved</a:t>
            </a:r>
            <a:r>
              <a:rPr lang="nl-BE" baseline="0" dirty="0" smtClean="0"/>
              <a:t> in making </a:t>
            </a:r>
            <a:r>
              <a:rPr lang="nl-BE" baseline="0" dirty="0" err="1" smtClean="0"/>
              <a:t>judgements</a:t>
            </a:r>
            <a:r>
              <a:rPr lang="nl-BE" baseline="0" dirty="0" smtClean="0"/>
              <a:t> </a:t>
            </a:r>
            <a:r>
              <a:rPr lang="nl-BE" baseline="0" dirty="0" err="1" smtClean="0"/>
              <a:t>whether</a:t>
            </a:r>
            <a:r>
              <a:rPr lang="nl-BE" baseline="0" dirty="0" smtClean="0"/>
              <a:t> </a:t>
            </a:r>
            <a:r>
              <a:rPr lang="nl-BE" baseline="0" dirty="0" err="1" smtClean="0"/>
              <a:t>they</a:t>
            </a:r>
            <a:r>
              <a:rPr lang="nl-BE" baseline="0" dirty="0" smtClean="0"/>
              <a:t> are </a:t>
            </a:r>
            <a:r>
              <a:rPr lang="nl-BE" baseline="0" dirty="0" err="1" smtClean="0"/>
              <a:t>clinical</a:t>
            </a:r>
            <a:r>
              <a:rPr lang="nl-BE" baseline="0" dirty="0" smtClean="0"/>
              <a:t> or </a:t>
            </a:r>
            <a:r>
              <a:rPr lang="nl-BE" baseline="0" dirty="0" err="1" smtClean="0"/>
              <a:t>ethical</a:t>
            </a:r>
            <a:r>
              <a:rPr lang="nl-BE" baseline="0" dirty="0" smtClean="0"/>
              <a:t> as well as </a:t>
            </a:r>
            <a:r>
              <a:rPr lang="nl-BE" baseline="0" dirty="0" err="1" smtClean="0"/>
              <a:t>the</a:t>
            </a:r>
            <a:r>
              <a:rPr lang="nl-BE" baseline="0" dirty="0" smtClean="0"/>
              <a:t> </a:t>
            </a:r>
            <a:r>
              <a:rPr lang="nl-BE" baseline="0" dirty="0" err="1" smtClean="0"/>
              <a:t>underlying</a:t>
            </a:r>
            <a:r>
              <a:rPr lang="nl-BE" baseline="0" dirty="0" smtClean="0"/>
              <a:t> attitudes, </a:t>
            </a:r>
            <a:r>
              <a:rPr lang="nl-BE" baseline="0" dirty="0" err="1" smtClean="0"/>
              <a:t>cultural</a:t>
            </a:r>
            <a:r>
              <a:rPr lang="nl-BE" baseline="0" dirty="0" smtClean="0"/>
              <a:t> </a:t>
            </a:r>
            <a:r>
              <a:rPr lang="nl-BE" baseline="0" dirty="0" err="1" smtClean="0"/>
              <a:t>influences</a:t>
            </a:r>
            <a:r>
              <a:rPr lang="nl-BE" baseline="0" dirty="0" smtClean="0"/>
              <a:t> </a:t>
            </a:r>
            <a:r>
              <a:rPr lang="nl-BE" baseline="0" dirty="0" err="1" smtClean="0"/>
              <a:t>and</a:t>
            </a:r>
            <a:r>
              <a:rPr lang="nl-BE" baseline="0" dirty="0" smtClean="0"/>
              <a:t> </a:t>
            </a:r>
            <a:r>
              <a:rPr lang="nl-BE" baseline="0" dirty="0" err="1" smtClean="0"/>
              <a:t>the</a:t>
            </a:r>
            <a:r>
              <a:rPr lang="nl-BE" baseline="0" dirty="0" smtClean="0"/>
              <a:t> </a:t>
            </a:r>
            <a:r>
              <a:rPr lang="nl-BE" baseline="0" dirty="0" err="1" smtClean="0"/>
              <a:t>use</a:t>
            </a:r>
            <a:r>
              <a:rPr lang="nl-BE" baseline="0" dirty="0" smtClean="0"/>
              <a:t> of </a:t>
            </a:r>
            <a:r>
              <a:rPr lang="nl-BE" baseline="0" dirty="0" err="1" smtClean="0"/>
              <a:t>evidence</a:t>
            </a:r>
            <a:r>
              <a:rPr lang="nl-BE" baseline="0" dirty="0" smtClean="0"/>
              <a:t>. </a:t>
            </a:r>
            <a:r>
              <a:rPr lang="nl-BE" baseline="0" dirty="0" err="1" smtClean="0"/>
              <a:t>Competency</a:t>
            </a:r>
            <a:r>
              <a:rPr lang="nl-BE" baseline="0" dirty="0" smtClean="0"/>
              <a:t> </a:t>
            </a:r>
            <a:r>
              <a:rPr lang="nl-BE" baseline="0" dirty="0" err="1" smtClean="0"/>
              <a:t>based</a:t>
            </a:r>
            <a:r>
              <a:rPr lang="nl-BE" baseline="0" dirty="0" smtClean="0"/>
              <a:t> assessment is </a:t>
            </a:r>
            <a:r>
              <a:rPr lang="nl-BE" baseline="0" dirty="0" err="1" smtClean="0"/>
              <a:t>not</a:t>
            </a:r>
            <a:r>
              <a:rPr lang="nl-BE" baseline="0" dirty="0" smtClean="0"/>
              <a:t> a checklist of </a:t>
            </a:r>
            <a:r>
              <a:rPr lang="nl-BE" baseline="0" dirty="0" err="1" smtClean="0"/>
              <a:t>behaviours</a:t>
            </a:r>
            <a:r>
              <a:rPr lang="nl-BE" baseline="0" dirty="0" smtClean="0"/>
              <a:t>, </a:t>
            </a:r>
            <a:r>
              <a:rPr lang="nl-BE" baseline="0" dirty="0" err="1" smtClean="0"/>
              <a:t>it</a:t>
            </a:r>
            <a:r>
              <a:rPr lang="nl-BE" baseline="0" dirty="0" smtClean="0"/>
              <a:t> is a student </a:t>
            </a:r>
            <a:r>
              <a:rPr lang="nl-BE" baseline="0" dirty="0" err="1" smtClean="0"/>
              <a:t>centred</a:t>
            </a:r>
            <a:r>
              <a:rPr lang="nl-BE" baseline="0" dirty="0" smtClean="0"/>
              <a:t> assessment </a:t>
            </a:r>
            <a:r>
              <a:rPr lang="nl-BE" baseline="0" dirty="0" err="1" smtClean="0"/>
              <a:t>strategy</a:t>
            </a:r>
            <a:r>
              <a:rPr lang="nl-BE" baseline="0" dirty="0" smtClean="0"/>
              <a:t> </a:t>
            </a:r>
            <a:r>
              <a:rPr lang="nl-BE" baseline="0" dirty="0" err="1" smtClean="0"/>
              <a:t>designed</a:t>
            </a:r>
            <a:r>
              <a:rPr lang="nl-BE" baseline="0" dirty="0" smtClean="0"/>
              <a:t> </a:t>
            </a:r>
            <a:r>
              <a:rPr lang="nl-BE" baseline="0" dirty="0" err="1" smtClean="0"/>
              <a:t>to</a:t>
            </a:r>
            <a:r>
              <a:rPr lang="nl-BE" baseline="0" dirty="0" smtClean="0"/>
              <a:t> </a:t>
            </a:r>
            <a:r>
              <a:rPr lang="nl-BE" baseline="0" dirty="0" err="1" smtClean="0"/>
              <a:t>preveal</a:t>
            </a:r>
            <a:r>
              <a:rPr lang="nl-BE" baseline="0" dirty="0" smtClean="0"/>
              <a:t> performance, </a:t>
            </a:r>
            <a:r>
              <a:rPr lang="nl-BE" baseline="0" dirty="0" err="1" smtClean="0"/>
              <a:t>potential</a:t>
            </a:r>
            <a:r>
              <a:rPr lang="nl-BE" baseline="0" dirty="0" smtClean="0"/>
              <a:t> </a:t>
            </a:r>
            <a:r>
              <a:rPr lang="nl-BE" baseline="0" dirty="0" err="1" smtClean="0"/>
              <a:t>and</a:t>
            </a:r>
            <a:r>
              <a:rPr lang="nl-BE" baseline="0" dirty="0" smtClean="0"/>
              <a:t> </a:t>
            </a:r>
            <a:r>
              <a:rPr lang="nl-BE" baseline="0" dirty="0" err="1" smtClean="0"/>
              <a:t>evidence</a:t>
            </a:r>
            <a:r>
              <a:rPr lang="nl-BE" baseline="0" dirty="0" smtClean="0"/>
              <a:t> of attitudes, </a:t>
            </a:r>
            <a:r>
              <a:rPr lang="nl-BE" baseline="0" dirty="0" err="1" smtClean="0"/>
              <a:t>values</a:t>
            </a:r>
            <a:r>
              <a:rPr lang="nl-BE" baseline="0" dirty="0" smtClean="0"/>
              <a:t> </a:t>
            </a:r>
            <a:r>
              <a:rPr lang="nl-BE" baseline="0" dirty="0" err="1" smtClean="0"/>
              <a:t>and</a:t>
            </a:r>
            <a:r>
              <a:rPr lang="nl-BE" baseline="0" dirty="0" smtClean="0"/>
              <a:t> </a:t>
            </a:r>
            <a:r>
              <a:rPr lang="nl-BE" baseline="0" dirty="0" err="1" smtClean="0"/>
              <a:t>knowledge</a:t>
            </a:r>
            <a:r>
              <a:rPr lang="nl-BE" baseline="0" dirty="0" smtClean="0"/>
              <a:t>. The </a:t>
            </a:r>
            <a:r>
              <a:rPr lang="nl-BE" baseline="0" dirty="0" err="1" smtClean="0"/>
              <a:t>integration</a:t>
            </a:r>
            <a:r>
              <a:rPr lang="nl-BE" baseline="0" dirty="0" smtClean="0"/>
              <a:t> of </a:t>
            </a:r>
            <a:r>
              <a:rPr lang="nl-BE" baseline="0" dirty="0" err="1" smtClean="0"/>
              <a:t>knowledge</a:t>
            </a:r>
            <a:r>
              <a:rPr lang="nl-BE" baseline="0" dirty="0" smtClean="0"/>
              <a:t>, attitudes/</a:t>
            </a:r>
            <a:r>
              <a:rPr lang="nl-BE" baseline="0" dirty="0" err="1" smtClean="0"/>
              <a:t>values</a:t>
            </a:r>
            <a:r>
              <a:rPr lang="nl-BE" baseline="0" dirty="0" smtClean="0"/>
              <a:t> </a:t>
            </a:r>
            <a:r>
              <a:rPr lang="nl-BE" baseline="0" dirty="0" err="1" smtClean="0"/>
              <a:t>and</a:t>
            </a:r>
            <a:r>
              <a:rPr lang="nl-BE" baseline="0" dirty="0" smtClean="0"/>
              <a:t> skills in </a:t>
            </a:r>
            <a:r>
              <a:rPr lang="nl-BE" baseline="0" dirty="0" err="1" smtClean="0"/>
              <a:t>practice</a:t>
            </a:r>
            <a:r>
              <a:rPr lang="nl-BE" baseline="0" dirty="0" smtClean="0"/>
              <a:t> </a:t>
            </a:r>
            <a:r>
              <a:rPr lang="nl-BE" baseline="0" dirty="0" err="1" smtClean="0"/>
              <a:t>underpin</a:t>
            </a:r>
            <a:r>
              <a:rPr lang="nl-BE" baseline="0" dirty="0" smtClean="0"/>
              <a:t> </a:t>
            </a:r>
            <a:r>
              <a:rPr lang="nl-BE" baseline="0" dirty="0" err="1" smtClean="0"/>
              <a:t>competency</a:t>
            </a:r>
            <a:r>
              <a:rPr lang="nl-BE" baseline="0" dirty="0" smtClean="0"/>
              <a:t> assessment. </a:t>
            </a:r>
            <a:r>
              <a:rPr lang="nl-BE" baseline="0" dirty="0" err="1" smtClean="0"/>
              <a:t>This</a:t>
            </a:r>
            <a:r>
              <a:rPr lang="nl-BE" baseline="0" dirty="0" smtClean="0"/>
              <a:t> </a:t>
            </a:r>
            <a:r>
              <a:rPr lang="nl-BE" baseline="0" dirty="0" err="1" smtClean="0"/>
              <a:t>applies</a:t>
            </a:r>
            <a:r>
              <a:rPr lang="nl-BE" baseline="0" dirty="0" smtClean="0"/>
              <a:t> </a:t>
            </a:r>
            <a:r>
              <a:rPr lang="nl-BE" baseline="0" dirty="0" err="1" smtClean="0"/>
              <a:t>that</a:t>
            </a:r>
            <a:r>
              <a:rPr lang="nl-BE" baseline="0" dirty="0" smtClean="0"/>
              <a:t> assessment </a:t>
            </a:r>
            <a:r>
              <a:rPr lang="nl-BE" baseline="0" dirty="0" err="1" smtClean="0"/>
              <a:t>involves</a:t>
            </a:r>
            <a:r>
              <a:rPr lang="nl-BE" baseline="0" dirty="0" smtClean="0"/>
              <a:t> </a:t>
            </a:r>
            <a:r>
              <a:rPr lang="nl-BE" baseline="0" dirty="0" err="1" smtClean="0"/>
              <a:t>questioning</a:t>
            </a:r>
            <a:r>
              <a:rPr lang="nl-BE" baseline="0" dirty="0" smtClean="0"/>
              <a:t> </a:t>
            </a:r>
            <a:r>
              <a:rPr lang="nl-BE" baseline="0" dirty="0" err="1" smtClean="0"/>
              <a:t>and</a:t>
            </a:r>
            <a:r>
              <a:rPr lang="nl-BE" baseline="0" dirty="0" smtClean="0"/>
              <a:t> feedback. </a:t>
            </a:r>
            <a:r>
              <a:rPr lang="nl-BE" baseline="0" dirty="0" err="1" smtClean="0"/>
              <a:t>Good</a:t>
            </a:r>
            <a:r>
              <a:rPr lang="nl-BE" baseline="0" dirty="0" smtClean="0"/>
              <a:t> feedback is </a:t>
            </a:r>
            <a:r>
              <a:rPr lang="nl-BE" baseline="0" dirty="0" err="1" smtClean="0"/>
              <a:t>specific</a:t>
            </a:r>
            <a:r>
              <a:rPr lang="nl-BE" baseline="0" dirty="0" smtClean="0"/>
              <a:t>, </a:t>
            </a:r>
            <a:r>
              <a:rPr lang="nl-BE" baseline="0" dirty="0" err="1" smtClean="0"/>
              <a:t>immediate</a:t>
            </a:r>
            <a:r>
              <a:rPr lang="nl-BE" baseline="0" dirty="0" smtClean="0"/>
              <a:t> </a:t>
            </a:r>
            <a:r>
              <a:rPr lang="nl-BE" baseline="0" dirty="0" err="1" smtClean="0"/>
              <a:t>and</a:t>
            </a:r>
            <a:r>
              <a:rPr lang="nl-BE" baseline="0" dirty="0" smtClean="0"/>
              <a:t> </a:t>
            </a:r>
            <a:r>
              <a:rPr lang="nl-BE" baseline="0" dirty="0" err="1" smtClean="0"/>
              <a:t>balanced</a:t>
            </a: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err="1" smtClean="0"/>
              <a:t>Our</a:t>
            </a:r>
            <a:r>
              <a:rPr lang="nl-BE" dirty="0" smtClean="0"/>
              <a:t> </a:t>
            </a:r>
            <a:r>
              <a:rPr lang="nl-BE" dirty="0" err="1" smtClean="0"/>
              <a:t>evaluationform</a:t>
            </a:r>
            <a:r>
              <a:rPr lang="nl-BE" dirty="0" smtClean="0"/>
              <a:t> </a:t>
            </a:r>
            <a:r>
              <a:rPr lang="nl-BE" dirty="0" err="1" smtClean="0"/>
              <a:t>for</a:t>
            </a:r>
            <a:r>
              <a:rPr lang="nl-BE" dirty="0" smtClean="0"/>
              <a:t> </a:t>
            </a:r>
            <a:r>
              <a:rPr lang="nl-BE" dirty="0" err="1" smtClean="0"/>
              <a:t>internship</a:t>
            </a:r>
            <a:r>
              <a:rPr lang="nl-BE" dirty="0" smtClean="0"/>
              <a:t> or</a:t>
            </a:r>
            <a:r>
              <a:rPr lang="nl-BE" baseline="0" dirty="0" smtClean="0"/>
              <a:t> </a:t>
            </a:r>
            <a:r>
              <a:rPr lang="nl-BE" baseline="0" dirty="0" err="1" smtClean="0"/>
              <a:t>clinical</a:t>
            </a:r>
            <a:r>
              <a:rPr lang="nl-BE" baseline="0" dirty="0" smtClean="0"/>
              <a:t> </a:t>
            </a:r>
            <a:r>
              <a:rPr lang="nl-BE" baseline="0" dirty="0" err="1" smtClean="0"/>
              <a:t>practice</a:t>
            </a:r>
            <a:r>
              <a:rPr lang="nl-BE" baseline="0" dirty="0" smtClean="0"/>
              <a:t> is </a:t>
            </a:r>
            <a:r>
              <a:rPr lang="nl-BE" baseline="0" dirty="0" err="1" smtClean="0"/>
              <a:t>based</a:t>
            </a:r>
            <a:r>
              <a:rPr lang="nl-BE" baseline="0" dirty="0" smtClean="0"/>
              <a:t> on </a:t>
            </a:r>
            <a:r>
              <a:rPr lang="nl-BE" baseline="0" dirty="0" err="1" smtClean="0"/>
              <a:t>our</a:t>
            </a:r>
            <a:r>
              <a:rPr lang="nl-BE" baseline="0" dirty="0" smtClean="0"/>
              <a:t> </a:t>
            </a:r>
            <a:r>
              <a:rPr lang="nl-BE" baseline="0" dirty="0" err="1" smtClean="0"/>
              <a:t>competenced</a:t>
            </a:r>
            <a:r>
              <a:rPr lang="nl-BE" baseline="0" dirty="0" smtClean="0"/>
              <a:t> </a:t>
            </a:r>
            <a:r>
              <a:rPr lang="nl-BE" baseline="0" dirty="0" err="1" smtClean="0"/>
              <a:t>based</a:t>
            </a:r>
            <a:r>
              <a:rPr lang="nl-BE" baseline="0" dirty="0" smtClean="0"/>
              <a:t> curriculum. We have 14 </a:t>
            </a:r>
            <a:r>
              <a:rPr lang="nl-BE" baseline="0" dirty="0" err="1" smtClean="0"/>
              <a:t>competences</a:t>
            </a:r>
            <a:r>
              <a:rPr lang="nl-BE" baseline="0" dirty="0" smtClean="0"/>
              <a:t>. For </a:t>
            </a:r>
            <a:r>
              <a:rPr lang="nl-BE" baseline="0" dirty="0" err="1" smtClean="0"/>
              <a:t>each</a:t>
            </a:r>
            <a:r>
              <a:rPr lang="nl-BE" baseline="0" dirty="0" smtClean="0"/>
              <a:t> </a:t>
            </a:r>
            <a:r>
              <a:rPr lang="nl-BE" baseline="0" dirty="0" err="1" smtClean="0"/>
              <a:t>competence</a:t>
            </a:r>
            <a:r>
              <a:rPr lang="nl-BE" baseline="0" dirty="0" smtClean="0"/>
              <a:t>, </a:t>
            </a:r>
            <a:r>
              <a:rPr lang="nl-BE" baseline="0" dirty="0" err="1" smtClean="0"/>
              <a:t>key</a:t>
            </a:r>
            <a:r>
              <a:rPr lang="nl-BE" baseline="0" dirty="0" smtClean="0"/>
              <a:t> </a:t>
            </a:r>
            <a:r>
              <a:rPr lang="nl-BE" baseline="0" dirty="0" err="1" smtClean="0"/>
              <a:t>objectieves</a:t>
            </a:r>
            <a:r>
              <a:rPr lang="nl-BE" baseline="0" dirty="0" smtClean="0"/>
              <a:t> </a:t>
            </a:r>
            <a:r>
              <a:rPr lang="nl-BE" baseline="0" dirty="0" err="1" smtClean="0"/>
              <a:t>were</a:t>
            </a:r>
            <a:r>
              <a:rPr lang="nl-BE" baseline="0" dirty="0" smtClean="0"/>
              <a:t> </a:t>
            </a:r>
            <a:r>
              <a:rPr lang="nl-BE" baseline="0" dirty="0" err="1" smtClean="0"/>
              <a:t>prepared</a:t>
            </a:r>
            <a:r>
              <a:rPr lang="nl-BE" baseline="0" dirty="0" smtClean="0"/>
              <a:t>. On </a:t>
            </a:r>
            <a:r>
              <a:rPr lang="nl-BE" baseline="0" dirty="0" err="1" smtClean="0"/>
              <a:t>the</a:t>
            </a:r>
            <a:r>
              <a:rPr lang="nl-BE" baseline="0" dirty="0" smtClean="0"/>
              <a:t> basis of these </a:t>
            </a:r>
            <a:r>
              <a:rPr lang="nl-BE" baseline="0" dirty="0" err="1" smtClean="0"/>
              <a:t>key</a:t>
            </a:r>
            <a:r>
              <a:rPr lang="nl-BE" baseline="0" dirty="0" smtClean="0"/>
              <a:t> </a:t>
            </a:r>
            <a:r>
              <a:rPr lang="nl-BE" baseline="0" dirty="0" err="1" smtClean="0"/>
              <a:t>objectives</a:t>
            </a:r>
            <a:r>
              <a:rPr lang="nl-BE" baseline="0" dirty="0" smtClean="0"/>
              <a:t> </a:t>
            </a:r>
            <a:r>
              <a:rPr lang="nl-BE" baseline="0" dirty="0" err="1" smtClean="0"/>
              <a:t>our</a:t>
            </a:r>
            <a:r>
              <a:rPr lang="nl-BE" baseline="0" dirty="0" smtClean="0"/>
              <a:t> </a:t>
            </a:r>
            <a:r>
              <a:rPr lang="nl-BE" baseline="0" dirty="0" err="1" smtClean="0"/>
              <a:t>evaluation</a:t>
            </a:r>
            <a:r>
              <a:rPr lang="nl-BE" baseline="0" dirty="0" smtClean="0"/>
              <a:t> form is </a:t>
            </a:r>
            <a:r>
              <a:rPr lang="nl-BE" baseline="0" dirty="0" err="1" smtClean="0"/>
              <a:t>drafted</a:t>
            </a:r>
            <a:r>
              <a:rPr lang="nl-BE" baseline="0" dirty="0" smtClean="0"/>
              <a:t>. </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22</a:t>
            </a:fld>
            <a:endParaRPr lang="nl-BE"/>
          </a:p>
        </p:txBody>
      </p:sp>
    </p:spTree>
    <p:extLst>
      <p:ext uri="{BB962C8B-B14F-4D97-AF65-F5344CB8AC3E}">
        <p14:creationId xmlns:p14="http://schemas.microsoft.com/office/powerpoint/2010/main" val="342136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aseline="0" dirty="0" smtClean="0"/>
              <a:t>  </a:t>
            </a: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3</a:t>
            </a:fld>
            <a:endParaRPr lang="nl-BE"/>
          </a:p>
        </p:txBody>
      </p:sp>
    </p:spTree>
    <p:extLst>
      <p:ext uri="{BB962C8B-B14F-4D97-AF65-F5344CB8AC3E}">
        <p14:creationId xmlns:p14="http://schemas.microsoft.com/office/powerpoint/2010/main" val="255372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800" dirty="0" smtClean="0"/>
              <a:t>The </a:t>
            </a:r>
            <a:r>
              <a:rPr lang="nl-BE" sz="2800" dirty="0" err="1" smtClean="0"/>
              <a:t>following</a:t>
            </a:r>
            <a:r>
              <a:rPr lang="nl-BE" sz="2800" dirty="0" smtClean="0"/>
              <a:t> </a:t>
            </a:r>
            <a:r>
              <a:rPr lang="nl-BE" sz="2800" dirty="0" err="1" smtClean="0"/>
              <a:t>two</a:t>
            </a:r>
            <a:r>
              <a:rPr lang="nl-BE" sz="2800" dirty="0" smtClean="0"/>
              <a:t> slide </a:t>
            </a:r>
            <a:r>
              <a:rPr lang="nl-BE" sz="2800" dirty="0" err="1" smtClean="0"/>
              <a:t>gives</a:t>
            </a:r>
            <a:r>
              <a:rPr lang="nl-BE" sz="2800" baseline="0" dirty="0" smtClean="0"/>
              <a:t> </a:t>
            </a:r>
            <a:r>
              <a:rPr lang="nl-BE" sz="2800" baseline="0" dirty="0" err="1" smtClean="0"/>
              <a:t>an</a:t>
            </a:r>
            <a:r>
              <a:rPr lang="nl-BE" sz="2800" baseline="0" dirty="0" smtClean="0"/>
              <a:t> </a:t>
            </a:r>
            <a:r>
              <a:rPr lang="nl-BE" sz="2800" baseline="0" dirty="0" err="1" smtClean="0"/>
              <a:t>overview</a:t>
            </a:r>
            <a:r>
              <a:rPr lang="nl-BE" sz="2800" baseline="0" dirty="0" smtClean="0"/>
              <a:t> of </a:t>
            </a:r>
            <a:r>
              <a:rPr lang="nl-BE" sz="2800" baseline="0" dirty="0" err="1" smtClean="0"/>
              <a:t>the</a:t>
            </a:r>
            <a:r>
              <a:rPr lang="nl-BE" sz="2800" baseline="0" dirty="0" smtClean="0"/>
              <a:t> teaching </a:t>
            </a:r>
            <a:r>
              <a:rPr lang="nl-BE" sz="2800" baseline="0" dirty="0" err="1" smtClean="0"/>
              <a:t>and</a:t>
            </a:r>
            <a:r>
              <a:rPr lang="nl-BE" sz="2800" baseline="0" dirty="0" smtClean="0"/>
              <a:t> training weeks. </a:t>
            </a:r>
            <a:r>
              <a:rPr lang="en-US" sz="2800" baseline="0" dirty="0" smtClean="0"/>
              <a:t>To keep things simple, I have all the data of the first semester displayed on the first slide, and all data on the second semester of the following.</a:t>
            </a:r>
          </a:p>
          <a:p>
            <a:endParaRPr lang="nl-BE" sz="2800" baseline="0" dirty="0" smtClean="0"/>
          </a:p>
          <a:p>
            <a:r>
              <a:rPr lang="nl-BE" sz="2800" baseline="0" dirty="0" smtClean="0"/>
              <a:t>As </a:t>
            </a:r>
            <a:r>
              <a:rPr lang="nl-BE" sz="2800" baseline="0" dirty="0" err="1" smtClean="0"/>
              <a:t>you</a:t>
            </a:r>
            <a:r>
              <a:rPr lang="nl-BE" sz="2800" baseline="0" dirty="0" smtClean="0"/>
              <a:t> </a:t>
            </a:r>
            <a:r>
              <a:rPr lang="nl-BE" sz="2800" baseline="0" dirty="0" err="1" smtClean="0"/>
              <a:t>can</a:t>
            </a:r>
            <a:r>
              <a:rPr lang="nl-BE" sz="2800" baseline="0" dirty="0" smtClean="0"/>
              <a:t> </a:t>
            </a:r>
            <a:r>
              <a:rPr lang="nl-BE" sz="2800" baseline="0" dirty="0" err="1" smtClean="0"/>
              <a:t>see</a:t>
            </a:r>
            <a:r>
              <a:rPr lang="nl-BE" sz="2800" baseline="0" dirty="0" smtClean="0"/>
              <a:t> or </a:t>
            </a:r>
            <a:r>
              <a:rPr lang="nl-BE" sz="2800" b="1" baseline="0" dirty="0" smtClean="0"/>
              <a:t>first </a:t>
            </a:r>
            <a:r>
              <a:rPr lang="nl-BE" sz="2800" b="1" baseline="0" dirty="0" err="1" smtClean="0"/>
              <a:t>year</a:t>
            </a:r>
            <a:r>
              <a:rPr lang="nl-BE" sz="2800" b="1" baseline="0" dirty="0" smtClean="0"/>
              <a:t> </a:t>
            </a:r>
            <a:r>
              <a:rPr lang="nl-BE" sz="2800" b="1" baseline="0" dirty="0" err="1" smtClean="0"/>
              <a:t>students</a:t>
            </a:r>
            <a:r>
              <a:rPr lang="nl-BE" sz="2800" b="1" baseline="0" dirty="0" smtClean="0"/>
              <a:t> </a:t>
            </a:r>
            <a:r>
              <a:rPr lang="nl-BE" sz="2800" baseline="0" dirty="0" smtClean="0"/>
              <a:t>have in </a:t>
            </a:r>
            <a:r>
              <a:rPr lang="nl-BE" sz="2800" baseline="0" dirty="0" err="1" smtClean="0"/>
              <a:t>the</a:t>
            </a:r>
            <a:r>
              <a:rPr lang="nl-BE" sz="2800" baseline="0" dirty="0" smtClean="0"/>
              <a:t> first semester 10 weeks of </a:t>
            </a:r>
            <a:r>
              <a:rPr lang="nl-BE" sz="2800" baseline="0" dirty="0" err="1" smtClean="0"/>
              <a:t>theoretical</a:t>
            </a:r>
            <a:r>
              <a:rPr lang="nl-BE" sz="2800" baseline="0" dirty="0" smtClean="0"/>
              <a:t> </a:t>
            </a:r>
            <a:r>
              <a:rPr lang="nl-BE" sz="2800" baseline="0" dirty="0" err="1" smtClean="0"/>
              <a:t>and</a:t>
            </a:r>
            <a:r>
              <a:rPr lang="nl-BE" sz="2800" baseline="0" dirty="0" smtClean="0"/>
              <a:t> practical training in </a:t>
            </a:r>
            <a:r>
              <a:rPr lang="nl-BE" sz="2800" baseline="0" dirty="0" err="1" smtClean="0"/>
              <a:t>the</a:t>
            </a:r>
            <a:r>
              <a:rPr lang="nl-BE" sz="2800" baseline="0" dirty="0" smtClean="0"/>
              <a:t> school </a:t>
            </a:r>
            <a:r>
              <a:rPr lang="nl-BE" sz="2800" baseline="0" dirty="0" err="1" smtClean="0"/>
              <a:t>and</a:t>
            </a:r>
            <a:r>
              <a:rPr lang="nl-BE" sz="2800" baseline="0" dirty="0" smtClean="0"/>
              <a:t> 3 weeks of </a:t>
            </a:r>
            <a:r>
              <a:rPr lang="nl-BE" sz="2800" baseline="0" dirty="0" err="1" smtClean="0"/>
              <a:t>internship</a:t>
            </a:r>
            <a:r>
              <a:rPr lang="nl-BE" sz="2800" baseline="0" dirty="0" smtClean="0"/>
              <a:t>. </a:t>
            </a:r>
            <a:r>
              <a:rPr lang="nl-BE" sz="2800" baseline="0" dirty="0" err="1" smtClean="0"/>
              <a:t>This</a:t>
            </a:r>
            <a:r>
              <a:rPr lang="nl-BE" sz="2800" baseline="0" dirty="0" smtClean="0"/>
              <a:t> </a:t>
            </a:r>
            <a:r>
              <a:rPr lang="nl-BE" sz="2800" baseline="0" dirty="0" err="1" smtClean="0"/>
              <a:t>internship</a:t>
            </a:r>
            <a:r>
              <a:rPr lang="nl-BE" sz="2800" baseline="0" dirty="0" smtClean="0"/>
              <a:t> or </a:t>
            </a:r>
            <a:r>
              <a:rPr lang="nl-BE" sz="2800" baseline="0" dirty="0" err="1" smtClean="0"/>
              <a:t>clinical</a:t>
            </a:r>
            <a:r>
              <a:rPr lang="nl-BE" sz="2800" baseline="0" dirty="0" smtClean="0"/>
              <a:t> </a:t>
            </a:r>
            <a:r>
              <a:rPr lang="nl-BE" sz="2800" baseline="0" dirty="0" err="1" smtClean="0"/>
              <a:t>practice</a:t>
            </a:r>
            <a:r>
              <a:rPr lang="nl-BE" sz="2800" baseline="0" dirty="0" smtClean="0"/>
              <a:t> </a:t>
            </a:r>
            <a:r>
              <a:rPr lang="nl-BE" sz="2800" baseline="0" dirty="0" err="1" smtClean="0"/>
              <a:t>can</a:t>
            </a:r>
            <a:r>
              <a:rPr lang="nl-BE" sz="2800" baseline="0" dirty="0" smtClean="0"/>
              <a:t> </a:t>
            </a:r>
            <a:r>
              <a:rPr lang="nl-BE" sz="2800" baseline="0" dirty="0" err="1" smtClean="0"/>
              <a:t>be</a:t>
            </a:r>
            <a:r>
              <a:rPr lang="nl-BE" sz="2800" baseline="0" dirty="0" smtClean="0"/>
              <a:t> </a:t>
            </a:r>
            <a:r>
              <a:rPr lang="nl-BE" sz="2800" baseline="0" dirty="0" err="1" smtClean="0"/>
              <a:t>organized</a:t>
            </a:r>
            <a:r>
              <a:rPr lang="nl-BE" sz="2800" baseline="0" dirty="0" smtClean="0"/>
              <a:t> in a </a:t>
            </a:r>
            <a:r>
              <a:rPr lang="nl-BE" sz="2800" baseline="0" dirty="0" err="1" smtClean="0"/>
              <a:t>hospital</a:t>
            </a:r>
            <a:r>
              <a:rPr lang="nl-BE" sz="2800" baseline="0" dirty="0" smtClean="0"/>
              <a:t>, a center </a:t>
            </a:r>
            <a:r>
              <a:rPr lang="nl-BE" sz="2800" baseline="0" dirty="0" err="1" smtClean="0"/>
              <a:t>for</a:t>
            </a:r>
            <a:r>
              <a:rPr lang="nl-BE" sz="2800" baseline="0" dirty="0" smtClean="0"/>
              <a:t> </a:t>
            </a:r>
            <a:r>
              <a:rPr lang="nl-BE" sz="2800" baseline="0" dirty="0" err="1" smtClean="0"/>
              <a:t>residential</a:t>
            </a:r>
            <a:r>
              <a:rPr lang="nl-BE" sz="2800" baseline="0" dirty="0" smtClean="0"/>
              <a:t> care, a home care service, a </a:t>
            </a:r>
            <a:r>
              <a:rPr lang="nl-BE" sz="2800" baseline="0" dirty="0" err="1" smtClean="0"/>
              <a:t>psychiatric</a:t>
            </a:r>
            <a:r>
              <a:rPr lang="nl-BE" sz="2800" baseline="0" dirty="0" smtClean="0"/>
              <a:t> </a:t>
            </a:r>
            <a:r>
              <a:rPr lang="nl-BE" sz="2800" baseline="0" dirty="0" err="1" smtClean="0"/>
              <a:t>institution</a:t>
            </a:r>
            <a:r>
              <a:rPr lang="nl-BE" sz="2800" baseline="0" dirty="0" smtClean="0"/>
              <a:t>, …</a:t>
            </a:r>
          </a:p>
          <a:p>
            <a:endParaRPr lang="nl-BE" sz="2800" baseline="0" dirty="0" smtClean="0"/>
          </a:p>
          <a:p>
            <a:r>
              <a:rPr lang="nl-BE" sz="2800" baseline="0" dirty="0" smtClean="0"/>
              <a:t>The second </a:t>
            </a:r>
            <a:r>
              <a:rPr lang="nl-BE" sz="2800" baseline="0" dirty="0" err="1" smtClean="0"/>
              <a:t>year</a:t>
            </a:r>
            <a:r>
              <a:rPr lang="nl-BE" sz="2800" baseline="0" dirty="0" smtClean="0"/>
              <a:t> </a:t>
            </a:r>
            <a:r>
              <a:rPr lang="nl-BE" sz="2800" baseline="0" dirty="0" err="1" smtClean="0"/>
              <a:t>students</a:t>
            </a:r>
            <a:r>
              <a:rPr lang="nl-BE" sz="2800" baseline="0" dirty="0" smtClean="0"/>
              <a:t> have 7 weeks of </a:t>
            </a:r>
            <a:r>
              <a:rPr lang="nl-BE" sz="2800" baseline="0" dirty="0" err="1" smtClean="0"/>
              <a:t>theoretical</a:t>
            </a:r>
            <a:r>
              <a:rPr lang="nl-BE" sz="2800" baseline="0" dirty="0" smtClean="0"/>
              <a:t> </a:t>
            </a:r>
            <a:r>
              <a:rPr lang="nl-BE" sz="2800" baseline="0" dirty="0" err="1" smtClean="0"/>
              <a:t>and</a:t>
            </a:r>
            <a:r>
              <a:rPr lang="nl-BE" sz="2800" baseline="0" dirty="0" smtClean="0"/>
              <a:t> practical training in </a:t>
            </a:r>
            <a:r>
              <a:rPr lang="nl-BE" sz="2800" baseline="0" dirty="0" err="1" smtClean="0"/>
              <a:t>the</a:t>
            </a:r>
            <a:r>
              <a:rPr lang="nl-BE" sz="2800" baseline="0" dirty="0" smtClean="0"/>
              <a:t> school. </a:t>
            </a:r>
            <a:r>
              <a:rPr lang="en-US" sz="2800" baseline="0" dirty="0" smtClean="0"/>
              <a:t>Including one week, namely the third week of classes, were students can choose a specific topic (for deepening). The also have 6 weeks of internship.</a:t>
            </a:r>
          </a:p>
          <a:p>
            <a:endParaRPr lang="en-US" sz="2800" baseline="0" dirty="0" smtClean="0"/>
          </a:p>
          <a:p>
            <a:r>
              <a:rPr lang="en-US" sz="2800" baseline="0" dirty="0" smtClean="0"/>
              <a:t>The third year of students have  7 weeks of theoretical and practical training within the school and 6 weeks of internship. In the third year our students can choose for an internship on an emergency, intensive care, operating room, medical imaging, …. These specific wards are exclusively for third years students because of the specific knowledge and </a:t>
            </a:r>
            <a:r>
              <a:rPr lang="en-US" sz="2800" baseline="0" dirty="0" err="1" smtClean="0"/>
              <a:t>compentences</a:t>
            </a:r>
            <a:r>
              <a:rPr lang="en-US" sz="2800" baseline="0" dirty="0" smtClean="0"/>
              <a:t> necessary for these specialized wards</a:t>
            </a:r>
          </a:p>
          <a:p>
            <a:endParaRPr lang="en-US" sz="2800" baseline="0" dirty="0" smtClean="0"/>
          </a:p>
          <a:p>
            <a:r>
              <a:rPr lang="en-US" sz="2800" dirty="0" smtClean="0"/>
              <a:t>As regards the various possible internships, our students must complete the seven domains throughout their entire curriculum.</a:t>
            </a:r>
          </a:p>
          <a:p>
            <a:r>
              <a:rPr lang="en-US" sz="2800" dirty="0" smtClean="0"/>
              <a:t>These seven domains are:</a:t>
            </a:r>
          </a:p>
          <a:p>
            <a:pPr marL="171450" indent="-171450">
              <a:buFontTx/>
              <a:buChar char="-"/>
            </a:pPr>
            <a:r>
              <a:rPr lang="en-US" sz="2800" baseline="0" dirty="0" smtClean="0"/>
              <a:t>General medicine and specialisms</a:t>
            </a:r>
          </a:p>
          <a:p>
            <a:pPr marL="171450" indent="-171450">
              <a:buFontTx/>
              <a:buChar char="-"/>
            </a:pPr>
            <a:r>
              <a:rPr lang="en-US" sz="2800" baseline="0" dirty="0" smtClean="0"/>
              <a:t>General surgery and specialisms</a:t>
            </a:r>
          </a:p>
          <a:p>
            <a:pPr marL="171450" indent="-171450">
              <a:buFontTx/>
              <a:buChar char="-"/>
            </a:pPr>
            <a:r>
              <a:rPr lang="en-US" sz="2800" baseline="0" dirty="0" smtClean="0"/>
              <a:t>Child care and </a:t>
            </a:r>
            <a:r>
              <a:rPr lang="en-US" sz="2800" baseline="0" dirty="0" err="1" smtClean="0"/>
              <a:t>paediatrics</a:t>
            </a:r>
            <a:endParaRPr lang="en-US" sz="2800" baseline="0" dirty="0" smtClean="0"/>
          </a:p>
          <a:p>
            <a:pPr marL="171450" indent="-171450">
              <a:buFontTx/>
              <a:buChar char="-"/>
            </a:pPr>
            <a:r>
              <a:rPr lang="en-US" sz="2800" baseline="0" dirty="0" smtClean="0"/>
              <a:t>Hygiene and care of mother and newborn child</a:t>
            </a:r>
          </a:p>
          <a:p>
            <a:pPr marL="171450" indent="-171450">
              <a:buFontTx/>
              <a:buChar char="-"/>
            </a:pPr>
            <a:r>
              <a:rPr lang="en-US" sz="2800" baseline="0" dirty="0" smtClean="0"/>
              <a:t>Mental health and psychiatry</a:t>
            </a:r>
          </a:p>
          <a:p>
            <a:pPr marL="171450" indent="-171450">
              <a:buFontTx/>
              <a:buChar char="-"/>
            </a:pPr>
            <a:r>
              <a:rPr lang="en-US" sz="2800" baseline="0" dirty="0" smtClean="0"/>
              <a:t>Elderly Care and Geriatrics</a:t>
            </a:r>
          </a:p>
          <a:p>
            <a:pPr marL="171450" indent="-171450">
              <a:buFontTx/>
              <a:buChar char="-"/>
            </a:pPr>
            <a:r>
              <a:rPr lang="en-US" sz="2800" baseline="0" dirty="0" smtClean="0"/>
              <a:t>Caring at home</a:t>
            </a:r>
            <a:endParaRPr lang="nl-BE" sz="2800"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4</a:t>
            </a:fld>
            <a:endParaRPr lang="nl-BE"/>
          </a:p>
        </p:txBody>
      </p:sp>
    </p:spTree>
    <p:extLst>
      <p:ext uri="{BB962C8B-B14F-4D97-AF65-F5344CB8AC3E}">
        <p14:creationId xmlns:p14="http://schemas.microsoft.com/office/powerpoint/2010/main" val="113785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In </a:t>
            </a:r>
            <a:r>
              <a:rPr lang="nl-BE" baseline="0" dirty="0" err="1" smtClean="0"/>
              <a:t>the</a:t>
            </a:r>
            <a:r>
              <a:rPr lang="nl-BE" baseline="0" dirty="0" smtClean="0"/>
              <a:t> second semester </a:t>
            </a:r>
            <a:r>
              <a:rPr lang="nl-BE" baseline="0" dirty="0" err="1" smtClean="0"/>
              <a:t>the</a:t>
            </a:r>
            <a:r>
              <a:rPr lang="nl-BE" baseline="0" dirty="0" smtClean="0"/>
              <a:t> first </a:t>
            </a:r>
            <a:r>
              <a:rPr lang="nl-BE" baseline="0" dirty="0" err="1" smtClean="0"/>
              <a:t>year</a:t>
            </a:r>
            <a:r>
              <a:rPr lang="nl-BE" baseline="0" dirty="0" smtClean="0"/>
              <a:t> </a:t>
            </a:r>
            <a:r>
              <a:rPr lang="nl-BE" baseline="0" dirty="0" err="1" smtClean="0"/>
              <a:t>students</a:t>
            </a:r>
            <a:r>
              <a:rPr lang="nl-BE" baseline="0" dirty="0" smtClean="0"/>
              <a:t> has </a:t>
            </a:r>
            <a:r>
              <a:rPr lang="nl-BE" baseline="0" dirty="0" err="1" smtClean="0"/>
              <a:t>the</a:t>
            </a:r>
            <a:r>
              <a:rPr lang="nl-BE" baseline="0" dirty="0" smtClean="0"/>
              <a:t> </a:t>
            </a:r>
            <a:r>
              <a:rPr lang="nl-BE" baseline="0" dirty="0" err="1" smtClean="0"/>
              <a:t>reamaing</a:t>
            </a:r>
            <a:r>
              <a:rPr lang="nl-BE" baseline="0" dirty="0" smtClean="0"/>
              <a:t> 8 weeks of </a:t>
            </a:r>
            <a:r>
              <a:rPr lang="nl-BE" baseline="0" dirty="0" err="1" smtClean="0"/>
              <a:t>theoretical</a:t>
            </a:r>
            <a:r>
              <a:rPr lang="nl-BE" baseline="0" dirty="0" smtClean="0"/>
              <a:t> </a:t>
            </a:r>
            <a:r>
              <a:rPr lang="nl-BE" baseline="0" dirty="0" err="1" smtClean="0"/>
              <a:t>and</a:t>
            </a:r>
            <a:r>
              <a:rPr lang="nl-BE" baseline="0" dirty="0" smtClean="0"/>
              <a:t> practical </a:t>
            </a:r>
            <a:r>
              <a:rPr lang="nl-BE" baseline="0" dirty="0" err="1" smtClean="0"/>
              <a:t>lessons</a:t>
            </a:r>
            <a:r>
              <a:rPr lang="nl-BE" baseline="0" dirty="0" smtClean="0"/>
              <a:t> in </a:t>
            </a:r>
            <a:r>
              <a:rPr lang="nl-BE" baseline="0" dirty="0" err="1" smtClean="0"/>
              <a:t>the</a:t>
            </a:r>
            <a:r>
              <a:rPr lang="nl-BE" baseline="0" dirty="0" smtClean="0"/>
              <a:t> school </a:t>
            </a:r>
            <a:r>
              <a:rPr lang="nl-BE" baseline="0" dirty="0" err="1" smtClean="0"/>
              <a:t>and</a:t>
            </a:r>
            <a:r>
              <a:rPr lang="nl-BE" baseline="0" dirty="0" smtClean="0"/>
              <a:t> </a:t>
            </a:r>
            <a:r>
              <a:rPr lang="nl-BE" baseline="0" dirty="0" err="1" smtClean="0"/>
              <a:t>the</a:t>
            </a:r>
            <a:r>
              <a:rPr lang="nl-BE" baseline="0" dirty="0" smtClean="0"/>
              <a:t> have 5 weeks of </a:t>
            </a:r>
            <a:r>
              <a:rPr lang="nl-BE" baseline="0" dirty="0" err="1" smtClean="0"/>
              <a:t>internship</a:t>
            </a:r>
            <a:r>
              <a:rPr lang="nl-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err="1" smtClean="0"/>
              <a:t>Our</a:t>
            </a:r>
            <a:r>
              <a:rPr lang="nl-BE" baseline="0" dirty="0" smtClean="0"/>
              <a:t> second </a:t>
            </a:r>
            <a:r>
              <a:rPr lang="nl-BE" baseline="0" dirty="0" err="1" smtClean="0"/>
              <a:t>years</a:t>
            </a:r>
            <a:r>
              <a:rPr lang="nl-BE" baseline="0" dirty="0" smtClean="0"/>
              <a:t> </a:t>
            </a:r>
            <a:r>
              <a:rPr lang="nl-BE" baseline="0" dirty="0" err="1" smtClean="0"/>
              <a:t>students</a:t>
            </a:r>
            <a:r>
              <a:rPr lang="nl-BE" baseline="0" dirty="0" smtClean="0"/>
              <a:t> start </a:t>
            </a:r>
            <a:r>
              <a:rPr lang="nl-BE" baseline="0" dirty="0" err="1" smtClean="0"/>
              <a:t>the</a:t>
            </a:r>
            <a:r>
              <a:rPr lang="nl-BE" baseline="0" dirty="0" smtClean="0"/>
              <a:t> second semester </a:t>
            </a:r>
            <a:r>
              <a:rPr lang="nl-BE" baseline="0" dirty="0" err="1" smtClean="0"/>
              <a:t>with</a:t>
            </a:r>
            <a:r>
              <a:rPr lang="nl-BE" baseline="0" dirty="0" smtClean="0"/>
              <a:t> 4 weeks of </a:t>
            </a:r>
            <a:r>
              <a:rPr lang="nl-BE" baseline="0" dirty="0" err="1" smtClean="0"/>
              <a:t>internship</a:t>
            </a:r>
            <a:r>
              <a:rPr lang="nl-BE" baseline="0" dirty="0" smtClean="0"/>
              <a:t>, </a:t>
            </a:r>
            <a:r>
              <a:rPr lang="nl-BE" baseline="0" dirty="0" err="1" smtClean="0"/>
              <a:t>afterwards</a:t>
            </a:r>
            <a:r>
              <a:rPr lang="nl-BE" baseline="0" dirty="0" smtClean="0"/>
              <a:t> </a:t>
            </a:r>
            <a:r>
              <a:rPr lang="nl-BE" baseline="0" dirty="0" err="1" smtClean="0"/>
              <a:t>they</a:t>
            </a:r>
            <a:r>
              <a:rPr lang="nl-BE" baseline="0" dirty="0" smtClean="0"/>
              <a:t> have 6 weeks of </a:t>
            </a:r>
            <a:r>
              <a:rPr lang="nl-BE" baseline="0" dirty="0" err="1" smtClean="0"/>
              <a:t>theoretical</a:t>
            </a:r>
            <a:r>
              <a:rPr lang="nl-BE" baseline="0" dirty="0" smtClean="0"/>
              <a:t> </a:t>
            </a:r>
            <a:r>
              <a:rPr lang="nl-BE" baseline="0" dirty="0" err="1" smtClean="0"/>
              <a:t>and</a:t>
            </a:r>
            <a:r>
              <a:rPr lang="nl-BE" baseline="0" dirty="0" smtClean="0"/>
              <a:t> practical </a:t>
            </a:r>
            <a:r>
              <a:rPr lang="nl-BE" baseline="0" dirty="0" err="1" smtClean="0"/>
              <a:t>lessons</a:t>
            </a:r>
            <a:r>
              <a:rPr lang="nl-BE" baseline="0" dirty="0" smtClean="0"/>
              <a:t> in </a:t>
            </a:r>
            <a:r>
              <a:rPr lang="nl-BE" baseline="0" dirty="0" err="1" smtClean="0"/>
              <a:t>the</a:t>
            </a:r>
            <a:r>
              <a:rPr lang="nl-BE" baseline="0" dirty="0" smtClean="0"/>
              <a:t> school. </a:t>
            </a:r>
            <a:r>
              <a:rPr lang="nl-BE" baseline="0" dirty="0" err="1" smtClean="0"/>
              <a:t>After</a:t>
            </a:r>
            <a:r>
              <a:rPr lang="nl-BE" baseline="0" dirty="0" smtClean="0"/>
              <a:t> </a:t>
            </a:r>
            <a:r>
              <a:rPr lang="nl-BE" baseline="0" dirty="0" err="1" smtClean="0"/>
              <a:t>the</a:t>
            </a:r>
            <a:r>
              <a:rPr lang="nl-BE" baseline="0" dirty="0" smtClean="0"/>
              <a:t> examination </a:t>
            </a:r>
            <a:r>
              <a:rPr lang="nl-BE" baseline="0" dirty="0" err="1" smtClean="0"/>
              <a:t>period</a:t>
            </a:r>
            <a:r>
              <a:rPr lang="nl-BE" baseline="0" dirty="0" smtClean="0"/>
              <a:t> </a:t>
            </a:r>
            <a:r>
              <a:rPr lang="nl-BE" baseline="0" dirty="0" err="1" smtClean="0"/>
              <a:t>they</a:t>
            </a:r>
            <a:r>
              <a:rPr lang="nl-BE" baseline="0" dirty="0" smtClean="0"/>
              <a:t> end </a:t>
            </a:r>
            <a:r>
              <a:rPr lang="nl-BE" baseline="0" dirty="0" err="1" smtClean="0"/>
              <a:t>the</a:t>
            </a:r>
            <a:r>
              <a:rPr lang="nl-BE" baseline="0" dirty="0" smtClean="0"/>
              <a:t> </a:t>
            </a:r>
            <a:r>
              <a:rPr lang="nl-BE" baseline="0" dirty="0" err="1" smtClean="0"/>
              <a:t>schoolyear</a:t>
            </a:r>
            <a:r>
              <a:rPr lang="nl-BE" baseline="0" dirty="0" smtClean="0"/>
              <a:t> </a:t>
            </a:r>
            <a:r>
              <a:rPr lang="nl-BE" baseline="0" dirty="0" err="1" smtClean="0"/>
              <a:t>with</a:t>
            </a:r>
            <a:r>
              <a:rPr lang="nl-BE" baseline="0" dirty="0" smtClean="0"/>
              <a:t> 4 weeks of </a:t>
            </a:r>
            <a:r>
              <a:rPr lang="nl-BE" baseline="0" dirty="0" err="1" smtClean="0"/>
              <a:t>internship</a:t>
            </a: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The </a:t>
            </a:r>
            <a:r>
              <a:rPr lang="nl-BE" baseline="0" dirty="0" err="1" smtClean="0"/>
              <a:t>third</a:t>
            </a:r>
            <a:r>
              <a:rPr lang="nl-BE" baseline="0" dirty="0" smtClean="0"/>
              <a:t> </a:t>
            </a:r>
            <a:r>
              <a:rPr lang="nl-BE" baseline="0" dirty="0" err="1" smtClean="0"/>
              <a:t>year</a:t>
            </a:r>
            <a:r>
              <a:rPr lang="nl-BE" baseline="0" dirty="0" smtClean="0"/>
              <a:t> </a:t>
            </a:r>
            <a:r>
              <a:rPr lang="nl-BE" baseline="0" dirty="0" err="1" smtClean="0"/>
              <a:t>students</a:t>
            </a:r>
            <a:r>
              <a:rPr lang="nl-BE" baseline="0" dirty="0" smtClean="0"/>
              <a:t> </a:t>
            </a:r>
            <a:r>
              <a:rPr lang="nl-BE" baseline="0" dirty="0" err="1" smtClean="0"/>
              <a:t>also</a:t>
            </a:r>
            <a:r>
              <a:rPr lang="nl-BE" baseline="0" dirty="0" smtClean="0"/>
              <a:t> start </a:t>
            </a:r>
            <a:r>
              <a:rPr lang="nl-BE" baseline="0" dirty="0" err="1" smtClean="0"/>
              <a:t>their</a:t>
            </a:r>
            <a:r>
              <a:rPr lang="nl-BE" baseline="0" dirty="0" smtClean="0"/>
              <a:t> second semester </a:t>
            </a:r>
            <a:r>
              <a:rPr lang="nl-BE" baseline="0" dirty="0" err="1" smtClean="0"/>
              <a:t>with</a:t>
            </a:r>
            <a:r>
              <a:rPr lang="nl-BE" baseline="0" dirty="0" smtClean="0"/>
              <a:t> 4 weeks of </a:t>
            </a:r>
            <a:r>
              <a:rPr lang="nl-BE" baseline="0" dirty="0" err="1" smtClean="0"/>
              <a:t>internship</a:t>
            </a:r>
            <a:r>
              <a:rPr lang="nl-BE" baseline="0" dirty="0" smtClean="0"/>
              <a:t>, </a:t>
            </a:r>
            <a:r>
              <a:rPr lang="nl-BE" baseline="0" dirty="0" err="1" smtClean="0"/>
              <a:t>afterwards</a:t>
            </a:r>
            <a:r>
              <a:rPr lang="nl-BE" baseline="0" dirty="0" smtClean="0"/>
              <a:t> </a:t>
            </a:r>
            <a:r>
              <a:rPr lang="nl-BE" baseline="0" dirty="0" err="1" smtClean="0"/>
              <a:t>they</a:t>
            </a:r>
            <a:r>
              <a:rPr lang="nl-BE" baseline="0" dirty="0" smtClean="0"/>
              <a:t> have 4 weeks of </a:t>
            </a:r>
            <a:r>
              <a:rPr lang="nl-BE" baseline="0" dirty="0" err="1" smtClean="0"/>
              <a:t>theoretical</a:t>
            </a:r>
            <a:r>
              <a:rPr lang="nl-BE" baseline="0" dirty="0" smtClean="0"/>
              <a:t> </a:t>
            </a:r>
            <a:r>
              <a:rPr lang="nl-BE" baseline="0" dirty="0" err="1" smtClean="0"/>
              <a:t>and</a:t>
            </a:r>
            <a:r>
              <a:rPr lang="nl-BE" baseline="0" dirty="0" smtClean="0"/>
              <a:t> practical </a:t>
            </a:r>
            <a:r>
              <a:rPr lang="nl-BE" baseline="0" dirty="0" err="1" smtClean="0"/>
              <a:t>lessons</a:t>
            </a:r>
            <a:r>
              <a:rPr lang="nl-BE" baseline="0" dirty="0" smtClean="0"/>
              <a:t> in </a:t>
            </a:r>
            <a:r>
              <a:rPr lang="nl-BE" baseline="0" dirty="0" err="1" smtClean="0"/>
              <a:t>the</a:t>
            </a:r>
            <a:r>
              <a:rPr lang="nl-BE" baseline="0" dirty="0" smtClean="0"/>
              <a:t> school. </a:t>
            </a:r>
            <a:r>
              <a:rPr lang="nl-BE" baseline="0" dirty="0" err="1" smtClean="0"/>
              <a:t>They</a:t>
            </a:r>
            <a:r>
              <a:rPr lang="nl-BE" baseline="0" dirty="0" smtClean="0"/>
              <a:t> end </a:t>
            </a:r>
            <a:r>
              <a:rPr lang="nl-BE" baseline="0" dirty="0" err="1" smtClean="0"/>
              <a:t>their</a:t>
            </a:r>
            <a:r>
              <a:rPr lang="nl-BE" baseline="0" dirty="0" smtClean="0"/>
              <a:t> </a:t>
            </a:r>
            <a:r>
              <a:rPr lang="nl-BE" baseline="0" dirty="0" err="1" smtClean="0"/>
              <a:t>schoolyear</a:t>
            </a:r>
            <a:r>
              <a:rPr lang="nl-BE" baseline="0" dirty="0" smtClean="0"/>
              <a:t> </a:t>
            </a:r>
            <a:r>
              <a:rPr lang="nl-BE" baseline="0" dirty="0" err="1" smtClean="0"/>
              <a:t>with</a:t>
            </a:r>
            <a:r>
              <a:rPr lang="nl-BE" baseline="0" dirty="0" smtClean="0"/>
              <a:t> </a:t>
            </a:r>
            <a:r>
              <a:rPr lang="nl-BE" baseline="0" dirty="0" err="1" smtClean="0"/>
              <a:t>an</a:t>
            </a:r>
            <a:r>
              <a:rPr lang="nl-BE" baseline="0" dirty="0" smtClean="0"/>
              <a:t> special </a:t>
            </a:r>
            <a:r>
              <a:rPr lang="nl-BE" baseline="0" dirty="0" err="1" smtClean="0"/>
              <a:t>internship</a:t>
            </a:r>
            <a:r>
              <a:rPr lang="nl-BE" baseline="0" dirty="0" smtClean="0"/>
              <a:t> of 8 weeks, </a:t>
            </a:r>
            <a:r>
              <a:rPr lang="nl-BE" baseline="0" dirty="0" err="1" smtClean="0"/>
              <a:t>namely</a:t>
            </a:r>
            <a:r>
              <a:rPr lang="nl-BE" baseline="0" dirty="0" smtClean="0"/>
              <a:t> </a:t>
            </a:r>
            <a:r>
              <a:rPr lang="nl-BE" baseline="0" dirty="0" err="1" smtClean="0"/>
              <a:t>workplace</a:t>
            </a:r>
            <a:r>
              <a:rPr lang="nl-BE" baseline="0" dirty="0" smtClean="0"/>
              <a:t> </a:t>
            </a:r>
            <a:r>
              <a:rPr lang="nl-BE" baseline="0" dirty="0" err="1" smtClean="0"/>
              <a:t>learning</a:t>
            </a:r>
            <a:r>
              <a:rPr lang="nl-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It is a form of </a:t>
            </a:r>
            <a:r>
              <a:rPr lang="nl-NL" sz="1200" dirty="0" err="1" smtClean="0"/>
              <a:t>internship</a:t>
            </a:r>
            <a:r>
              <a:rPr lang="nl-NL" sz="1200" dirty="0" smtClean="0"/>
              <a:t> </a:t>
            </a:r>
            <a:r>
              <a:rPr lang="nl-NL" sz="1200" dirty="0" err="1" smtClean="0"/>
              <a:t>where</a:t>
            </a:r>
            <a:r>
              <a:rPr lang="nl-NL" sz="1200" dirty="0" smtClean="0"/>
              <a:t> a minimum of </a:t>
            </a:r>
            <a:r>
              <a:rPr lang="nl-NL" sz="1200" dirty="0" err="1" smtClean="0"/>
              <a:t>eight</a:t>
            </a:r>
            <a:r>
              <a:rPr lang="nl-NL" sz="1200" dirty="0" smtClean="0"/>
              <a:t> </a:t>
            </a:r>
            <a:r>
              <a:rPr lang="nl-NL" sz="1200" dirty="0" err="1" smtClean="0"/>
              <a:t>students</a:t>
            </a:r>
            <a:r>
              <a:rPr lang="nl-NL" sz="1200" dirty="0" smtClean="0"/>
              <a:t> do </a:t>
            </a:r>
            <a:r>
              <a:rPr lang="nl-NL" sz="1200" dirty="0" err="1" smtClean="0"/>
              <a:t>internship</a:t>
            </a:r>
            <a:r>
              <a:rPr lang="nl-NL" sz="1200" dirty="0" smtClean="0"/>
              <a:t> at </a:t>
            </a:r>
            <a:r>
              <a:rPr lang="nl-NL" sz="1200" dirty="0" err="1" smtClean="0"/>
              <a:t>the</a:t>
            </a:r>
            <a:r>
              <a:rPr lang="nl-NL" sz="1200" dirty="0" smtClean="0"/>
              <a:t> </a:t>
            </a:r>
            <a:r>
              <a:rPr lang="nl-NL" sz="1200" dirty="0" err="1" smtClean="0"/>
              <a:t>same</a:t>
            </a:r>
            <a:r>
              <a:rPr lang="nl-NL" sz="1200" dirty="0" smtClean="0"/>
              <a:t> time on </a:t>
            </a:r>
            <a:r>
              <a:rPr lang="nl-NL" sz="1200" dirty="0" err="1" smtClean="0"/>
              <a:t>the</a:t>
            </a:r>
            <a:r>
              <a:rPr lang="nl-NL" sz="1200" dirty="0" smtClean="0"/>
              <a:t> </a:t>
            </a:r>
            <a:r>
              <a:rPr lang="nl-NL" sz="1200" dirty="0" err="1" smtClean="0"/>
              <a:t>same</a:t>
            </a:r>
            <a:r>
              <a:rPr lang="nl-NL" sz="1200" dirty="0" smtClean="0"/>
              <a:t> </a:t>
            </a:r>
            <a:r>
              <a:rPr lang="nl-NL" sz="1200" dirty="0" err="1" smtClean="0"/>
              <a:t>ward</a:t>
            </a:r>
            <a:r>
              <a:rPr lang="nl-NL" sz="1200" dirty="0" smtClean="0"/>
              <a:t>. </a:t>
            </a:r>
            <a:r>
              <a:rPr lang="nl-NL" sz="1200" dirty="0" err="1" smtClean="0"/>
              <a:t>They</a:t>
            </a:r>
            <a:r>
              <a:rPr lang="nl-NL" sz="1200" dirty="0" smtClean="0"/>
              <a:t> </a:t>
            </a:r>
            <a:r>
              <a:rPr lang="nl-NL" sz="1200" dirty="0" err="1" smtClean="0"/>
              <a:t>will</a:t>
            </a:r>
            <a:r>
              <a:rPr lang="nl-NL" sz="1200" dirty="0" smtClean="0"/>
              <a:t> </a:t>
            </a:r>
            <a:r>
              <a:rPr lang="nl-NL" sz="1200" dirty="0" err="1" smtClean="0"/>
              <a:t>be</a:t>
            </a:r>
            <a:r>
              <a:rPr lang="nl-NL" sz="1200" dirty="0" smtClean="0"/>
              <a:t> </a:t>
            </a:r>
            <a:r>
              <a:rPr lang="nl-NL" sz="1200" dirty="0" err="1" smtClean="0"/>
              <a:t>coached</a:t>
            </a:r>
            <a:r>
              <a:rPr lang="nl-NL" sz="1200" dirty="0" smtClean="0"/>
              <a:t> </a:t>
            </a:r>
            <a:r>
              <a:rPr lang="nl-NL" sz="1200" dirty="0" err="1" smtClean="0"/>
              <a:t>by</a:t>
            </a:r>
            <a:r>
              <a:rPr lang="nl-NL" sz="1200" dirty="0" smtClean="0"/>
              <a:t> </a:t>
            </a:r>
            <a:r>
              <a:rPr lang="nl-NL" sz="1200" dirty="0" err="1" smtClean="0"/>
              <a:t>the</a:t>
            </a:r>
            <a:r>
              <a:rPr lang="nl-NL" sz="1200" dirty="0" smtClean="0"/>
              <a:t> nurses of </a:t>
            </a:r>
            <a:r>
              <a:rPr lang="nl-NL" sz="1200" dirty="0" err="1" smtClean="0"/>
              <a:t>the</a:t>
            </a:r>
            <a:r>
              <a:rPr lang="nl-NL" sz="1200" dirty="0" smtClean="0"/>
              <a:t> </a:t>
            </a:r>
            <a:r>
              <a:rPr lang="nl-NL" sz="1200" dirty="0" err="1" smtClean="0"/>
              <a:t>ward</a:t>
            </a:r>
            <a:r>
              <a:rPr lang="nl-NL" sz="1200" dirty="0" smtClean="0"/>
              <a:t>. </a:t>
            </a:r>
            <a:r>
              <a:rPr lang="en-US" sz="1200" dirty="0" smtClean="0"/>
              <a:t>The educational institution and work organization together give form to the guidance of students. They are taught and supervised according to the principles of skills-based learning: responsibility for the own learning process in practice, learn in team and being coached</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5</a:t>
            </a:fld>
            <a:endParaRPr lang="nl-BE"/>
          </a:p>
        </p:txBody>
      </p:sp>
    </p:spTree>
    <p:extLst>
      <p:ext uri="{BB962C8B-B14F-4D97-AF65-F5344CB8AC3E}">
        <p14:creationId xmlns:p14="http://schemas.microsoft.com/office/powerpoint/2010/main" val="253164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Each</a:t>
            </a:r>
            <a:r>
              <a:rPr lang="nl-BE" baseline="0" dirty="0" smtClean="0"/>
              <a:t> </a:t>
            </a:r>
            <a:r>
              <a:rPr lang="nl-BE" baseline="0" dirty="0" err="1" smtClean="0"/>
              <a:t>internship</a:t>
            </a:r>
            <a:r>
              <a:rPr lang="nl-BE" baseline="0" dirty="0" smtClean="0"/>
              <a:t> is </a:t>
            </a:r>
            <a:r>
              <a:rPr lang="nl-BE" baseline="0" dirty="0" err="1" smtClean="0"/>
              <a:t>organized</a:t>
            </a:r>
            <a:r>
              <a:rPr lang="nl-BE" baseline="0" dirty="0" smtClean="0"/>
              <a:t> </a:t>
            </a:r>
            <a:r>
              <a:rPr lang="nl-BE" baseline="0" dirty="0" err="1" smtClean="0"/>
              <a:t>by</a:t>
            </a:r>
            <a:r>
              <a:rPr lang="nl-BE" baseline="0" dirty="0" smtClean="0"/>
              <a:t> </a:t>
            </a:r>
            <a:r>
              <a:rPr lang="nl-BE" baseline="0" dirty="0" err="1" smtClean="0"/>
              <a:t>the</a:t>
            </a:r>
            <a:r>
              <a:rPr lang="nl-BE" baseline="0" dirty="0" smtClean="0"/>
              <a:t> </a:t>
            </a:r>
            <a:r>
              <a:rPr lang="nl-BE" baseline="0" dirty="0" err="1" smtClean="0"/>
              <a:t>internship</a:t>
            </a:r>
            <a:r>
              <a:rPr lang="nl-BE" baseline="0" dirty="0" smtClean="0"/>
              <a:t> </a:t>
            </a:r>
            <a:r>
              <a:rPr lang="nl-BE" baseline="0" dirty="0" err="1" smtClean="0"/>
              <a:t>coordinator</a:t>
            </a:r>
            <a:r>
              <a:rPr lang="nl-BE" baseline="0" dirty="0" smtClean="0"/>
              <a:t>. </a:t>
            </a:r>
            <a:r>
              <a:rPr lang="en-US" baseline="0" dirty="0" smtClean="0"/>
              <a:t>This person has a clear overview of which areas the student has already accomplished an internship and in which areas the student still have to do an internship. </a:t>
            </a:r>
          </a:p>
          <a:p>
            <a:r>
              <a:rPr lang="en-US" sz="1200" dirty="0" smtClean="0"/>
              <a:t>As regards the various possible internships, our students must complete the seven domains throughout their entire curriculum.</a:t>
            </a:r>
          </a:p>
          <a:p>
            <a:r>
              <a:rPr lang="en-US" sz="1200" dirty="0" smtClean="0"/>
              <a:t>These seven domains are:</a:t>
            </a:r>
          </a:p>
          <a:p>
            <a:pPr marL="171450" indent="-171450">
              <a:buFontTx/>
              <a:buChar char="-"/>
            </a:pPr>
            <a:r>
              <a:rPr lang="en-US" sz="1200" baseline="0" dirty="0" smtClean="0"/>
              <a:t>General medicine and specialisms</a:t>
            </a:r>
          </a:p>
          <a:p>
            <a:pPr marL="171450" indent="-171450">
              <a:buFontTx/>
              <a:buChar char="-"/>
            </a:pPr>
            <a:r>
              <a:rPr lang="en-US" sz="1200" baseline="0" dirty="0" smtClean="0"/>
              <a:t>General surgery and specialisms</a:t>
            </a:r>
          </a:p>
          <a:p>
            <a:pPr marL="171450" indent="-171450">
              <a:buFontTx/>
              <a:buChar char="-"/>
            </a:pPr>
            <a:r>
              <a:rPr lang="en-US" sz="1200" baseline="0" dirty="0" smtClean="0"/>
              <a:t>Child care and </a:t>
            </a:r>
            <a:r>
              <a:rPr lang="en-US" sz="1200" baseline="0" dirty="0" err="1" smtClean="0"/>
              <a:t>paediatrics</a:t>
            </a:r>
            <a:endParaRPr lang="en-US" sz="1200" baseline="0" dirty="0" smtClean="0"/>
          </a:p>
          <a:p>
            <a:pPr marL="171450" indent="-171450">
              <a:buFontTx/>
              <a:buChar char="-"/>
            </a:pPr>
            <a:r>
              <a:rPr lang="en-US" sz="1200" baseline="0" dirty="0" smtClean="0"/>
              <a:t>Hygiene and care of mother and newborn child</a:t>
            </a:r>
          </a:p>
          <a:p>
            <a:pPr marL="171450" indent="-171450">
              <a:buFontTx/>
              <a:buChar char="-"/>
            </a:pPr>
            <a:r>
              <a:rPr lang="en-US" sz="1200" baseline="0" dirty="0" smtClean="0"/>
              <a:t>Mental health and psychiatry</a:t>
            </a:r>
          </a:p>
          <a:p>
            <a:pPr marL="171450" indent="-171450">
              <a:buFontTx/>
              <a:buChar char="-"/>
            </a:pPr>
            <a:r>
              <a:rPr lang="en-US" sz="1200" baseline="0" dirty="0" smtClean="0"/>
              <a:t>Elderly Care and Geriatrics</a:t>
            </a:r>
          </a:p>
          <a:p>
            <a:pPr marL="171450" indent="-171450">
              <a:buFontTx/>
              <a:buChar char="-"/>
            </a:pPr>
            <a:r>
              <a:rPr lang="en-US" sz="1200" baseline="0" dirty="0" smtClean="0"/>
              <a:t>Caring at home</a:t>
            </a:r>
            <a:endParaRPr lang="nl-BE" sz="1200" dirty="0" smtClean="0"/>
          </a:p>
          <a:p>
            <a:endParaRPr lang="en-US" baseline="0" dirty="0" smtClean="0"/>
          </a:p>
          <a:p>
            <a:r>
              <a:rPr lang="en-US" baseline="0" dirty="0" smtClean="0"/>
              <a:t>The coordinator makes the connection between the student and the lecturer. The lecturer is a member of staff who is employed by the university or high school to teach nursing. Other names: nurse teacher, educator, tutor. When every students has an internship and is connected to a lecturer, this is made know to the students and the lecturer.</a:t>
            </a:r>
          </a:p>
          <a:p>
            <a:endParaRPr lang="en-US" baseline="0" dirty="0" smtClean="0"/>
          </a:p>
          <a:p>
            <a:r>
              <a:rPr lang="en-US" baseline="0" dirty="0" smtClean="0"/>
              <a:t>The internship coordinator also make contact with the working field and provides internships in various domains.</a:t>
            </a:r>
          </a:p>
          <a:p>
            <a:r>
              <a:rPr lang="en-US" baseline="0" dirty="0" smtClean="0"/>
              <a:t>When students, for any reason, need to receive specific internship, because of additional guidance, it is passed to the internship coordinator. </a:t>
            </a:r>
          </a:p>
          <a:p>
            <a:endParaRPr lang="en-US" baseline="0" dirty="0" smtClean="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6</a:t>
            </a:fld>
            <a:endParaRPr lang="nl-BE"/>
          </a:p>
        </p:txBody>
      </p:sp>
    </p:spTree>
    <p:extLst>
      <p:ext uri="{BB962C8B-B14F-4D97-AF65-F5344CB8AC3E}">
        <p14:creationId xmlns:p14="http://schemas.microsoft.com/office/powerpoint/2010/main" val="172077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Clinical</a:t>
            </a:r>
            <a:r>
              <a:rPr lang="nl-BE" baseline="0" dirty="0" smtClean="0"/>
              <a:t> </a:t>
            </a:r>
            <a:r>
              <a:rPr lang="nl-BE" baseline="0" dirty="0" err="1" smtClean="0"/>
              <a:t>practice</a:t>
            </a:r>
            <a:r>
              <a:rPr lang="nl-BE" baseline="0" dirty="0" smtClean="0"/>
              <a:t> </a:t>
            </a:r>
            <a:r>
              <a:rPr lang="nl-BE" baseline="0" dirty="0" err="1" smtClean="0"/>
              <a:t>with</a:t>
            </a:r>
            <a:r>
              <a:rPr lang="nl-BE" baseline="0" dirty="0" smtClean="0"/>
              <a:t> </a:t>
            </a:r>
            <a:r>
              <a:rPr lang="nl-BE" baseline="0" dirty="0" err="1" smtClean="0"/>
              <a:t>appropriate</a:t>
            </a:r>
            <a:r>
              <a:rPr lang="nl-BE" baseline="0" dirty="0" smtClean="0"/>
              <a:t> (juist) assessment is </a:t>
            </a:r>
            <a:r>
              <a:rPr lang="nl-BE" baseline="0" dirty="0" err="1" smtClean="0"/>
              <a:t>an</a:t>
            </a:r>
            <a:r>
              <a:rPr lang="nl-BE" baseline="0" dirty="0" smtClean="0"/>
              <a:t> important part of </a:t>
            </a:r>
            <a:r>
              <a:rPr lang="nl-BE" baseline="0" dirty="0" err="1" smtClean="0"/>
              <a:t>the</a:t>
            </a:r>
            <a:r>
              <a:rPr lang="nl-BE" baseline="0" dirty="0" smtClean="0"/>
              <a:t> </a:t>
            </a:r>
            <a:r>
              <a:rPr lang="nl-BE" baseline="0" dirty="0" err="1" smtClean="0"/>
              <a:t>nursing</a:t>
            </a:r>
            <a:r>
              <a:rPr lang="nl-BE" baseline="0" dirty="0" smtClean="0"/>
              <a:t> student </a:t>
            </a:r>
            <a:r>
              <a:rPr lang="nl-BE" baseline="0" dirty="0" err="1" smtClean="0"/>
              <a:t>education</a:t>
            </a:r>
            <a:r>
              <a:rPr lang="nl-BE" baseline="0" dirty="0" smtClean="0"/>
              <a:t> </a:t>
            </a:r>
            <a:r>
              <a:rPr lang="nl-BE" baseline="0" dirty="0" err="1" smtClean="0"/>
              <a:t>process</a:t>
            </a:r>
            <a:r>
              <a:rPr lang="nl-BE" baseline="0" dirty="0" smtClean="0"/>
              <a:t>.</a:t>
            </a:r>
          </a:p>
          <a:p>
            <a:r>
              <a:rPr lang="nl-BE" baseline="0" dirty="0" smtClean="0"/>
              <a:t>Student nurses </a:t>
            </a:r>
            <a:r>
              <a:rPr lang="nl-BE" baseline="0" dirty="0" err="1" smtClean="0"/>
              <a:t>spend</a:t>
            </a:r>
            <a:r>
              <a:rPr lang="nl-BE" baseline="0" dirty="0" smtClean="0"/>
              <a:t> </a:t>
            </a:r>
            <a:r>
              <a:rPr lang="nl-BE" baseline="0" dirty="0" err="1" smtClean="0"/>
              <a:t>many</a:t>
            </a:r>
            <a:r>
              <a:rPr lang="nl-BE" baseline="0" dirty="0" smtClean="0"/>
              <a:t> time in </a:t>
            </a:r>
            <a:r>
              <a:rPr lang="nl-BE" baseline="0" dirty="0" err="1" smtClean="0"/>
              <a:t>their</a:t>
            </a:r>
            <a:r>
              <a:rPr lang="nl-BE" baseline="0" dirty="0" smtClean="0"/>
              <a:t> </a:t>
            </a:r>
            <a:r>
              <a:rPr lang="nl-BE" baseline="0" dirty="0" err="1" smtClean="0"/>
              <a:t>clincial</a:t>
            </a:r>
            <a:r>
              <a:rPr lang="nl-BE" baseline="0" dirty="0" smtClean="0"/>
              <a:t> </a:t>
            </a:r>
            <a:r>
              <a:rPr lang="nl-BE" baseline="0" dirty="0" err="1" smtClean="0"/>
              <a:t>practice</a:t>
            </a:r>
            <a:r>
              <a:rPr lang="nl-BE" baseline="0" dirty="0" smtClean="0"/>
              <a:t> </a:t>
            </a:r>
            <a:r>
              <a:rPr lang="nl-BE" baseline="0" dirty="0" err="1" smtClean="0"/>
              <a:t>with</a:t>
            </a:r>
            <a:r>
              <a:rPr lang="nl-BE" baseline="0" dirty="0" smtClean="0"/>
              <a:t> </a:t>
            </a:r>
            <a:r>
              <a:rPr lang="nl-BE" baseline="0" dirty="0" err="1" smtClean="0"/>
              <a:t>their</a:t>
            </a:r>
            <a:r>
              <a:rPr lang="nl-BE" baseline="0" dirty="0" smtClean="0"/>
              <a:t> mentors </a:t>
            </a:r>
            <a:r>
              <a:rPr lang="nl-BE" u="sng" baseline="0" dirty="0" smtClean="0"/>
              <a:t>but</a:t>
            </a:r>
            <a:r>
              <a:rPr lang="nl-BE" baseline="0" dirty="0" smtClean="0"/>
              <a:t>: </a:t>
            </a:r>
            <a:r>
              <a:rPr lang="nl-BE" baseline="0" dirty="0" err="1" smtClean="0"/>
              <a:t>it</a:t>
            </a:r>
            <a:r>
              <a:rPr lang="nl-BE" baseline="0" dirty="0" smtClean="0"/>
              <a:t> is </a:t>
            </a:r>
            <a:r>
              <a:rPr lang="nl-BE" baseline="0" dirty="0" err="1" smtClean="0"/>
              <a:t>the</a:t>
            </a:r>
            <a:r>
              <a:rPr lang="nl-BE" baseline="0" dirty="0" smtClean="0"/>
              <a:t> </a:t>
            </a:r>
            <a:r>
              <a:rPr lang="nl-BE" baseline="0" dirty="0" err="1" smtClean="0"/>
              <a:t>lecturer</a:t>
            </a:r>
            <a:r>
              <a:rPr lang="nl-BE" baseline="0" dirty="0" smtClean="0"/>
              <a:t>, </a:t>
            </a:r>
            <a:r>
              <a:rPr lang="nl-BE" baseline="0" dirty="0" err="1" smtClean="0"/>
              <a:t>the</a:t>
            </a:r>
            <a:r>
              <a:rPr lang="nl-BE" baseline="0" dirty="0" smtClean="0"/>
              <a:t> </a:t>
            </a:r>
            <a:r>
              <a:rPr lang="nl-BE" baseline="0" dirty="0" err="1" smtClean="0"/>
              <a:t>university-based</a:t>
            </a:r>
            <a:r>
              <a:rPr lang="nl-BE" baseline="0" dirty="0" smtClean="0"/>
              <a:t> teacher, </a:t>
            </a:r>
            <a:r>
              <a:rPr lang="nl-BE" baseline="0" dirty="0" err="1" smtClean="0"/>
              <a:t>who</a:t>
            </a:r>
            <a:r>
              <a:rPr lang="nl-BE" baseline="0" dirty="0" smtClean="0"/>
              <a:t> has </a:t>
            </a:r>
            <a:r>
              <a:rPr lang="nl-BE" baseline="0" dirty="0" err="1" smtClean="0"/>
              <a:t>the</a:t>
            </a:r>
            <a:r>
              <a:rPr lang="nl-BE" baseline="0" dirty="0" smtClean="0"/>
              <a:t> </a:t>
            </a:r>
            <a:r>
              <a:rPr lang="nl-BE" baseline="0" dirty="0" err="1" smtClean="0"/>
              <a:t>responsibility</a:t>
            </a:r>
            <a:r>
              <a:rPr lang="nl-BE" baseline="0" dirty="0" smtClean="0"/>
              <a:t> </a:t>
            </a:r>
            <a:r>
              <a:rPr lang="nl-BE" baseline="0" dirty="0" err="1" smtClean="0"/>
              <a:t>for</a:t>
            </a:r>
            <a:r>
              <a:rPr lang="nl-BE" baseline="0" dirty="0" smtClean="0"/>
              <a:t> </a:t>
            </a:r>
            <a:r>
              <a:rPr lang="nl-BE" baseline="0" dirty="0" err="1" smtClean="0"/>
              <a:t>evaluating</a:t>
            </a:r>
            <a:r>
              <a:rPr lang="nl-BE" baseline="0" dirty="0" smtClean="0"/>
              <a:t> </a:t>
            </a:r>
            <a:r>
              <a:rPr lang="nl-BE" baseline="0" dirty="0" err="1" smtClean="0"/>
              <a:t>students</a:t>
            </a:r>
            <a:r>
              <a:rPr lang="nl-BE" baseline="0" dirty="0" smtClean="0"/>
              <a:t>.</a:t>
            </a:r>
          </a:p>
          <a:p>
            <a:endParaRPr lang="nl-BE" baseline="0" dirty="0" smtClean="0"/>
          </a:p>
          <a:p>
            <a:r>
              <a:rPr lang="nl-BE" dirty="0" err="1" smtClean="0"/>
              <a:t>Mentorship</a:t>
            </a:r>
            <a:r>
              <a:rPr lang="nl-BE" baseline="0" dirty="0" smtClean="0"/>
              <a:t> means: </a:t>
            </a:r>
            <a:r>
              <a:rPr lang="nl-BE" baseline="0" dirty="0" err="1" smtClean="0"/>
              <a:t>facilitating</a:t>
            </a:r>
            <a:r>
              <a:rPr lang="nl-BE" baseline="0" dirty="0" smtClean="0"/>
              <a:t> </a:t>
            </a:r>
            <a:r>
              <a:rPr lang="nl-BE" baseline="0" dirty="0" err="1" smtClean="0"/>
              <a:t>students</a:t>
            </a:r>
            <a:r>
              <a:rPr lang="nl-BE" baseline="0" dirty="0" smtClean="0"/>
              <a:t>’ </a:t>
            </a:r>
            <a:r>
              <a:rPr lang="nl-BE" baseline="0" dirty="0" err="1" smtClean="0"/>
              <a:t>learning</a:t>
            </a:r>
            <a:r>
              <a:rPr lang="nl-BE" baseline="0" dirty="0" smtClean="0"/>
              <a:t> in </a:t>
            </a:r>
            <a:r>
              <a:rPr lang="nl-BE" baseline="0" dirty="0" err="1" smtClean="0"/>
              <a:t>clinical</a:t>
            </a:r>
            <a:r>
              <a:rPr lang="nl-BE" baseline="0" dirty="0" smtClean="0"/>
              <a:t> </a:t>
            </a:r>
            <a:r>
              <a:rPr lang="nl-BE" baseline="0" dirty="0" err="1" smtClean="0"/>
              <a:t>placements</a:t>
            </a:r>
            <a:r>
              <a:rPr lang="nl-BE" baseline="0" dirty="0" smtClean="0"/>
              <a:t> </a:t>
            </a:r>
            <a:r>
              <a:rPr lang="nl-BE" baseline="0" dirty="0" err="1" smtClean="0"/>
              <a:t>and</a:t>
            </a:r>
            <a:r>
              <a:rPr lang="nl-BE" baseline="0" dirty="0" smtClean="0"/>
              <a:t> </a:t>
            </a:r>
            <a:r>
              <a:rPr lang="nl-BE" baseline="0" dirty="0" err="1" smtClean="0"/>
              <a:t>strenghtening</a:t>
            </a:r>
            <a:r>
              <a:rPr lang="nl-BE" baseline="0" dirty="0" smtClean="0"/>
              <a:t> </a:t>
            </a:r>
            <a:r>
              <a:rPr lang="nl-BE" baseline="0" dirty="0" err="1" smtClean="0"/>
              <a:t>students</a:t>
            </a:r>
            <a:r>
              <a:rPr lang="nl-BE" baseline="0" dirty="0" smtClean="0"/>
              <a:t>’ </a:t>
            </a:r>
            <a:r>
              <a:rPr lang="nl-BE" baseline="0" dirty="0" err="1" smtClean="0"/>
              <a:t>professionalism</a:t>
            </a:r>
            <a:r>
              <a:rPr lang="nl-BE" baseline="0" dirty="0" smtClean="0"/>
              <a:t>. </a:t>
            </a:r>
          </a:p>
          <a:p>
            <a:r>
              <a:rPr lang="nl-BE" baseline="0" dirty="0" smtClean="0"/>
              <a:t>The mentor is a </a:t>
            </a:r>
            <a:r>
              <a:rPr lang="nl-BE" baseline="0" dirty="0" err="1" smtClean="0"/>
              <a:t>clinical</a:t>
            </a:r>
            <a:r>
              <a:rPr lang="nl-BE" baseline="0" dirty="0" smtClean="0"/>
              <a:t> nurse </a:t>
            </a:r>
            <a:r>
              <a:rPr lang="nl-BE" baseline="0" dirty="0" err="1" smtClean="0"/>
              <a:t>who</a:t>
            </a:r>
            <a:r>
              <a:rPr lang="nl-BE" baseline="0" dirty="0" smtClean="0"/>
              <a:t> </a:t>
            </a:r>
            <a:r>
              <a:rPr lang="nl-BE" baseline="0" dirty="0" err="1" smtClean="0"/>
              <a:t>supervises</a:t>
            </a:r>
            <a:r>
              <a:rPr lang="nl-BE" baseline="0" dirty="0" smtClean="0"/>
              <a:t>, </a:t>
            </a:r>
            <a:r>
              <a:rPr lang="nl-BE" baseline="0" dirty="0" err="1" smtClean="0"/>
              <a:t>teaches</a:t>
            </a:r>
            <a:r>
              <a:rPr lang="nl-BE" baseline="0" dirty="0" smtClean="0"/>
              <a:t> </a:t>
            </a:r>
            <a:r>
              <a:rPr lang="nl-BE" baseline="0" dirty="0" err="1" smtClean="0"/>
              <a:t>and</a:t>
            </a:r>
            <a:r>
              <a:rPr lang="nl-BE" baseline="0" dirty="0" smtClean="0"/>
              <a:t> </a:t>
            </a:r>
            <a:r>
              <a:rPr lang="nl-BE" baseline="0" dirty="0" err="1" smtClean="0"/>
              <a:t>assesses</a:t>
            </a:r>
            <a:r>
              <a:rPr lang="nl-BE" baseline="0" dirty="0" smtClean="0"/>
              <a:t> </a:t>
            </a:r>
            <a:r>
              <a:rPr lang="nl-BE" baseline="0" dirty="0" err="1" smtClean="0"/>
              <a:t>nursing</a:t>
            </a:r>
            <a:r>
              <a:rPr lang="nl-BE" baseline="0" dirty="0" smtClean="0"/>
              <a:t> </a:t>
            </a:r>
            <a:r>
              <a:rPr lang="nl-BE" baseline="0" dirty="0" err="1" smtClean="0"/>
              <a:t>students</a:t>
            </a:r>
            <a:r>
              <a:rPr lang="nl-BE" baseline="0" dirty="0" smtClean="0"/>
              <a:t> </a:t>
            </a:r>
            <a:r>
              <a:rPr lang="nl-BE" baseline="0" dirty="0" err="1" smtClean="0"/>
              <a:t>during</a:t>
            </a:r>
            <a:r>
              <a:rPr lang="nl-BE" baseline="0" dirty="0" smtClean="0"/>
              <a:t> </a:t>
            </a:r>
            <a:r>
              <a:rPr lang="nl-BE" baseline="0" dirty="0" err="1" smtClean="0"/>
              <a:t>their</a:t>
            </a:r>
            <a:r>
              <a:rPr lang="nl-BE" baseline="0" dirty="0" smtClean="0"/>
              <a:t> </a:t>
            </a:r>
            <a:r>
              <a:rPr lang="nl-BE" baseline="0" dirty="0" err="1" smtClean="0"/>
              <a:t>clinical</a:t>
            </a:r>
            <a:r>
              <a:rPr lang="nl-BE" baseline="0" dirty="0" smtClean="0"/>
              <a:t> </a:t>
            </a:r>
            <a:r>
              <a:rPr lang="nl-BE" baseline="0" dirty="0" err="1" smtClean="0"/>
              <a:t>practice</a:t>
            </a:r>
            <a:r>
              <a:rPr lang="nl-BE" baseline="0" dirty="0" smtClean="0"/>
              <a:t>. </a:t>
            </a:r>
            <a:r>
              <a:rPr lang="nl-BE" baseline="0" dirty="0" err="1" smtClean="0"/>
              <a:t>This</a:t>
            </a:r>
            <a:r>
              <a:rPr lang="nl-BE" baseline="0" dirty="0" smtClean="0"/>
              <a:t> is </a:t>
            </a:r>
            <a:r>
              <a:rPr lang="nl-BE" baseline="0" dirty="0" err="1" smtClean="0"/>
              <a:t>about</a:t>
            </a:r>
            <a:r>
              <a:rPr lang="nl-BE" baseline="0" dirty="0" smtClean="0"/>
              <a:t> </a:t>
            </a:r>
            <a:r>
              <a:rPr lang="nl-BE" baseline="0" dirty="0" err="1" smtClean="0"/>
              <a:t>formative</a:t>
            </a:r>
            <a:r>
              <a:rPr lang="nl-BE" baseline="0" dirty="0" smtClean="0"/>
              <a:t> assessment. </a:t>
            </a:r>
            <a:r>
              <a:rPr lang="nl-BE" baseline="0" dirty="0" err="1" smtClean="0"/>
              <a:t>Formative</a:t>
            </a:r>
            <a:r>
              <a:rPr lang="nl-BE" baseline="0" dirty="0" smtClean="0"/>
              <a:t> assessment </a:t>
            </a:r>
            <a:r>
              <a:rPr lang="nl-BE" baseline="0" dirty="0" err="1" smtClean="0"/>
              <a:t>prepares</a:t>
            </a:r>
            <a:r>
              <a:rPr lang="nl-BE" baseline="0" dirty="0" smtClean="0"/>
              <a:t> </a:t>
            </a:r>
            <a:r>
              <a:rPr lang="nl-BE" baseline="0" dirty="0" err="1" smtClean="0"/>
              <a:t>students</a:t>
            </a:r>
            <a:r>
              <a:rPr lang="nl-BE" baseline="0" dirty="0" smtClean="0"/>
              <a:t> </a:t>
            </a:r>
            <a:r>
              <a:rPr lang="nl-BE" baseline="0" dirty="0" err="1" smtClean="0"/>
              <a:t>for</a:t>
            </a:r>
            <a:r>
              <a:rPr lang="nl-BE" baseline="0" dirty="0" smtClean="0"/>
              <a:t> </a:t>
            </a:r>
            <a:r>
              <a:rPr lang="nl-BE" baseline="0" dirty="0" err="1" smtClean="0"/>
              <a:t>the</a:t>
            </a:r>
            <a:r>
              <a:rPr lang="nl-BE" baseline="0" dirty="0" smtClean="0"/>
              <a:t> </a:t>
            </a:r>
            <a:r>
              <a:rPr lang="nl-BE" baseline="0" dirty="0" err="1" smtClean="0"/>
              <a:t>summative</a:t>
            </a:r>
            <a:r>
              <a:rPr lang="nl-BE" baseline="0" dirty="0" smtClean="0"/>
              <a:t> assessment, </a:t>
            </a:r>
            <a:r>
              <a:rPr lang="nl-BE" baseline="0" dirty="0" err="1" smtClean="0"/>
              <a:t>wich</a:t>
            </a:r>
            <a:r>
              <a:rPr lang="nl-BE" baseline="0" dirty="0" smtClean="0"/>
              <a:t> is </a:t>
            </a:r>
            <a:r>
              <a:rPr lang="nl-BE" baseline="0" dirty="0" err="1" smtClean="0"/>
              <a:t>usually</a:t>
            </a:r>
            <a:r>
              <a:rPr lang="nl-BE" baseline="0" dirty="0" smtClean="0"/>
              <a:t> </a:t>
            </a:r>
            <a:r>
              <a:rPr lang="nl-BE" baseline="0" dirty="0" err="1" smtClean="0"/>
              <a:t>undertaken</a:t>
            </a:r>
            <a:r>
              <a:rPr lang="nl-BE" baseline="0" dirty="0" smtClean="0"/>
              <a:t> at </a:t>
            </a:r>
            <a:r>
              <a:rPr lang="nl-BE" baseline="0" dirty="0" err="1" smtClean="0"/>
              <a:t>the</a:t>
            </a:r>
            <a:r>
              <a:rPr lang="nl-BE" baseline="0" dirty="0" smtClean="0"/>
              <a:t> end of </a:t>
            </a:r>
            <a:r>
              <a:rPr lang="nl-BE" baseline="0" dirty="0" err="1" smtClean="0"/>
              <a:t>the</a:t>
            </a:r>
            <a:r>
              <a:rPr lang="nl-BE" baseline="0" dirty="0" smtClean="0"/>
              <a:t> </a:t>
            </a:r>
            <a:r>
              <a:rPr lang="nl-BE" baseline="0" dirty="0" err="1" smtClean="0"/>
              <a:t>clinical</a:t>
            </a:r>
            <a:r>
              <a:rPr lang="nl-BE" baseline="0" dirty="0" smtClean="0"/>
              <a:t> </a:t>
            </a:r>
            <a:r>
              <a:rPr lang="nl-BE" baseline="0" dirty="0" err="1" smtClean="0"/>
              <a:t>practice</a:t>
            </a:r>
            <a:r>
              <a:rPr lang="nl-BE" baseline="0" dirty="0" smtClean="0"/>
              <a:t> </a:t>
            </a:r>
            <a:r>
              <a:rPr lang="nl-BE" baseline="0" dirty="0" err="1" smtClean="0"/>
              <a:t>period</a:t>
            </a:r>
            <a:r>
              <a:rPr lang="nl-BE" baseline="0" dirty="0" smtClean="0"/>
              <a:t>. It’s </a:t>
            </a:r>
            <a:r>
              <a:rPr lang="nl-BE" baseline="0" dirty="0" err="1" smtClean="0"/>
              <a:t>the</a:t>
            </a:r>
            <a:r>
              <a:rPr lang="nl-BE" baseline="0" dirty="0" smtClean="0"/>
              <a:t> </a:t>
            </a:r>
            <a:r>
              <a:rPr lang="nl-BE" baseline="0" dirty="0" err="1" smtClean="0"/>
              <a:t>final</a:t>
            </a:r>
            <a:r>
              <a:rPr lang="nl-BE" baseline="0" dirty="0" smtClean="0"/>
              <a:t> assessment at </a:t>
            </a:r>
            <a:r>
              <a:rPr lang="nl-BE" baseline="0" dirty="0" err="1" smtClean="0"/>
              <a:t>the</a:t>
            </a:r>
            <a:r>
              <a:rPr lang="nl-BE" baseline="0" dirty="0" smtClean="0"/>
              <a:t> end of </a:t>
            </a:r>
            <a:r>
              <a:rPr lang="nl-BE" baseline="0" dirty="0" err="1" smtClean="0"/>
              <a:t>each</a:t>
            </a:r>
            <a:r>
              <a:rPr lang="nl-BE" baseline="0" dirty="0" smtClean="0"/>
              <a:t> </a:t>
            </a:r>
            <a:r>
              <a:rPr lang="nl-BE" baseline="0" dirty="0" err="1" smtClean="0"/>
              <a:t>clincal</a:t>
            </a:r>
            <a:r>
              <a:rPr lang="nl-BE" baseline="0" dirty="0" smtClean="0"/>
              <a:t> </a:t>
            </a:r>
            <a:r>
              <a:rPr lang="nl-BE" baseline="0" dirty="0" err="1" smtClean="0"/>
              <a:t>practice</a:t>
            </a:r>
            <a:r>
              <a:rPr lang="nl-BE" baseline="0" dirty="0" smtClean="0"/>
              <a:t> </a:t>
            </a:r>
            <a:r>
              <a:rPr lang="nl-BE" baseline="0" dirty="0" err="1" smtClean="0"/>
              <a:t>period</a:t>
            </a:r>
            <a:r>
              <a:rPr lang="nl-BE" baseline="0" dirty="0" smtClean="0"/>
              <a:t>.</a:t>
            </a:r>
          </a:p>
          <a:p>
            <a:r>
              <a:rPr lang="nl-BE" baseline="0" dirty="0" smtClean="0"/>
              <a:t>The mentor </a:t>
            </a:r>
            <a:r>
              <a:rPr lang="nl-BE" baseline="0" dirty="0" err="1" smtClean="0"/>
              <a:t>gives</a:t>
            </a:r>
            <a:r>
              <a:rPr lang="nl-BE" baseline="0" dirty="0" smtClean="0"/>
              <a:t> feedback. </a:t>
            </a:r>
            <a:r>
              <a:rPr lang="nl-BE" baseline="0" dirty="0" err="1" smtClean="0"/>
              <a:t>Its</a:t>
            </a:r>
            <a:r>
              <a:rPr lang="nl-BE" baseline="0" dirty="0" smtClean="0"/>
              <a:t> </a:t>
            </a:r>
            <a:r>
              <a:rPr lang="nl-BE" baseline="0" dirty="0" err="1" smtClean="0"/>
              <a:t>purpose</a:t>
            </a:r>
            <a:r>
              <a:rPr lang="nl-BE" baseline="0" dirty="0" smtClean="0"/>
              <a:t> is </a:t>
            </a:r>
            <a:r>
              <a:rPr lang="nl-BE" baseline="0" dirty="0" err="1" smtClean="0"/>
              <a:t>to</a:t>
            </a:r>
            <a:r>
              <a:rPr lang="nl-BE" baseline="0" dirty="0" smtClean="0"/>
              <a:t> </a:t>
            </a:r>
            <a:r>
              <a:rPr lang="nl-BE" baseline="0" dirty="0" err="1" smtClean="0"/>
              <a:t>advise</a:t>
            </a:r>
            <a:r>
              <a:rPr lang="nl-BE" baseline="0" dirty="0" smtClean="0"/>
              <a:t> </a:t>
            </a:r>
            <a:r>
              <a:rPr lang="nl-BE" baseline="0" dirty="0" err="1" smtClean="0"/>
              <a:t>the</a:t>
            </a:r>
            <a:r>
              <a:rPr lang="nl-BE" baseline="0" dirty="0" smtClean="0"/>
              <a:t> student </a:t>
            </a:r>
            <a:r>
              <a:rPr lang="nl-BE" baseline="0" dirty="0" err="1" smtClean="0"/>
              <a:t>toward</a:t>
            </a:r>
            <a:r>
              <a:rPr lang="nl-BE" baseline="0" dirty="0" smtClean="0"/>
              <a:t> a goal. </a:t>
            </a:r>
          </a:p>
          <a:p>
            <a:endParaRPr lang="nl-BE" baseline="0" dirty="0" smtClean="0"/>
          </a:p>
          <a:p>
            <a:r>
              <a:rPr lang="nl-BE" baseline="0" dirty="0" err="1" smtClean="0"/>
              <a:t>Carefully</a:t>
            </a:r>
            <a:r>
              <a:rPr lang="nl-BE" baseline="0" dirty="0" smtClean="0"/>
              <a:t> </a:t>
            </a:r>
            <a:r>
              <a:rPr lang="nl-BE" baseline="0" dirty="0" err="1" smtClean="0"/>
              <a:t>prepared</a:t>
            </a:r>
            <a:r>
              <a:rPr lang="nl-BE" baseline="0" dirty="0" smtClean="0"/>
              <a:t> </a:t>
            </a:r>
            <a:r>
              <a:rPr lang="nl-BE" baseline="0" dirty="0" err="1" smtClean="0"/>
              <a:t>evaluation</a:t>
            </a:r>
            <a:r>
              <a:rPr lang="nl-BE" baseline="0" dirty="0" smtClean="0"/>
              <a:t> </a:t>
            </a:r>
            <a:r>
              <a:rPr lang="nl-BE" baseline="0" dirty="0" err="1" smtClean="0"/>
              <a:t>forms</a:t>
            </a:r>
            <a:r>
              <a:rPr lang="nl-BE" baseline="0" dirty="0" smtClean="0"/>
              <a:t> make </a:t>
            </a:r>
            <a:r>
              <a:rPr lang="nl-BE" baseline="0" dirty="0" err="1" smtClean="0"/>
              <a:t>the</a:t>
            </a:r>
            <a:r>
              <a:rPr lang="nl-BE" baseline="0" dirty="0" smtClean="0"/>
              <a:t> assessment more </a:t>
            </a:r>
            <a:r>
              <a:rPr lang="nl-BE" baseline="0" dirty="0" err="1" smtClean="0"/>
              <a:t>objective</a:t>
            </a:r>
            <a:r>
              <a:rPr lang="nl-BE" baseline="0" dirty="0" smtClean="0"/>
              <a:t> </a:t>
            </a:r>
            <a:r>
              <a:rPr lang="nl-BE" baseline="0" dirty="0" err="1" smtClean="0"/>
              <a:t>and</a:t>
            </a:r>
            <a:r>
              <a:rPr lang="nl-BE" baseline="0" dirty="0" smtClean="0"/>
              <a:t> </a:t>
            </a:r>
            <a:r>
              <a:rPr lang="nl-BE" baseline="0" dirty="0" err="1" smtClean="0"/>
              <a:t>clear</a:t>
            </a:r>
            <a:r>
              <a:rPr lang="nl-BE" baseline="0" dirty="0" smtClean="0"/>
              <a:t>.</a:t>
            </a:r>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7</a:t>
            </a:fld>
            <a:endParaRPr lang="nl-BE"/>
          </a:p>
        </p:txBody>
      </p:sp>
    </p:spTree>
    <p:extLst>
      <p:ext uri="{BB962C8B-B14F-4D97-AF65-F5344CB8AC3E}">
        <p14:creationId xmlns:p14="http://schemas.microsoft.com/office/powerpoint/2010/main" val="178247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Several studies shows that a good preparation for clinical learning facilitate the learning processes and increase the motivation of the students.</a:t>
            </a:r>
          </a:p>
          <a:p>
            <a:r>
              <a:rPr lang="en-US" dirty="0" smtClean="0"/>
              <a:t>A good</a:t>
            </a:r>
            <a:r>
              <a:rPr lang="en-US" baseline="0" dirty="0" smtClean="0"/>
              <a:t> preparation includes support from the university and from the clinical placement.</a:t>
            </a:r>
            <a:endParaRPr lang="en-US" dirty="0" smtClean="0"/>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8</a:t>
            </a:fld>
            <a:endParaRPr lang="nl-BE"/>
          </a:p>
        </p:txBody>
      </p:sp>
    </p:spTree>
    <p:extLst>
      <p:ext uri="{BB962C8B-B14F-4D97-AF65-F5344CB8AC3E}">
        <p14:creationId xmlns:p14="http://schemas.microsoft.com/office/powerpoint/2010/main" val="418509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aseline="0" dirty="0" smtClean="0"/>
              <a:t>The internship is crucial for an optimal learning experience. But who selects and according to what criteria? In practice, factors such as accessibility play an important role. </a:t>
            </a:r>
          </a:p>
          <a:p>
            <a:r>
              <a:rPr lang="en-US" baseline="0" dirty="0" smtClean="0"/>
              <a:t>While actually the expectations and needs of the </a:t>
            </a:r>
            <a:r>
              <a:rPr lang="en-US" baseline="0" dirty="0" err="1" smtClean="0"/>
              <a:t>workplacement</a:t>
            </a:r>
            <a:r>
              <a:rPr lang="en-US" baseline="0" dirty="0" smtClean="0"/>
              <a:t> must accord as much as possible with the interests and learning needs of the student. Where possible, the internship coordinator, take into account any preferences of the student, especially with regard to training in specialized departments like operating room, ...</a:t>
            </a:r>
          </a:p>
          <a:p>
            <a:endParaRPr lang="nl-BE" dirty="0" smtClean="0"/>
          </a:p>
          <a:p>
            <a:r>
              <a:rPr lang="nl-BE" dirty="0" err="1" smtClean="0"/>
              <a:t>Before</a:t>
            </a:r>
            <a:r>
              <a:rPr lang="nl-BE" baseline="0" dirty="0" smtClean="0"/>
              <a:t> </a:t>
            </a:r>
            <a:r>
              <a:rPr lang="nl-BE" baseline="0" dirty="0" err="1" smtClean="0"/>
              <a:t>the</a:t>
            </a:r>
            <a:r>
              <a:rPr lang="nl-BE" baseline="0" dirty="0" smtClean="0"/>
              <a:t> </a:t>
            </a:r>
            <a:r>
              <a:rPr lang="nl-BE" baseline="0" dirty="0" err="1" smtClean="0"/>
              <a:t>students</a:t>
            </a:r>
            <a:r>
              <a:rPr lang="nl-BE" baseline="0" dirty="0" smtClean="0"/>
              <a:t> starts </a:t>
            </a:r>
            <a:r>
              <a:rPr lang="nl-BE" baseline="0" dirty="0" err="1" smtClean="0"/>
              <a:t>with</a:t>
            </a:r>
            <a:r>
              <a:rPr lang="nl-BE" baseline="0" dirty="0" smtClean="0"/>
              <a:t> his or her </a:t>
            </a:r>
            <a:r>
              <a:rPr lang="nl-BE" baseline="0" dirty="0" err="1" smtClean="0"/>
              <a:t>internship</a:t>
            </a:r>
            <a:r>
              <a:rPr lang="nl-BE" baseline="0" dirty="0" smtClean="0"/>
              <a:t>/</a:t>
            </a:r>
            <a:r>
              <a:rPr lang="nl-BE" baseline="0" dirty="0" err="1" smtClean="0"/>
              <a:t>clinical</a:t>
            </a:r>
            <a:r>
              <a:rPr lang="nl-BE" baseline="0" dirty="0" smtClean="0"/>
              <a:t> </a:t>
            </a:r>
            <a:r>
              <a:rPr lang="nl-BE" baseline="0" dirty="0" err="1" smtClean="0"/>
              <a:t>practice</a:t>
            </a:r>
            <a:r>
              <a:rPr lang="nl-BE" baseline="0" dirty="0" smtClean="0"/>
              <a:t>, </a:t>
            </a:r>
            <a:r>
              <a:rPr lang="nl-BE" baseline="0" dirty="0" err="1" smtClean="0"/>
              <a:t>they</a:t>
            </a:r>
            <a:r>
              <a:rPr lang="nl-BE" baseline="0" dirty="0" smtClean="0"/>
              <a:t> have </a:t>
            </a:r>
            <a:r>
              <a:rPr lang="nl-BE" baseline="0" dirty="0" err="1" smtClean="0"/>
              <a:t>to</a:t>
            </a:r>
            <a:r>
              <a:rPr lang="nl-BE" baseline="0" dirty="0" smtClean="0"/>
              <a:t> </a:t>
            </a:r>
            <a:r>
              <a:rPr lang="nl-BE" baseline="0" dirty="0" err="1" smtClean="0"/>
              <a:t>read</a:t>
            </a:r>
            <a:r>
              <a:rPr lang="nl-BE" baseline="0" dirty="0" smtClean="0"/>
              <a:t> </a:t>
            </a:r>
            <a:r>
              <a:rPr lang="nl-BE" baseline="0" dirty="0" err="1" smtClean="0"/>
              <a:t>the</a:t>
            </a:r>
            <a:r>
              <a:rPr lang="nl-BE" baseline="0" dirty="0" smtClean="0"/>
              <a:t> </a:t>
            </a:r>
            <a:r>
              <a:rPr lang="en-US" baseline="0" dirty="0" smtClean="0"/>
              <a:t>comprehensive information pack about their allocated internship. This information pack includes general information, pathology, nursing tasks and a schedule. </a:t>
            </a:r>
            <a:r>
              <a:rPr lang="nl-BE" baseline="0" dirty="0" smtClean="0"/>
              <a:t>The </a:t>
            </a:r>
            <a:r>
              <a:rPr lang="nl-BE" baseline="0" dirty="0" err="1" smtClean="0"/>
              <a:t>students</a:t>
            </a:r>
            <a:r>
              <a:rPr lang="nl-BE" baseline="0" dirty="0" smtClean="0"/>
              <a:t> </a:t>
            </a:r>
            <a:r>
              <a:rPr lang="nl-BE" baseline="0" dirty="0" err="1" smtClean="0"/>
              <a:t>contacts</a:t>
            </a:r>
            <a:r>
              <a:rPr lang="nl-BE" baseline="0" dirty="0" smtClean="0"/>
              <a:t> </a:t>
            </a:r>
            <a:r>
              <a:rPr lang="nl-BE" baseline="0" dirty="0" err="1" smtClean="0"/>
              <a:t>the</a:t>
            </a:r>
            <a:r>
              <a:rPr lang="nl-BE" baseline="0" dirty="0" smtClean="0"/>
              <a:t> </a:t>
            </a:r>
            <a:r>
              <a:rPr lang="nl-BE" baseline="0" dirty="0" err="1" smtClean="0"/>
              <a:t>lecturer</a:t>
            </a:r>
            <a:r>
              <a:rPr lang="nl-BE" baseline="0" dirty="0" smtClean="0"/>
              <a:t> of </a:t>
            </a:r>
            <a:r>
              <a:rPr lang="nl-BE" baseline="0" dirty="0" err="1" smtClean="0"/>
              <a:t>university</a:t>
            </a:r>
            <a:r>
              <a:rPr lang="nl-BE" baseline="0" dirty="0" smtClean="0"/>
              <a:t> </a:t>
            </a:r>
            <a:r>
              <a:rPr lang="nl-BE" baseline="0" dirty="0" err="1" smtClean="0"/>
              <a:t>for</a:t>
            </a:r>
            <a:r>
              <a:rPr lang="nl-BE" baseline="0" dirty="0" smtClean="0"/>
              <a:t> </a:t>
            </a:r>
            <a:r>
              <a:rPr lang="nl-BE" baseline="0" dirty="0" err="1" smtClean="0"/>
              <a:t>an</a:t>
            </a:r>
            <a:r>
              <a:rPr lang="nl-BE" baseline="0" dirty="0" smtClean="0"/>
              <a:t> </a:t>
            </a:r>
            <a:r>
              <a:rPr lang="nl-BE" baseline="0" dirty="0" err="1" smtClean="0"/>
              <a:t>appointment</a:t>
            </a:r>
            <a:r>
              <a:rPr lang="nl-BE" baseline="0" dirty="0" smtClean="0"/>
              <a:t>. </a:t>
            </a:r>
            <a:r>
              <a:rPr lang="nl-BE" baseline="0" dirty="0" err="1" smtClean="0"/>
              <a:t>During</a:t>
            </a:r>
            <a:r>
              <a:rPr lang="nl-BE" baseline="0" dirty="0" smtClean="0"/>
              <a:t> </a:t>
            </a:r>
            <a:r>
              <a:rPr lang="nl-BE" baseline="0" dirty="0" err="1" smtClean="0"/>
              <a:t>this</a:t>
            </a:r>
            <a:r>
              <a:rPr lang="nl-BE" baseline="0" dirty="0" smtClean="0"/>
              <a:t> </a:t>
            </a:r>
            <a:r>
              <a:rPr lang="nl-BE" baseline="0" dirty="0" err="1" smtClean="0"/>
              <a:t>appointment</a:t>
            </a:r>
            <a:r>
              <a:rPr lang="nl-BE" baseline="0" dirty="0" smtClean="0"/>
              <a:t> </a:t>
            </a:r>
            <a:r>
              <a:rPr lang="nl-BE" baseline="0" dirty="0" err="1" smtClean="0"/>
              <a:t>the</a:t>
            </a:r>
            <a:r>
              <a:rPr lang="nl-BE" baseline="0" dirty="0" smtClean="0"/>
              <a:t> </a:t>
            </a:r>
            <a:r>
              <a:rPr lang="nl-BE" baseline="0" dirty="0" err="1" smtClean="0"/>
              <a:t>lecturer</a:t>
            </a:r>
            <a:r>
              <a:rPr lang="nl-BE" baseline="0" dirty="0" smtClean="0"/>
              <a:t> </a:t>
            </a:r>
            <a:r>
              <a:rPr lang="nl-BE" baseline="0" dirty="0" err="1" smtClean="0"/>
              <a:t>gives</a:t>
            </a:r>
            <a:r>
              <a:rPr lang="nl-BE" baseline="0" dirty="0" smtClean="0"/>
              <a:t> information </a:t>
            </a:r>
            <a:r>
              <a:rPr lang="nl-BE" baseline="0" dirty="0" err="1" smtClean="0"/>
              <a:t>about</a:t>
            </a:r>
            <a:r>
              <a:rPr lang="nl-BE" baseline="0" dirty="0" smtClean="0"/>
              <a:t> </a:t>
            </a:r>
            <a:r>
              <a:rPr lang="nl-BE" baseline="0" dirty="0" err="1" smtClean="0"/>
              <a:t>the</a:t>
            </a:r>
            <a:r>
              <a:rPr lang="nl-BE" baseline="0" dirty="0" smtClean="0"/>
              <a:t> </a:t>
            </a:r>
            <a:r>
              <a:rPr lang="nl-BE" baseline="0" dirty="0" err="1" smtClean="0"/>
              <a:t>nursing</a:t>
            </a:r>
            <a:r>
              <a:rPr lang="nl-BE" baseline="0" dirty="0" smtClean="0"/>
              <a:t> </a:t>
            </a:r>
            <a:r>
              <a:rPr lang="nl-BE" baseline="0" dirty="0" err="1" smtClean="0"/>
              <a:t>ward</a:t>
            </a:r>
            <a:r>
              <a:rPr lang="nl-BE" baseline="0" dirty="0" smtClean="0"/>
              <a:t>. </a:t>
            </a:r>
            <a:r>
              <a:rPr lang="nl-BE" baseline="0" dirty="0" err="1" smtClean="0"/>
              <a:t>Beside</a:t>
            </a:r>
            <a:r>
              <a:rPr lang="nl-BE" baseline="0" dirty="0" smtClean="0"/>
              <a:t> </a:t>
            </a:r>
            <a:r>
              <a:rPr lang="nl-BE" baseline="0" dirty="0" err="1" smtClean="0"/>
              <a:t>the</a:t>
            </a:r>
            <a:r>
              <a:rPr lang="nl-BE" baseline="0" dirty="0" smtClean="0"/>
              <a:t> </a:t>
            </a:r>
            <a:r>
              <a:rPr lang="nl-BE" baseline="0" dirty="0" err="1" smtClean="0"/>
              <a:t>tranfer</a:t>
            </a:r>
            <a:r>
              <a:rPr lang="nl-BE" baseline="0" dirty="0" smtClean="0"/>
              <a:t> of information </a:t>
            </a:r>
            <a:r>
              <a:rPr lang="nl-BE" baseline="0" dirty="0" err="1" smtClean="0"/>
              <a:t>about</a:t>
            </a:r>
            <a:r>
              <a:rPr lang="nl-BE" baseline="0" dirty="0" smtClean="0"/>
              <a:t> </a:t>
            </a:r>
            <a:r>
              <a:rPr lang="nl-BE" baseline="0" dirty="0" err="1" smtClean="0"/>
              <a:t>the</a:t>
            </a:r>
            <a:r>
              <a:rPr lang="nl-BE" baseline="0" dirty="0" smtClean="0"/>
              <a:t> nurse </a:t>
            </a:r>
            <a:r>
              <a:rPr lang="nl-BE" baseline="0" dirty="0" err="1" smtClean="0"/>
              <a:t>ward</a:t>
            </a:r>
            <a:r>
              <a:rPr lang="nl-BE" baseline="0" dirty="0" smtClean="0"/>
              <a:t>, </a:t>
            </a:r>
            <a:r>
              <a:rPr lang="nl-BE" baseline="0" dirty="0" err="1" smtClean="0"/>
              <a:t>the</a:t>
            </a:r>
            <a:r>
              <a:rPr lang="nl-BE" baseline="0" dirty="0" smtClean="0"/>
              <a:t> </a:t>
            </a:r>
            <a:r>
              <a:rPr lang="nl-BE" baseline="0" dirty="0" err="1" smtClean="0"/>
              <a:t>exspectations</a:t>
            </a:r>
            <a:r>
              <a:rPr lang="nl-BE" baseline="0" dirty="0" smtClean="0"/>
              <a:t> of </a:t>
            </a:r>
            <a:r>
              <a:rPr lang="nl-BE" baseline="0" dirty="0" err="1" smtClean="0"/>
              <a:t>the</a:t>
            </a:r>
            <a:r>
              <a:rPr lang="nl-BE" baseline="0" dirty="0" smtClean="0"/>
              <a:t> </a:t>
            </a:r>
            <a:r>
              <a:rPr lang="nl-BE" baseline="0" dirty="0" err="1" smtClean="0"/>
              <a:t>lecturer</a:t>
            </a:r>
            <a:r>
              <a:rPr lang="nl-BE" baseline="0" dirty="0" smtClean="0"/>
              <a:t> </a:t>
            </a:r>
            <a:r>
              <a:rPr lang="nl-BE" baseline="0" dirty="0" err="1" smtClean="0"/>
              <a:t>and</a:t>
            </a:r>
            <a:r>
              <a:rPr lang="nl-BE" baseline="0" dirty="0" smtClean="0"/>
              <a:t> student are </a:t>
            </a:r>
            <a:r>
              <a:rPr lang="nl-BE" baseline="0" dirty="0" err="1" smtClean="0"/>
              <a:t>discussed</a:t>
            </a:r>
            <a:r>
              <a:rPr lang="nl-BE" baseline="0" dirty="0" smtClean="0"/>
              <a:t>. At last but </a:t>
            </a:r>
            <a:r>
              <a:rPr lang="nl-BE" baseline="0" dirty="0" err="1" smtClean="0"/>
              <a:t>not</a:t>
            </a:r>
            <a:r>
              <a:rPr lang="nl-BE" baseline="0" dirty="0" smtClean="0"/>
              <a:t> </a:t>
            </a:r>
            <a:r>
              <a:rPr lang="nl-BE" baseline="0" dirty="0" err="1" smtClean="0"/>
              <a:t>least</a:t>
            </a:r>
            <a:r>
              <a:rPr lang="nl-BE" baseline="0" dirty="0" smtClean="0"/>
              <a:t> </a:t>
            </a:r>
            <a:r>
              <a:rPr lang="nl-BE" baseline="0" dirty="0" err="1" smtClean="0"/>
              <a:t>the</a:t>
            </a:r>
            <a:r>
              <a:rPr lang="nl-BE" baseline="0" dirty="0" smtClean="0"/>
              <a:t> goals </a:t>
            </a:r>
            <a:r>
              <a:rPr lang="nl-BE" baseline="0" dirty="0" err="1" smtClean="0"/>
              <a:t>listed</a:t>
            </a:r>
            <a:r>
              <a:rPr lang="nl-BE" baseline="0" dirty="0" smtClean="0"/>
              <a:t> </a:t>
            </a:r>
            <a:r>
              <a:rPr lang="nl-BE" baseline="0" dirty="0" err="1" smtClean="0"/>
              <a:t>by</a:t>
            </a:r>
            <a:r>
              <a:rPr lang="nl-BE" baseline="0" dirty="0" smtClean="0"/>
              <a:t> </a:t>
            </a:r>
            <a:r>
              <a:rPr lang="nl-BE" baseline="0" dirty="0" err="1" smtClean="0"/>
              <a:t>the</a:t>
            </a:r>
            <a:r>
              <a:rPr lang="nl-BE" baseline="0" dirty="0" smtClean="0"/>
              <a:t> student are </a:t>
            </a:r>
            <a:r>
              <a:rPr lang="nl-BE" baseline="0" dirty="0" err="1" smtClean="0"/>
              <a:t>discussed</a:t>
            </a:r>
            <a:r>
              <a:rPr lang="nl-BE" baseline="0" dirty="0" smtClean="0"/>
              <a:t> </a:t>
            </a:r>
            <a:r>
              <a:rPr lang="nl-BE" baseline="0" dirty="0" err="1" smtClean="0"/>
              <a:t>and</a:t>
            </a:r>
            <a:r>
              <a:rPr lang="nl-BE" baseline="0" dirty="0" smtClean="0"/>
              <a:t> </a:t>
            </a:r>
            <a:r>
              <a:rPr lang="nl-BE" baseline="0" dirty="0" err="1" smtClean="0"/>
              <a:t>adjusted</a:t>
            </a:r>
            <a:r>
              <a:rPr lang="nl-BE" baseline="0" dirty="0" smtClean="0"/>
              <a:t> </a:t>
            </a:r>
            <a:r>
              <a:rPr lang="nl-BE" baseline="0" dirty="0" err="1" smtClean="0"/>
              <a:t>where</a:t>
            </a:r>
            <a:r>
              <a:rPr lang="nl-BE" baseline="0" dirty="0" smtClean="0"/>
              <a:t> </a:t>
            </a:r>
            <a:r>
              <a:rPr lang="nl-BE" baseline="0" dirty="0" err="1" smtClean="0"/>
              <a:t>necessary</a:t>
            </a:r>
            <a:r>
              <a:rPr lang="nl-BE" baseline="0" dirty="0" smtClean="0"/>
              <a:t>. </a:t>
            </a:r>
          </a:p>
          <a:p>
            <a:endParaRPr lang="nl-BE" baseline="0" dirty="0" smtClean="0"/>
          </a:p>
          <a:p>
            <a:r>
              <a:rPr lang="nl-BE" baseline="0" dirty="0" smtClean="0"/>
              <a:t>In order </a:t>
            </a:r>
            <a:r>
              <a:rPr lang="nl-BE" baseline="0" dirty="0" err="1" smtClean="0"/>
              <a:t>to</a:t>
            </a:r>
            <a:r>
              <a:rPr lang="nl-BE" baseline="0" dirty="0" smtClean="0"/>
              <a:t> </a:t>
            </a:r>
            <a:r>
              <a:rPr lang="nl-BE" baseline="0" dirty="0" err="1" smtClean="0"/>
              <a:t>prepare</a:t>
            </a:r>
            <a:r>
              <a:rPr lang="nl-BE" baseline="0" dirty="0" smtClean="0"/>
              <a:t> </a:t>
            </a:r>
            <a:r>
              <a:rPr lang="nl-BE" baseline="0" dirty="0" err="1" smtClean="0"/>
              <a:t>this</a:t>
            </a:r>
            <a:r>
              <a:rPr lang="nl-BE" baseline="0" dirty="0" smtClean="0"/>
              <a:t> </a:t>
            </a:r>
            <a:r>
              <a:rPr lang="nl-BE" baseline="0" dirty="0" err="1" smtClean="0"/>
              <a:t>conversation</a:t>
            </a:r>
            <a:r>
              <a:rPr lang="nl-BE" baseline="0" dirty="0" smtClean="0"/>
              <a:t> </a:t>
            </a:r>
            <a:r>
              <a:rPr lang="nl-BE" baseline="0" dirty="0" err="1" smtClean="0"/>
              <a:t>with</a:t>
            </a:r>
            <a:r>
              <a:rPr lang="nl-BE" baseline="0" dirty="0" smtClean="0"/>
              <a:t> </a:t>
            </a:r>
            <a:r>
              <a:rPr lang="nl-BE" baseline="0" dirty="0" err="1" smtClean="0"/>
              <a:t>the</a:t>
            </a:r>
            <a:r>
              <a:rPr lang="nl-BE" baseline="0" dirty="0" smtClean="0"/>
              <a:t> </a:t>
            </a:r>
            <a:r>
              <a:rPr lang="nl-BE" baseline="0" dirty="0" err="1" smtClean="0"/>
              <a:t>lecturer</a:t>
            </a:r>
            <a:r>
              <a:rPr lang="nl-BE" baseline="0" dirty="0" smtClean="0"/>
              <a:t> </a:t>
            </a:r>
            <a:r>
              <a:rPr lang="nl-BE" baseline="0" dirty="0" err="1" smtClean="0"/>
              <a:t>students</a:t>
            </a:r>
            <a:r>
              <a:rPr lang="nl-BE" baseline="0" dirty="0" smtClean="0"/>
              <a:t> have </a:t>
            </a:r>
            <a:r>
              <a:rPr lang="nl-BE" baseline="0" dirty="0" err="1" smtClean="0"/>
              <a:t>to</a:t>
            </a:r>
            <a:r>
              <a:rPr lang="nl-BE" baseline="0" dirty="0" smtClean="0"/>
              <a:t> </a:t>
            </a:r>
            <a:r>
              <a:rPr lang="nl-BE" baseline="0" dirty="0" err="1" smtClean="0"/>
              <a:t>formulate</a:t>
            </a:r>
            <a:r>
              <a:rPr lang="nl-BE" baseline="0" dirty="0" smtClean="0"/>
              <a:t> </a:t>
            </a:r>
            <a:r>
              <a:rPr lang="nl-BE" baseline="0" dirty="0" err="1" smtClean="0"/>
              <a:t>what</a:t>
            </a:r>
            <a:r>
              <a:rPr lang="nl-BE" baseline="0" dirty="0" smtClean="0"/>
              <a:t> </a:t>
            </a:r>
            <a:r>
              <a:rPr lang="nl-BE" baseline="0" dirty="0" err="1" smtClean="0"/>
              <a:t>they</a:t>
            </a:r>
            <a:r>
              <a:rPr lang="nl-BE" baseline="0" dirty="0" smtClean="0"/>
              <a:t> want </a:t>
            </a:r>
            <a:r>
              <a:rPr lang="nl-BE" baseline="0" dirty="0" err="1" smtClean="0"/>
              <a:t>to</a:t>
            </a:r>
            <a:r>
              <a:rPr lang="nl-BE" baseline="0" dirty="0" smtClean="0"/>
              <a:t> </a:t>
            </a:r>
            <a:r>
              <a:rPr lang="nl-BE" baseline="0" dirty="0" err="1" smtClean="0"/>
              <a:t>achieve</a:t>
            </a:r>
            <a:r>
              <a:rPr lang="nl-BE" baseline="0" dirty="0" smtClean="0"/>
              <a:t> </a:t>
            </a:r>
            <a:r>
              <a:rPr lang="nl-BE" baseline="0" dirty="0" err="1" smtClean="0"/>
              <a:t>during</a:t>
            </a:r>
            <a:r>
              <a:rPr lang="nl-BE" baseline="0" dirty="0" smtClean="0"/>
              <a:t> </a:t>
            </a:r>
            <a:r>
              <a:rPr lang="nl-BE" baseline="0" dirty="0" err="1" smtClean="0"/>
              <a:t>the</a:t>
            </a:r>
            <a:r>
              <a:rPr lang="nl-BE" baseline="0" dirty="0" smtClean="0"/>
              <a:t> </a:t>
            </a:r>
            <a:r>
              <a:rPr lang="nl-BE" baseline="0" dirty="0" err="1" smtClean="0"/>
              <a:t>intership</a:t>
            </a:r>
            <a:r>
              <a:rPr lang="nl-BE" baseline="0" dirty="0" smtClean="0"/>
              <a:t>. The have </a:t>
            </a:r>
            <a:r>
              <a:rPr lang="nl-BE" baseline="0" dirty="0" err="1" smtClean="0"/>
              <a:t>to</a:t>
            </a:r>
            <a:r>
              <a:rPr lang="nl-BE" baseline="0" dirty="0" smtClean="0"/>
              <a:t> </a:t>
            </a:r>
            <a:r>
              <a:rPr lang="nl-BE" baseline="0" dirty="0" err="1" smtClean="0"/>
              <a:t>formulate</a:t>
            </a:r>
            <a:r>
              <a:rPr lang="nl-BE" baseline="0" dirty="0" smtClean="0"/>
              <a:t> </a:t>
            </a:r>
            <a:r>
              <a:rPr lang="nl-BE" baseline="0" dirty="0" err="1" smtClean="0"/>
              <a:t>their</a:t>
            </a:r>
            <a:r>
              <a:rPr lang="nl-BE" baseline="0" dirty="0" smtClean="0"/>
              <a:t> goals </a:t>
            </a:r>
            <a:r>
              <a:rPr lang="nl-BE" baseline="0" dirty="0" err="1" smtClean="0"/>
              <a:t>using</a:t>
            </a:r>
            <a:r>
              <a:rPr lang="nl-BE" baseline="0" dirty="0" smtClean="0"/>
              <a:t> </a:t>
            </a:r>
            <a:r>
              <a:rPr lang="nl-BE" baseline="0" dirty="0" err="1" smtClean="0"/>
              <a:t>the</a:t>
            </a:r>
            <a:r>
              <a:rPr lang="nl-BE" baseline="0" dirty="0" smtClean="0"/>
              <a:t> SMART- </a:t>
            </a:r>
            <a:r>
              <a:rPr lang="nl-BE" baseline="0" dirty="0" err="1" smtClean="0"/>
              <a:t>principle</a:t>
            </a:r>
            <a:r>
              <a:rPr lang="nl-BE" baseline="0" dirty="0" smtClean="0"/>
              <a:t>. </a:t>
            </a:r>
          </a:p>
          <a:p>
            <a:endParaRPr lang="nl-BE" baseline="0" dirty="0" smtClean="0"/>
          </a:p>
          <a:p>
            <a:r>
              <a:rPr lang="en-US" baseline="0" dirty="0" smtClean="0"/>
              <a:t>In some hospitals, our students are welcomed by a permanent employee of the hospital and students receive general information and a guided tour.</a:t>
            </a:r>
            <a:endParaRPr lang="nl-BE" baseline="0" dirty="0" smtClean="0"/>
          </a:p>
          <a:p>
            <a:r>
              <a:rPr lang="nl-BE" baseline="0" dirty="0" smtClean="0"/>
              <a:t> </a:t>
            </a:r>
          </a:p>
          <a:p>
            <a:r>
              <a:rPr lang="nl-BE" baseline="0" dirty="0" smtClean="0"/>
              <a:t>  </a:t>
            </a:r>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9</a:t>
            </a:fld>
            <a:endParaRPr lang="nl-BE"/>
          </a:p>
        </p:txBody>
      </p:sp>
    </p:spTree>
    <p:extLst>
      <p:ext uri="{BB962C8B-B14F-4D97-AF65-F5344CB8AC3E}">
        <p14:creationId xmlns:p14="http://schemas.microsoft.com/office/powerpoint/2010/main" val="3106059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89B36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nl-BE" noProof="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8" y="1030288"/>
            <a:ext cx="9186128" cy="3860785"/>
          </a:xfrm>
          <a:prstGeom prst="rect">
            <a:avLst/>
          </a:prstGeom>
          <a:ln>
            <a:noFill/>
          </a:ln>
        </p:spPr>
      </p:pic>
      <p:pic>
        <p:nvPicPr>
          <p:cNvPr id="13" name="Picture 12" descr="Odisee_zw.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sp>
        <p:nvSpPr>
          <p:cNvPr id="2" name="TextBox 1"/>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3039915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EC34E-563E-3E4F-9CB6-35608B9F10E8}"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116695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5F17BE6E-A6F8-3442-9DA5-5593485BE98C}"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145968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447E9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17571186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36086CE3-90FF-5744-87D8-5D36EE4D91CC}"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182575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E5FDB7F4-B6ED-1748-9D00-406FDAEF6503}"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462487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1E619-EBD6-CB45-B312-466BFC0B87E3}"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82299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138FFCED-4308-CA4D-ACC4-3948E9F11CDF}"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174458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198B6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34652818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36086CE3-90FF-5744-87D8-5D36EE4D91CC}"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411010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E5FDB7F4-B6ED-1748-9D00-406FDAEF6503}"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38692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C2C8-AF4A-3F4C-B9B4-50FA0AC2319A}"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9057455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1E619-EBD6-CB45-B312-466BFC0B87E3}"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421393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138FFCED-4308-CA4D-ACC4-3948E9F11CDF}"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317879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6B418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12557136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E056D7AB-E25E-FB4B-969B-4A4EA7ABA0AD}"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18136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347F30DE-79EA-A349-BE9F-7981F0F2DC46}"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526677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05770-7E08-F248-BA09-A0038AB0618E}"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436216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0149C62E-9B80-144E-9FFF-A108B648E2E0}"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180900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DCA6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45416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5F856C8F-3F9B-6D44-8056-EDB07DB254DC}"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4043349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1CE7233C-6A1A-B347-86E1-38E7A4477365}"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167247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63FB6B-9458-BD43-9DB9-A2949799A662}"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349894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5A780-40C0-BD41-9FCF-DB3CB79764AE}"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1763461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A316EF45-E80A-A14C-9D81-938871F147C8}"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3959340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C6714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12" name="TextBox 11"/>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21851107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0C0CCFA7-D12C-7141-8399-7EC2FD74B1F4}"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549812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5D13D340-8AB4-384E-BF13-A0690AD7A543}"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793340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3B24D-7E8B-9541-B8F1-940F0036A509}"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435563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3F0D68B8-9D46-6848-AE7E-75CFB53DB47C}"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119441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44C4C-371A-1D4F-A9B8-07683E1252E8}"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42561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E7AB38-62BC-774C-97AE-1BF242D8582C}"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26490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Rectangle 14"/>
          <p:cNvSpPr/>
          <p:nvPr/>
        </p:nvSpPr>
        <p:spPr>
          <a:xfrm>
            <a:off x="0" y="4839761"/>
            <a:ext cx="9180000" cy="2018239"/>
          </a:xfrm>
          <a:prstGeom prst="rect">
            <a:avLst/>
          </a:prstGeom>
          <a:solidFill>
            <a:srgbClr val="4E8D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992" y="6220049"/>
            <a:ext cx="838828" cy="318755"/>
          </a:xfrm>
          <a:prstGeom prst="rect">
            <a:avLst/>
          </a:prstGeom>
        </p:spPr>
      </p:pic>
      <p:pic>
        <p:nvPicPr>
          <p:cNvPr id="13" name="Picture 12" descr="Odisee_z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spTree>
    <p:extLst>
      <p:ext uri="{BB962C8B-B14F-4D97-AF65-F5344CB8AC3E}">
        <p14:creationId xmlns:p14="http://schemas.microsoft.com/office/powerpoint/2010/main" val="297526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4E8D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9643957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8CCD183A-059B-2542-813C-5A08B6D37968}"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0165351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A18FAD7D-2159-674C-BC18-A050D77CC070}"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396391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89B36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p:spPr>
        <p:txBody>
          <a:bodyPr vert="horz" lIns="91440" tIns="45720" rIns="91440" bIns="45720" rtlCol="0" anchor="ctr">
            <a:normAutofit/>
          </a:bodyPr>
          <a:lstStyle/>
          <a:p>
            <a:r>
              <a:rPr lang="nl-BE" smtClean="0"/>
              <a:t>Titelstijl van model bewerken</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6608C39C-6A92-104F-A944-21D39204BEAF}"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101786170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700" r:id="rId6"/>
  </p:sldLayoutIdLst>
  <p:timing>
    <p:tnLst>
      <p:par>
        <p:cTn id="1" dur="indefinite" restart="never" nodeType="tmRoot"/>
      </p:par>
    </p:tnLst>
  </p:timing>
  <p:hf hdr="0"/>
  <p:txStyles>
    <p:titleStyle>
      <a:lvl1pPr algn="l" defTabSz="457200" rtl="0" eaLnBrk="1" latinLnBrk="0" hangingPunct="1">
        <a:spcBef>
          <a:spcPct val="0"/>
        </a:spcBef>
        <a:buNone/>
        <a:defRPr sz="4400" b="1" kern="1200">
          <a:solidFill>
            <a:srgbClr val="89B368"/>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4E8D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2D86298A-010A-FA4C-979A-202A0C3B0B89}"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370097551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p:txStyles>
    <p:titleStyle>
      <a:lvl1pPr algn="l" defTabSz="457200" rtl="0" eaLnBrk="1" latinLnBrk="0" hangingPunct="1">
        <a:spcBef>
          <a:spcPct val="0"/>
        </a:spcBef>
        <a:buNone/>
        <a:defRPr sz="4400" b="1" kern="1200">
          <a:solidFill>
            <a:srgbClr val="4E8DCC"/>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447E90"/>
          </a:solidFill>
          <a:ln>
            <a:solidFill>
              <a:srgbClr val="447E9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3DC040B7-7FDC-EC48-B37F-6E02E1E9CC0E}"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3199215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p:txStyles>
    <p:titleStyle>
      <a:lvl1pPr algn="l" defTabSz="457200" rtl="0" eaLnBrk="1" latinLnBrk="0" hangingPunct="1">
        <a:spcBef>
          <a:spcPct val="0"/>
        </a:spcBef>
        <a:buNone/>
        <a:defRPr sz="4400" b="1" kern="1200">
          <a:solidFill>
            <a:srgbClr val="447E90"/>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198B6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3DC040B7-7FDC-EC48-B37F-6E02E1E9CC0E}"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6513807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p:txStyles>
    <p:titleStyle>
      <a:lvl1pPr algn="l" defTabSz="457200" rtl="0" eaLnBrk="1" latinLnBrk="0" hangingPunct="1">
        <a:spcBef>
          <a:spcPct val="0"/>
        </a:spcBef>
        <a:buNone/>
        <a:defRPr sz="4400" b="1" kern="1200">
          <a:solidFill>
            <a:srgbClr val="198B64"/>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6B418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226A858B-F2A2-4C42-A574-D382CE7CB5B0}"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16141515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p:txStyles>
    <p:titleStyle>
      <a:lvl1pPr algn="l" defTabSz="457200" rtl="0" eaLnBrk="1" latinLnBrk="0" hangingPunct="1">
        <a:spcBef>
          <a:spcPct val="0"/>
        </a:spcBef>
        <a:buNone/>
        <a:defRPr sz="4400" b="1" kern="1200">
          <a:solidFill>
            <a:srgbClr val="6B4189"/>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DCA6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D3F1546C-12A3-C249-BA16-098223ED8408}"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12741182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p:txStyles>
    <p:titleStyle>
      <a:lvl1pPr algn="l" defTabSz="457200" rtl="0" eaLnBrk="1" latinLnBrk="0" hangingPunct="1">
        <a:spcBef>
          <a:spcPct val="0"/>
        </a:spcBef>
        <a:buNone/>
        <a:defRPr sz="4400" b="1" kern="1200">
          <a:solidFill>
            <a:srgbClr val="DCA655"/>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C6714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AB632AFF-2AE8-5941-B538-F40ED924DEA8}"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342174498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hdr="0"/>
  <p:txStyles>
    <p:titleStyle>
      <a:lvl1pPr algn="l" defTabSz="457200" rtl="0" eaLnBrk="1" latinLnBrk="0" hangingPunct="1">
        <a:spcBef>
          <a:spcPct val="0"/>
        </a:spcBef>
        <a:buNone/>
        <a:defRPr sz="4400" b="1" kern="1200">
          <a:solidFill>
            <a:srgbClr val="C6714A"/>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The%20Power%20of%20Feedback.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endParaRPr lang="nl-BE" dirty="0"/>
          </a:p>
        </p:txBody>
      </p:sp>
      <p:sp>
        <p:nvSpPr>
          <p:cNvPr id="6" name="Ondertitel 5"/>
          <p:cNvSpPr>
            <a:spLocks noGrp="1"/>
          </p:cNvSpPr>
          <p:nvPr>
            <p:ph type="subTitle" idx="1"/>
          </p:nvPr>
        </p:nvSpPr>
        <p:spPr>
          <a:xfrm>
            <a:off x="685800" y="4864977"/>
            <a:ext cx="7308070" cy="1486600"/>
          </a:xfrm>
        </p:spPr>
        <p:txBody>
          <a:bodyPr/>
          <a:lstStyle/>
          <a:p>
            <a:pPr algn="ctr"/>
            <a:r>
              <a:rPr lang="en-US" sz="3600" dirty="0" smtClean="0"/>
              <a:t>Internship</a:t>
            </a:r>
          </a:p>
          <a:p>
            <a:pPr algn="ctr"/>
            <a:r>
              <a:rPr lang="en-US" sz="2400" dirty="0" smtClean="0"/>
              <a:t>Belinda Drieghe</a:t>
            </a:r>
            <a:endParaRPr lang="nl-BE" sz="2400" dirty="0"/>
          </a:p>
        </p:txBody>
      </p:sp>
    </p:spTree>
    <p:extLst>
      <p:ext uri="{BB962C8B-B14F-4D97-AF65-F5344CB8AC3E}">
        <p14:creationId xmlns:p14="http://schemas.microsoft.com/office/powerpoint/2010/main" val="1129767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Formulating</a:t>
            </a:r>
            <a:r>
              <a:rPr lang="nl-BE" dirty="0" smtClean="0"/>
              <a:t> goals</a:t>
            </a:r>
            <a:endParaRPr lang="nl-BE" dirty="0"/>
          </a:p>
        </p:txBody>
      </p:sp>
      <p:sp>
        <p:nvSpPr>
          <p:cNvPr id="3" name="Tijdelijke aanduiding voor inhoud 2"/>
          <p:cNvSpPr>
            <a:spLocks noGrp="1"/>
          </p:cNvSpPr>
          <p:nvPr>
            <p:ph idx="1"/>
          </p:nvPr>
        </p:nvSpPr>
        <p:spPr>
          <a:xfrm>
            <a:off x="657947" y="1164054"/>
            <a:ext cx="8028852" cy="4525963"/>
          </a:xfrm>
        </p:spPr>
        <p:txBody>
          <a:bodyPr>
            <a:normAutofit/>
          </a:bodyPr>
          <a:lstStyle/>
          <a:p>
            <a:r>
              <a:rPr lang="en-US" dirty="0" smtClean="0"/>
              <a:t>“</a:t>
            </a:r>
            <a:r>
              <a:rPr lang="en-US" dirty="0"/>
              <a:t>I want to identify the difference between dementia, delirium and depression, including the most common causes, symptoms and treatments. I will complete this </a:t>
            </a:r>
            <a:r>
              <a:rPr lang="en-US" dirty="0" smtClean="0"/>
              <a:t>within 8 weeks.” </a:t>
            </a:r>
            <a:endParaRPr lang="nl-BE" dirty="0"/>
          </a:p>
        </p:txBody>
      </p:sp>
      <p:sp>
        <p:nvSpPr>
          <p:cNvPr id="4" name="Tijdelijke aanduiding voor datum 3"/>
          <p:cNvSpPr>
            <a:spLocks noGrp="1"/>
          </p:cNvSpPr>
          <p:nvPr>
            <p:ph type="dt" sz="half" idx="10"/>
          </p:nvPr>
        </p:nvSpPr>
        <p:spPr/>
        <p:txBody>
          <a:bodyPr/>
          <a:lstStyle/>
          <a:p>
            <a:fld id="{3E750DEC-C9CB-4E81-8ED9-BD21E9F5EFD7}"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10</a:t>
            </a:fld>
            <a:endParaRPr lang="nl-BE"/>
          </a:p>
        </p:txBody>
      </p:sp>
      <p:pic>
        <p:nvPicPr>
          <p:cNvPr id="10" name="Afbeelding 9"/>
          <p:cNvPicPr>
            <a:picLocks noChangeAspect="1"/>
          </p:cNvPicPr>
          <p:nvPr/>
        </p:nvPicPr>
        <p:blipFill>
          <a:blip r:embed="rId3"/>
          <a:stretch>
            <a:fillRect/>
          </a:stretch>
        </p:blipFill>
        <p:spPr>
          <a:xfrm>
            <a:off x="2256462" y="3468414"/>
            <a:ext cx="5902898" cy="2676689"/>
          </a:xfrm>
          <a:prstGeom prst="rect">
            <a:avLst/>
          </a:prstGeom>
        </p:spPr>
      </p:pic>
    </p:spTree>
    <p:extLst>
      <p:ext uri="{BB962C8B-B14F-4D97-AF65-F5344CB8AC3E}">
        <p14:creationId xmlns:p14="http://schemas.microsoft.com/office/powerpoint/2010/main" val="1256552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a:t>
            </a:r>
            <a:r>
              <a:rPr lang="nl-BE" dirty="0"/>
              <a:t>.</a:t>
            </a:r>
            <a:r>
              <a:rPr lang="nl-BE" dirty="0" smtClean="0"/>
              <a:t> The student</a:t>
            </a:r>
            <a:endParaRPr lang="nl-BE" dirty="0"/>
          </a:p>
        </p:txBody>
      </p:sp>
      <p:sp>
        <p:nvSpPr>
          <p:cNvPr id="3" name="Tijdelijke aanduiding voor inhoud 2"/>
          <p:cNvSpPr>
            <a:spLocks noGrp="1"/>
          </p:cNvSpPr>
          <p:nvPr>
            <p:ph idx="1"/>
          </p:nvPr>
        </p:nvSpPr>
        <p:spPr>
          <a:xfrm>
            <a:off x="657948" y="1209520"/>
            <a:ext cx="8379114" cy="5245678"/>
          </a:xfrm>
        </p:spPr>
        <p:txBody>
          <a:bodyPr>
            <a:normAutofit/>
          </a:bodyPr>
          <a:lstStyle/>
          <a:p>
            <a:pPr marL="457200" indent="-457200">
              <a:buFont typeface="Arial" panose="020B0604020202020204" pitchFamily="34" charset="0"/>
              <a:buChar char="•"/>
            </a:pPr>
            <a:r>
              <a:rPr lang="nl-BE" dirty="0" err="1" smtClean="0"/>
              <a:t>During</a:t>
            </a:r>
            <a:r>
              <a:rPr lang="nl-BE" dirty="0" smtClean="0"/>
              <a:t> </a:t>
            </a:r>
            <a:r>
              <a:rPr lang="nl-BE" dirty="0" err="1" smtClean="0"/>
              <a:t>the</a:t>
            </a:r>
            <a:r>
              <a:rPr lang="nl-BE" dirty="0" smtClean="0"/>
              <a:t> training</a:t>
            </a:r>
          </a:p>
          <a:p>
            <a:pPr marL="727075" lvl="1" indent="-457200">
              <a:buFont typeface="Corbel" panose="020B0503020204020204" pitchFamily="34" charset="0"/>
              <a:buChar char="−"/>
            </a:pPr>
            <a:r>
              <a:rPr lang="nl-BE" dirty="0" err="1" smtClean="0"/>
              <a:t>Assume</a:t>
            </a:r>
            <a:r>
              <a:rPr lang="nl-BE" dirty="0" smtClean="0"/>
              <a:t> </a:t>
            </a:r>
            <a:r>
              <a:rPr lang="nl-BE" dirty="0" err="1" smtClean="0"/>
              <a:t>responsibility</a:t>
            </a:r>
            <a:r>
              <a:rPr lang="nl-BE" dirty="0" smtClean="0"/>
              <a:t> </a:t>
            </a:r>
            <a:r>
              <a:rPr lang="nl-BE" dirty="0" err="1"/>
              <a:t>for</a:t>
            </a:r>
            <a:r>
              <a:rPr lang="nl-BE" dirty="0"/>
              <a:t> his </a:t>
            </a:r>
            <a:r>
              <a:rPr lang="nl-BE" dirty="0" err="1"/>
              <a:t>own</a:t>
            </a:r>
            <a:r>
              <a:rPr lang="nl-BE" dirty="0"/>
              <a:t> </a:t>
            </a:r>
            <a:r>
              <a:rPr lang="nl-BE" dirty="0" err="1"/>
              <a:t>learning</a:t>
            </a:r>
            <a:r>
              <a:rPr lang="nl-BE" dirty="0"/>
              <a:t> proces</a:t>
            </a:r>
            <a:r>
              <a:rPr lang="nl-BE" dirty="0" smtClean="0"/>
              <a:t>! </a:t>
            </a:r>
            <a:endParaRPr lang="nl-BE" dirty="0"/>
          </a:p>
          <a:p>
            <a:pPr marL="727075" lvl="1" indent="-457200">
              <a:buFont typeface="Corbel" panose="020B0503020204020204" pitchFamily="34" charset="0"/>
              <a:buChar char="−"/>
            </a:pPr>
            <a:r>
              <a:rPr lang="nl-BE" dirty="0" err="1" smtClean="0"/>
              <a:t>Asked</a:t>
            </a:r>
            <a:r>
              <a:rPr lang="nl-BE" dirty="0" smtClean="0"/>
              <a:t> </a:t>
            </a:r>
            <a:r>
              <a:rPr lang="nl-BE" dirty="0" err="1" smtClean="0"/>
              <a:t>daily</a:t>
            </a:r>
            <a:r>
              <a:rPr lang="nl-BE" dirty="0" smtClean="0"/>
              <a:t> or minimum 3 </a:t>
            </a:r>
            <a:r>
              <a:rPr lang="nl-BE" dirty="0" err="1" smtClean="0"/>
              <a:t>times</a:t>
            </a:r>
            <a:r>
              <a:rPr lang="nl-BE" dirty="0" smtClean="0"/>
              <a:t> a week </a:t>
            </a:r>
            <a:r>
              <a:rPr lang="nl-BE" dirty="0" err="1" smtClean="0"/>
              <a:t>written</a:t>
            </a:r>
            <a:r>
              <a:rPr lang="nl-BE" dirty="0" smtClean="0"/>
              <a:t> feedback</a:t>
            </a:r>
          </a:p>
          <a:p>
            <a:pPr marL="727075" lvl="1" indent="-457200">
              <a:buFont typeface="Corbel" panose="020B0503020204020204" pitchFamily="34" charset="0"/>
              <a:buChar char="−"/>
            </a:pPr>
            <a:r>
              <a:rPr lang="nl-BE" dirty="0" smtClean="0"/>
              <a:t>Daily </a:t>
            </a:r>
            <a:r>
              <a:rPr lang="nl-BE" dirty="0" err="1" smtClean="0"/>
              <a:t>logbook</a:t>
            </a:r>
            <a:r>
              <a:rPr lang="nl-BE" dirty="0" smtClean="0"/>
              <a:t> or portfolio</a:t>
            </a:r>
          </a:p>
          <a:p>
            <a:pPr marL="727075" lvl="1" indent="-457200">
              <a:buFont typeface="Corbel" panose="020B0503020204020204" pitchFamily="34" charset="0"/>
              <a:buChar char="−"/>
            </a:pPr>
            <a:r>
              <a:rPr lang="nl-BE" dirty="0" smtClean="0"/>
              <a:t>A </a:t>
            </a:r>
            <a:r>
              <a:rPr lang="nl-BE" dirty="0" err="1" smtClean="0"/>
              <a:t>day</a:t>
            </a:r>
            <a:r>
              <a:rPr lang="nl-BE" dirty="0" smtClean="0"/>
              <a:t> </a:t>
            </a:r>
            <a:r>
              <a:rPr lang="nl-BE" dirty="0" err="1" smtClean="0"/>
              <a:t>students</a:t>
            </a:r>
            <a:r>
              <a:rPr lang="nl-BE" dirty="0" smtClean="0"/>
              <a:t> return </a:t>
            </a:r>
            <a:r>
              <a:rPr lang="nl-BE" dirty="0" err="1" smtClean="0"/>
              <a:t>from</a:t>
            </a:r>
            <a:r>
              <a:rPr lang="nl-BE" dirty="0" smtClean="0"/>
              <a:t> </a:t>
            </a:r>
            <a:r>
              <a:rPr lang="nl-BE" dirty="0" err="1" smtClean="0"/>
              <a:t>internship</a:t>
            </a:r>
            <a:r>
              <a:rPr lang="nl-BE" dirty="0" smtClean="0"/>
              <a:t> </a:t>
            </a:r>
            <a:r>
              <a:rPr lang="nl-BE" dirty="0" err="1" smtClean="0"/>
              <a:t>to</a:t>
            </a:r>
            <a:r>
              <a:rPr lang="nl-BE" dirty="0" smtClean="0"/>
              <a:t> school</a:t>
            </a:r>
          </a:p>
          <a:p>
            <a:pPr marL="727075" lvl="1" indent="-457200">
              <a:buFont typeface="Corbel" panose="020B0503020204020204" pitchFamily="34" charset="0"/>
              <a:buChar char="−"/>
            </a:pPr>
            <a:r>
              <a:rPr lang="nl-BE" dirty="0" err="1" smtClean="0"/>
              <a:t>Prepare</a:t>
            </a:r>
            <a:r>
              <a:rPr lang="nl-BE" dirty="0" smtClean="0"/>
              <a:t> </a:t>
            </a:r>
            <a:r>
              <a:rPr lang="nl-BE" dirty="0" err="1"/>
              <a:t>the</a:t>
            </a:r>
            <a:r>
              <a:rPr lang="nl-BE" dirty="0"/>
              <a:t> </a:t>
            </a:r>
            <a:r>
              <a:rPr lang="nl-BE" dirty="0" err="1"/>
              <a:t>evaluating</a:t>
            </a:r>
            <a:r>
              <a:rPr lang="nl-BE" dirty="0"/>
              <a:t> talk </a:t>
            </a:r>
            <a:r>
              <a:rPr lang="nl-BE" dirty="0" err="1"/>
              <a:t>between</a:t>
            </a:r>
            <a:r>
              <a:rPr lang="nl-BE" dirty="0"/>
              <a:t> </a:t>
            </a:r>
            <a:r>
              <a:rPr lang="nl-BE" dirty="0" err="1"/>
              <a:t>and</a:t>
            </a:r>
            <a:r>
              <a:rPr lang="nl-BE" dirty="0"/>
              <a:t> at </a:t>
            </a:r>
            <a:r>
              <a:rPr lang="nl-BE" dirty="0" err="1"/>
              <a:t>the</a:t>
            </a:r>
            <a:r>
              <a:rPr lang="nl-BE" dirty="0"/>
              <a:t> end </a:t>
            </a:r>
            <a:r>
              <a:rPr lang="nl-BE" dirty="0" smtClean="0"/>
              <a:t>of </a:t>
            </a:r>
            <a:r>
              <a:rPr lang="nl-BE" dirty="0" err="1"/>
              <a:t>the</a:t>
            </a:r>
            <a:r>
              <a:rPr lang="nl-BE" dirty="0"/>
              <a:t> </a:t>
            </a:r>
            <a:r>
              <a:rPr lang="nl-BE" dirty="0" smtClean="0"/>
              <a:t>training</a:t>
            </a:r>
          </a:p>
          <a:p>
            <a:pPr marL="1265238" lvl="4" indent="-457200">
              <a:buFont typeface="Arial" panose="020B0604020202020204" pitchFamily="34" charset="0"/>
              <a:buChar char="•"/>
            </a:pPr>
            <a:r>
              <a:rPr lang="nl-BE" dirty="0" err="1"/>
              <a:t>Evaluating</a:t>
            </a:r>
            <a:r>
              <a:rPr lang="nl-BE" dirty="0"/>
              <a:t> </a:t>
            </a:r>
            <a:r>
              <a:rPr lang="nl-BE" dirty="0" err="1"/>
              <a:t>the</a:t>
            </a:r>
            <a:r>
              <a:rPr lang="nl-BE" dirty="0"/>
              <a:t> goals</a:t>
            </a:r>
          </a:p>
          <a:p>
            <a:pPr marL="1265238" lvl="4" indent="-457200">
              <a:buFont typeface="Arial" panose="020B0604020202020204" pitchFamily="34" charset="0"/>
              <a:buChar char="•"/>
            </a:pPr>
            <a:r>
              <a:rPr lang="nl-BE" dirty="0" err="1"/>
              <a:t>Strenghts</a:t>
            </a:r>
            <a:r>
              <a:rPr lang="nl-BE" dirty="0"/>
              <a:t> </a:t>
            </a:r>
            <a:r>
              <a:rPr lang="nl-BE" dirty="0" err="1"/>
              <a:t>and</a:t>
            </a:r>
            <a:r>
              <a:rPr lang="nl-BE" dirty="0"/>
              <a:t> </a:t>
            </a:r>
            <a:r>
              <a:rPr lang="nl-BE" dirty="0" err="1"/>
              <a:t>weaknesses</a:t>
            </a:r>
            <a:r>
              <a:rPr lang="nl-BE" dirty="0"/>
              <a:t> </a:t>
            </a:r>
          </a:p>
          <a:p>
            <a:pPr marL="727075" lvl="1" indent="-457200">
              <a:buFont typeface="Corbel" panose="020B0503020204020204" pitchFamily="34" charset="0"/>
              <a:buChar char="−"/>
            </a:pPr>
            <a:r>
              <a:rPr lang="nl-BE" dirty="0" err="1" smtClean="0"/>
              <a:t>Self</a:t>
            </a:r>
            <a:r>
              <a:rPr lang="nl-BE" dirty="0"/>
              <a:t>-</a:t>
            </a:r>
            <a:r>
              <a:rPr lang="nl-BE" dirty="0" smtClean="0"/>
              <a:t>assessment</a:t>
            </a:r>
            <a:endParaRPr lang="nl-BE" dirty="0"/>
          </a:p>
        </p:txBody>
      </p:sp>
      <p:sp>
        <p:nvSpPr>
          <p:cNvPr id="4" name="Tijdelijke aanduiding voor datum 3"/>
          <p:cNvSpPr>
            <a:spLocks noGrp="1"/>
          </p:cNvSpPr>
          <p:nvPr>
            <p:ph type="dt" sz="half" idx="10"/>
          </p:nvPr>
        </p:nvSpPr>
        <p:spPr/>
        <p:txBody>
          <a:bodyPr/>
          <a:lstStyle/>
          <a:p>
            <a:fld id="{7B151950-83B9-4ECC-8FA9-A73235081AE6}"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11</a:t>
            </a:fld>
            <a:endParaRPr lang="nl-BE"/>
          </a:p>
        </p:txBody>
      </p:sp>
    </p:spTree>
    <p:extLst>
      <p:ext uri="{BB962C8B-B14F-4D97-AF65-F5344CB8AC3E}">
        <p14:creationId xmlns:p14="http://schemas.microsoft.com/office/powerpoint/2010/main" val="2041213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a:t>
            </a:r>
            <a:r>
              <a:rPr lang="nl-BE" dirty="0"/>
              <a:t>.</a:t>
            </a:r>
            <a:r>
              <a:rPr lang="nl-BE" dirty="0" smtClean="0"/>
              <a:t> The student</a:t>
            </a:r>
            <a:endParaRPr lang="nl-BE" dirty="0"/>
          </a:p>
        </p:txBody>
      </p:sp>
      <p:sp>
        <p:nvSpPr>
          <p:cNvPr id="3" name="Tijdelijke aanduiding voor inhoud 2"/>
          <p:cNvSpPr>
            <a:spLocks noGrp="1"/>
          </p:cNvSpPr>
          <p:nvPr>
            <p:ph idx="1"/>
          </p:nvPr>
        </p:nvSpPr>
        <p:spPr>
          <a:xfrm>
            <a:off x="657948" y="1209520"/>
            <a:ext cx="8379114" cy="5245678"/>
          </a:xfrm>
        </p:spPr>
        <p:txBody>
          <a:bodyPr>
            <a:normAutofit/>
          </a:bodyPr>
          <a:lstStyle/>
          <a:p>
            <a:pPr marL="457200" indent="-457200">
              <a:buFont typeface="Arial" panose="020B0604020202020204" pitchFamily="34" charset="0"/>
              <a:buChar char="•"/>
            </a:pPr>
            <a:r>
              <a:rPr lang="nl-BE" dirty="0" err="1" smtClean="0"/>
              <a:t>After</a:t>
            </a:r>
            <a:r>
              <a:rPr lang="nl-BE" dirty="0" smtClean="0"/>
              <a:t> </a:t>
            </a:r>
            <a:r>
              <a:rPr lang="nl-BE" dirty="0" err="1" smtClean="0"/>
              <a:t>the</a:t>
            </a:r>
            <a:r>
              <a:rPr lang="nl-BE" dirty="0" smtClean="0"/>
              <a:t> training </a:t>
            </a:r>
          </a:p>
          <a:p>
            <a:pPr marL="727075" lvl="1" indent="-457200">
              <a:buFont typeface="Arial" panose="020B0604020202020204" pitchFamily="34" charset="0"/>
              <a:buChar char="•"/>
            </a:pPr>
            <a:r>
              <a:rPr lang="nl-BE" dirty="0" smtClean="0"/>
              <a:t>Evaluation survey</a:t>
            </a:r>
            <a:endParaRPr lang="nl-BE" dirty="0"/>
          </a:p>
          <a:p>
            <a:pPr marL="727075" lvl="1" indent="-457200">
              <a:buFont typeface="Arial" panose="020B0604020202020204" pitchFamily="34" charset="0"/>
              <a:buChar char="•"/>
            </a:pPr>
            <a:r>
              <a:rPr lang="nl-BE" dirty="0" err="1" smtClean="0"/>
              <a:t>Assigment</a:t>
            </a:r>
            <a:r>
              <a:rPr lang="nl-BE" dirty="0" smtClean="0"/>
              <a:t> </a:t>
            </a:r>
            <a:r>
              <a:rPr lang="nl-BE" dirty="0" err="1" smtClean="0"/>
              <a:t>clinical</a:t>
            </a:r>
            <a:r>
              <a:rPr lang="nl-BE" dirty="0" smtClean="0"/>
              <a:t> </a:t>
            </a:r>
            <a:r>
              <a:rPr lang="nl-BE" dirty="0" err="1" smtClean="0"/>
              <a:t>practice</a:t>
            </a:r>
            <a:endParaRPr lang="nl-BE" dirty="0" smtClean="0"/>
          </a:p>
          <a:p>
            <a:pPr marL="727075" lvl="1" indent="-457200">
              <a:buFont typeface="Arial" panose="020B0604020202020204" pitchFamily="34" charset="0"/>
              <a:buChar char="•"/>
            </a:pPr>
            <a:r>
              <a:rPr lang="nl-BE" dirty="0" err="1" smtClean="0"/>
              <a:t>Conversation</a:t>
            </a:r>
            <a:r>
              <a:rPr lang="nl-BE" dirty="0" smtClean="0"/>
              <a:t> </a:t>
            </a:r>
            <a:r>
              <a:rPr lang="nl-BE" dirty="0" err="1" smtClean="0"/>
              <a:t>afterwards</a:t>
            </a:r>
            <a:r>
              <a:rPr lang="nl-BE" dirty="0" smtClean="0"/>
              <a:t> </a:t>
            </a:r>
            <a:r>
              <a:rPr lang="nl-BE" dirty="0" err="1" smtClean="0"/>
              <a:t>with</a:t>
            </a:r>
            <a:r>
              <a:rPr lang="nl-BE" dirty="0" smtClean="0"/>
              <a:t> </a:t>
            </a:r>
            <a:r>
              <a:rPr lang="nl-BE" dirty="0" err="1" smtClean="0"/>
              <a:t>the</a:t>
            </a:r>
            <a:r>
              <a:rPr lang="nl-BE" dirty="0" smtClean="0"/>
              <a:t> </a:t>
            </a:r>
            <a:r>
              <a:rPr lang="nl-BE" dirty="0" err="1" smtClean="0"/>
              <a:t>lecturer</a:t>
            </a:r>
            <a:r>
              <a:rPr lang="nl-BE" dirty="0" smtClean="0"/>
              <a:t> of </a:t>
            </a:r>
            <a:r>
              <a:rPr lang="nl-BE" dirty="0" err="1" smtClean="0"/>
              <a:t>the</a:t>
            </a:r>
            <a:r>
              <a:rPr lang="nl-BE" dirty="0" smtClean="0"/>
              <a:t> school</a:t>
            </a:r>
            <a:endParaRPr lang="nl-BE" dirty="0"/>
          </a:p>
          <a:p>
            <a:endParaRPr lang="nl-BE" dirty="0"/>
          </a:p>
        </p:txBody>
      </p:sp>
      <p:sp>
        <p:nvSpPr>
          <p:cNvPr id="4" name="Tijdelijke aanduiding voor datum 3"/>
          <p:cNvSpPr>
            <a:spLocks noGrp="1"/>
          </p:cNvSpPr>
          <p:nvPr>
            <p:ph type="dt" sz="half" idx="10"/>
          </p:nvPr>
        </p:nvSpPr>
        <p:spPr/>
        <p:txBody>
          <a:bodyPr/>
          <a:lstStyle/>
          <a:p>
            <a:fld id="{9B84FC70-561F-4990-8743-02AC303DFF0F}"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12</a:t>
            </a:fld>
            <a:endParaRPr lang="nl-BE"/>
          </a:p>
        </p:txBody>
      </p:sp>
      <p:pic>
        <p:nvPicPr>
          <p:cNvPr id="7" name="Afbeelding 6"/>
          <p:cNvPicPr>
            <a:picLocks noChangeAspect="1"/>
          </p:cNvPicPr>
          <p:nvPr/>
        </p:nvPicPr>
        <p:blipFill>
          <a:blip r:embed="rId3"/>
          <a:stretch>
            <a:fillRect/>
          </a:stretch>
        </p:blipFill>
        <p:spPr>
          <a:xfrm>
            <a:off x="5187560" y="3298400"/>
            <a:ext cx="3810000" cy="3038475"/>
          </a:xfrm>
          <a:prstGeom prst="rect">
            <a:avLst/>
          </a:prstGeom>
        </p:spPr>
      </p:pic>
    </p:spTree>
    <p:extLst>
      <p:ext uri="{BB962C8B-B14F-4D97-AF65-F5344CB8AC3E}">
        <p14:creationId xmlns:p14="http://schemas.microsoft.com/office/powerpoint/2010/main" val="1105573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The mentor</a:t>
            </a:r>
            <a:endParaRPr lang="nl-BE" dirty="0"/>
          </a:p>
        </p:txBody>
      </p:sp>
      <p:sp>
        <p:nvSpPr>
          <p:cNvPr id="3" name="Tijdelijke aanduiding voor inhoud 2"/>
          <p:cNvSpPr>
            <a:spLocks noGrp="1"/>
          </p:cNvSpPr>
          <p:nvPr>
            <p:ph idx="1"/>
          </p:nvPr>
        </p:nvSpPr>
        <p:spPr/>
        <p:txBody>
          <a:bodyPr/>
          <a:lstStyle/>
          <a:p>
            <a:pPr marL="514350" indent="-514350">
              <a:buFont typeface="+mj-lt"/>
              <a:buAutoNum type="arabicPeriod"/>
            </a:pPr>
            <a:r>
              <a:rPr lang="nl-BE" dirty="0" smtClean="0"/>
              <a:t>Acts </a:t>
            </a:r>
            <a:r>
              <a:rPr lang="nl-BE" dirty="0" err="1" smtClean="0"/>
              <a:t>before</a:t>
            </a:r>
            <a:r>
              <a:rPr lang="nl-BE" dirty="0" smtClean="0"/>
              <a:t> </a:t>
            </a:r>
            <a:r>
              <a:rPr lang="nl-BE" dirty="0" err="1" smtClean="0"/>
              <a:t>final</a:t>
            </a:r>
            <a:r>
              <a:rPr lang="nl-BE" dirty="0" smtClean="0"/>
              <a:t> </a:t>
            </a:r>
            <a:r>
              <a:rPr lang="nl-BE" dirty="0" err="1" smtClean="0"/>
              <a:t>assessement</a:t>
            </a:r>
            <a:endParaRPr lang="nl-BE" dirty="0" smtClean="0"/>
          </a:p>
          <a:p>
            <a:pPr marL="727075" lvl="1" indent="-457200">
              <a:buFontTx/>
              <a:buChar char="-"/>
            </a:pPr>
            <a:r>
              <a:rPr lang="nl-BE" dirty="0" smtClean="0"/>
              <a:t>Orientation </a:t>
            </a:r>
            <a:r>
              <a:rPr lang="nl-BE" dirty="0" err="1" smtClean="0"/>
              <a:t>for</a:t>
            </a:r>
            <a:r>
              <a:rPr lang="nl-BE" dirty="0" smtClean="0"/>
              <a:t> </a:t>
            </a:r>
            <a:r>
              <a:rPr lang="nl-BE" dirty="0" err="1" smtClean="0"/>
              <a:t>clincial</a:t>
            </a:r>
            <a:r>
              <a:rPr lang="nl-BE" dirty="0" smtClean="0"/>
              <a:t> </a:t>
            </a:r>
            <a:r>
              <a:rPr lang="nl-BE" dirty="0" err="1" smtClean="0"/>
              <a:t>practice</a:t>
            </a:r>
            <a:r>
              <a:rPr lang="nl-BE" dirty="0" smtClean="0"/>
              <a:t> </a:t>
            </a:r>
            <a:r>
              <a:rPr lang="nl-BE" dirty="0" err="1" smtClean="0"/>
              <a:t>period</a:t>
            </a:r>
            <a:endParaRPr lang="nl-BE" dirty="0" smtClean="0"/>
          </a:p>
          <a:p>
            <a:pPr marL="727075" lvl="1" indent="-457200">
              <a:buFontTx/>
              <a:buChar char="-"/>
            </a:pPr>
            <a:r>
              <a:rPr lang="nl-BE" dirty="0" err="1" smtClean="0"/>
              <a:t>Familiarizing</a:t>
            </a:r>
            <a:r>
              <a:rPr lang="nl-BE" dirty="0" smtClean="0"/>
              <a:t> </a:t>
            </a:r>
            <a:r>
              <a:rPr lang="nl-BE" dirty="0" err="1" smtClean="0"/>
              <a:t>with</a:t>
            </a:r>
            <a:r>
              <a:rPr lang="nl-BE" dirty="0" smtClean="0"/>
              <a:t> assessment </a:t>
            </a:r>
            <a:r>
              <a:rPr lang="nl-BE" dirty="0" err="1" smtClean="0"/>
              <a:t>forms</a:t>
            </a:r>
            <a:endParaRPr lang="nl-BE" dirty="0" smtClean="0"/>
          </a:p>
          <a:p>
            <a:pPr marL="727075" lvl="1" indent="-457200">
              <a:buFontTx/>
              <a:buChar char="-"/>
            </a:pPr>
            <a:r>
              <a:rPr lang="nl-BE" dirty="0" err="1" smtClean="0"/>
              <a:t>Observation</a:t>
            </a:r>
            <a:r>
              <a:rPr lang="nl-BE" dirty="0" smtClean="0"/>
              <a:t> of student nurses’ </a:t>
            </a:r>
            <a:r>
              <a:rPr lang="nl-BE" dirty="0" err="1" smtClean="0"/>
              <a:t>behaviour</a:t>
            </a:r>
            <a:endParaRPr lang="nl-BE" dirty="0" smtClean="0"/>
          </a:p>
          <a:p>
            <a:pPr marL="727075" lvl="1" indent="-457200">
              <a:buFontTx/>
              <a:buChar char="-"/>
            </a:pPr>
            <a:r>
              <a:rPr lang="nl-BE" dirty="0" smtClean="0"/>
              <a:t>Mentors’ attitudes </a:t>
            </a:r>
            <a:r>
              <a:rPr lang="nl-BE" dirty="0" err="1" smtClean="0"/>
              <a:t>and</a:t>
            </a:r>
            <a:r>
              <a:rPr lang="nl-BE" dirty="0" smtClean="0"/>
              <a:t> </a:t>
            </a:r>
            <a:r>
              <a:rPr lang="nl-BE" dirty="0" err="1" smtClean="0"/>
              <a:t>qualifications</a:t>
            </a:r>
            <a:endParaRPr lang="nl-BE" dirty="0" smtClean="0"/>
          </a:p>
          <a:p>
            <a:r>
              <a:rPr lang="nl-BE" b="0" dirty="0" smtClean="0"/>
              <a:t> </a:t>
            </a:r>
          </a:p>
          <a:p>
            <a:pPr marL="727075" lvl="1" indent="-457200">
              <a:buFontTx/>
              <a:buChar char="-"/>
            </a:pPr>
            <a:endParaRPr lang="nl-BE" dirty="0" smtClean="0"/>
          </a:p>
          <a:p>
            <a:pPr marL="727075" lvl="1" indent="-457200">
              <a:buFontTx/>
              <a:buChar char="-"/>
            </a:pPr>
            <a:endParaRPr lang="nl-BE" dirty="0" smtClean="0"/>
          </a:p>
          <a:p>
            <a:pPr marL="457200" indent="-457200">
              <a:buFontTx/>
              <a:buChar char="-"/>
            </a:pPr>
            <a:endParaRPr lang="nl-BE" dirty="0"/>
          </a:p>
        </p:txBody>
      </p:sp>
      <p:sp>
        <p:nvSpPr>
          <p:cNvPr id="4" name="Tijdelijke aanduiding voor datum 3"/>
          <p:cNvSpPr>
            <a:spLocks noGrp="1"/>
          </p:cNvSpPr>
          <p:nvPr>
            <p:ph type="dt" sz="half" idx="10"/>
          </p:nvPr>
        </p:nvSpPr>
        <p:spPr/>
        <p:txBody>
          <a:bodyPr/>
          <a:lstStyle/>
          <a:p>
            <a:fld id="{706597DA-66F6-4539-BD3D-17B6529D1A71}"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13</a:t>
            </a:fld>
            <a:endParaRPr lang="nl-BE"/>
          </a:p>
        </p:txBody>
      </p:sp>
    </p:spTree>
    <p:extLst>
      <p:ext uri="{BB962C8B-B14F-4D97-AF65-F5344CB8AC3E}">
        <p14:creationId xmlns:p14="http://schemas.microsoft.com/office/powerpoint/2010/main" val="764893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The mentor</a:t>
            </a:r>
            <a:endParaRPr lang="nl-BE" dirty="0"/>
          </a:p>
        </p:txBody>
      </p:sp>
      <p:sp>
        <p:nvSpPr>
          <p:cNvPr id="3" name="Tijdelijke aanduiding voor inhoud 2"/>
          <p:cNvSpPr>
            <a:spLocks noGrp="1"/>
          </p:cNvSpPr>
          <p:nvPr>
            <p:ph idx="1"/>
          </p:nvPr>
        </p:nvSpPr>
        <p:spPr/>
        <p:txBody>
          <a:bodyPr>
            <a:normAutofit/>
          </a:bodyPr>
          <a:lstStyle/>
          <a:p>
            <a:pPr marL="514350" indent="-514350">
              <a:buFont typeface="+mj-lt"/>
              <a:buAutoNum type="arabicPeriod" startAt="2"/>
            </a:pPr>
            <a:r>
              <a:rPr lang="en-US" dirty="0"/>
              <a:t>The actual situation of final assessment</a:t>
            </a:r>
          </a:p>
          <a:p>
            <a:pPr marL="727075" lvl="1" indent="-457200">
              <a:buFontTx/>
              <a:buChar char="-"/>
            </a:pPr>
            <a:r>
              <a:rPr lang="nl-BE" b="0" dirty="0" err="1" smtClean="0"/>
              <a:t>providing</a:t>
            </a:r>
            <a:r>
              <a:rPr lang="nl-BE" b="0" dirty="0" smtClean="0"/>
              <a:t> </a:t>
            </a:r>
            <a:r>
              <a:rPr lang="nl-BE" b="0" dirty="0" err="1" smtClean="0"/>
              <a:t>for</a:t>
            </a:r>
            <a:r>
              <a:rPr lang="nl-BE" b="0" dirty="0" smtClean="0"/>
              <a:t> proper assessment </a:t>
            </a:r>
            <a:r>
              <a:rPr lang="nl-BE" b="0" dirty="0" err="1" smtClean="0"/>
              <a:t>situation</a:t>
            </a:r>
            <a:endParaRPr lang="nl-BE" dirty="0"/>
          </a:p>
          <a:p>
            <a:pPr marL="727075" lvl="1" indent="-457200">
              <a:buFontTx/>
              <a:buChar char="-"/>
            </a:pPr>
            <a:r>
              <a:rPr lang="nl-BE" b="0" dirty="0" err="1" smtClean="0"/>
              <a:t>Assuring</a:t>
            </a:r>
            <a:r>
              <a:rPr lang="nl-BE" b="0" dirty="0" smtClean="0"/>
              <a:t> relevant criteria </a:t>
            </a:r>
            <a:r>
              <a:rPr lang="nl-BE" b="0" dirty="0" err="1" smtClean="0"/>
              <a:t>for</a:t>
            </a:r>
            <a:r>
              <a:rPr lang="nl-BE" b="0" dirty="0" smtClean="0"/>
              <a:t> assessment</a:t>
            </a:r>
          </a:p>
          <a:p>
            <a:pPr marL="727075" lvl="1" indent="-457200">
              <a:buFontTx/>
              <a:buChar char="-"/>
            </a:pPr>
            <a:r>
              <a:rPr lang="nl-BE" b="0" dirty="0" err="1" smtClean="0"/>
              <a:t>Assigning</a:t>
            </a:r>
            <a:r>
              <a:rPr lang="nl-BE" b="0" dirty="0" smtClean="0"/>
              <a:t> </a:t>
            </a:r>
            <a:r>
              <a:rPr lang="nl-BE" b="0" dirty="0" err="1" smtClean="0"/>
              <a:t>the</a:t>
            </a:r>
            <a:r>
              <a:rPr lang="nl-BE" b="0" dirty="0" smtClean="0"/>
              <a:t> </a:t>
            </a:r>
            <a:r>
              <a:rPr lang="nl-BE" b="0" dirty="0" err="1" smtClean="0"/>
              <a:t>grade</a:t>
            </a:r>
            <a:endParaRPr lang="nl-BE" b="0" dirty="0" smtClean="0"/>
          </a:p>
          <a:p>
            <a:pPr marL="727075" lvl="1" indent="-457200">
              <a:buFontTx/>
              <a:buChar char="-"/>
            </a:pPr>
            <a:r>
              <a:rPr lang="nl-BE" dirty="0" err="1" smtClean="0"/>
              <a:t>Failing</a:t>
            </a:r>
            <a:r>
              <a:rPr lang="nl-BE" dirty="0" smtClean="0"/>
              <a:t> </a:t>
            </a:r>
            <a:r>
              <a:rPr lang="nl-BE" dirty="0" err="1" smtClean="0"/>
              <a:t>students</a:t>
            </a:r>
            <a:endParaRPr lang="nl-BE" dirty="0" smtClean="0"/>
          </a:p>
          <a:p>
            <a:pPr marL="457200" indent="-457200">
              <a:buFontTx/>
              <a:buChar char="-"/>
            </a:pPr>
            <a:endParaRPr lang="nl-BE" b="0" dirty="0" smtClean="0"/>
          </a:p>
          <a:p>
            <a:endParaRPr lang="nl-BE" b="0" dirty="0"/>
          </a:p>
        </p:txBody>
      </p:sp>
      <p:sp>
        <p:nvSpPr>
          <p:cNvPr id="4" name="Tijdelijke aanduiding voor datum 3"/>
          <p:cNvSpPr>
            <a:spLocks noGrp="1"/>
          </p:cNvSpPr>
          <p:nvPr>
            <p:ph type="dt" sz="half" idx="10"/>
          </p:nvPr>
        </p:nvSpPr>
        <p:spPr/>
        <p:txBody>
          <a:bodyPr/>
          <a:lstStyle/>
          <a:p>
            <a:fld id="{7C027431-FB3C-4A23-A98C-2AAFF922A3D4}"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14</a:t>
            </a:fld>
            <a:endParaRPr lang="nl-BE"/>
          </a:p>
        </p:txBody>
      </p:sp>
      <p:pic>
        <p:nvPicPr>
          <p:cNvPr id="7" name="Afbeelding 6"/>
          <p:cNvPicPr>
            <a:picLocks noChangeAspect="1"/>
          </p:cNvPicPr>
          <p:nvPr/>
        </p:nvPicPr>
        <p:blipFill>
          <a:blip r:embed="rId3"/>
          <a:stretch>
            <a:fillRect/>
          </a:stretch>
        </p:blipFill>
        <p:spPr>
          <a:xfrm>
            <a:off x="4562473" y="3245724"/>
            <a:ext cx="4488577" cy="2803471"/>
          </a:xfrm>
          <a:prstGeom prst="rect">
            <a:avLst/>
          </a:prstGeom>
        </p:spPr>
      </p:pic>
    </p:spTree>
    <p:extLst>
      <p:ext uri="{BB962C8B-B14F-4D97-AF65-F5344CB8AC3E}">
        <p14:creationId xmlns:p14="http://schemas.microsoft.com/office/powerpoint/2010/main" val="2692839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The mentor</a:t>
            </a:r>
            <a:endParaRPr lang="nl-BE" dirty="0"/>
          </a:p>
        </p:txBody>
      </p:sp>
      <p:sp>
        <p:nvSpPr>
          <p:cNvPr id="3" name="Tijdelijke aanduiding voor inhoud 2"/>
          <p:cNvSpPr>
            <a:spLocks noGrp="1"/>
          </p:cNvSpPr>
          <p:nvPr>
            <p:ph idx="1"/>
          </p:nvPr>
        </p:nvSpPr>
        <p:spPr/>
        <p:txBody>
          <a:bodyPr>
            <a:normAutofit/>
          </a:bodyPr>
          <a:lstStyle/>
          <a:p>
            <a:pPr marL="514350" indent="-514350">
              <a:buFont typeface="+mj-lt"/>
              <a:buAutoNum type="arabicPeriod" startAt="3"/>
            </a:pPr>
            <a:r>
              <a:rPr lang="nl-BE" dirty="0" smtClean="0"/>
              <a:t>Acts </a:t>
            </a:r>
            <a:r>
              <a:rPr lang="nl-BE" dirty="0" err="1" smtClean="0"/>
              <a:t>after</a:t>
            </a:r>
            <a:r>
              <a:rPr lang="nl-BE" dirty="0" smtClean="0"/>
              <a:t> </a:t>
            </a:r>
            <a:r>
              <a:rPr lang="nl-BE" dirty="0" err="1" smtClean="0"/>
              <a:t>the</a:t>
            </a:r>
            <a:r>
              <a:rPr lang="nl-BE" dirty="0" smtClean="0"/>
              <a:t> assessment </a:t>
            </a:r>
            <a:r>
              <a:rPr lang="nl-BE" dirty="0" err="1" smtClean="0"/>
              <a:t>situation</a:t>
            </a:r>
            <a:endParaRPr lang="nl-BE" dirty="0" smtClean="0"/>
          </a:p>
          <a:p>
            <a:pPr marL="727075" lvl="1" indent="-457200">
              <a:buFontTx/>
              <a:buChar char="-"/>
            </a:pPr>
            <a:r>
              <a:rPr lang="nl-BE" b="0" dirty="0" err="1" smtClean="0"/>
              <a:t>Assuring</a:t>
            </a:r>
            <a:r>
              <a:rPr lang="nl-BE" b="0" dirty="0" smtClean="0"/>
              <a:t> relevant </a:t>
            </a:r>
            <a:r>
              <a:rPr lang="nl-BE" b="0" dirty="0" err="1" smtClean="0"/>
              <a:t>documentation</a:t>
            </a:r>
            <a:endParaRPr lang="nl-BE" b="0" dirty="0" smtClean="0"/>
          </a:p>
          <a:p>
            <a:pPr marL="727075" lvl="1" indent="-457200">
              <a:buFontTx/>
              <a:buChar char="-"/>
            </a:pPr>
            <a:r>
              <a:rPr lang="nl-BE" dirty="0" err="1" smtClean="0"/>
              <a:t>Organizing</a:t>
            </a:r>
            <a:r>
              <a:rPr lang="nl-BE" dirty="0" smtClean="0"/>
              <a:t> extra time </a:t>
            </a:r>
            <a:r>
              <a:rPr lang="nl-BE" dirty="0" err="1" smtClean="0"/>
              <a:t>for</a:t>
            </a:r>
            <a:r>
              <a:rPr lang="nl-BE" dirty="0" smtClean="0"/>
              <a:t> </a:t>
            </a:r>
            <a:r>
              <a:rPr lang="nl-BE" dirty="0" err="1" smtClean="0"/>
              <a:t>failing</a:t>
            </a:r>
            <a:r>
              <a:rPr lang="nl-BE" dirty="0" smtClean="0"/>
              <a:t> </a:t>
            </a:r>
            <a:r>
              <a:rPr lang="nl-BE" dirty="0" err="1" smtClean="0"/>
              <a:t>students</a:t>
            </a:r>
            <a:endParaRPr lang="nl-BE" dirty="0" smtClean="0"/>
          </a:p>
          <a:p>
            <a:pPr marL="727075" lvl="1" indent="-457200">
              <a:buFontTx/>
              <a:buChar char="-"/>
            </a:pPr>
            <a:r>
              <a:rPr lang="nl-BE" b="0" dirty="0" err="1" smtClean="0"/>
              <a:t>Ensuring</a:t>
            </a:r>
            <a:r>
              <a:rPr lang="nl-BE" b="0" dirty="0" smtClean="0"/>
              <a:t> support </a:t>
            </a:r>
            <a:r>
              <a:rPr lang="nl-BE" b="0" dirty="0" err="1" smtClean="0"/>
              <a:t>for</a:t>
            </a:r>
            <a:r>
              <a:rPr lang="nl-BE" b="0" dirty="0" smtClean="0"/>
              <a:t> mentors</a:t>
            </a:r>
          </a:p>
          <a:p>
            <a:pPr marL="457200" indent="-457200">
              <a:buFontTx/>
              <a:buChar char="-"/>
            </a:pPr>
            <a:endParaRPr lang="nl-BE" b="0" dirty="0" smtClean="0"/>
          </a:p>
          <a:p>
            <a:endParaRPr lang="nl-BE" b="0" dirty="0"/>
          </a:p>
        </p:txBody>
      </p:sp>
      <p:sp>
        <p:nvSpPr>
          <p:cNvPr id="4" name="Tijdelijke aanduiding voor datum 3"/>
          <p:cNvSpPr>
            <a:spLocks noGrp="1"/>
          </p:cNvSpPr>
          <p:nvPr>
            <p:ph type="dt" sz="half" idx="10"/>
          </p:nvPr>
        </p:nvSpPr>
        <p:spPr/>
        <p:txBody>
          <a:bodyPr/>
          <a:lstStyle/>
          <a:p>
            <a:fld id="{3A9BEEC6-F64E-4B2B-A173-15BB744CA3E0}"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15</a:t>
            </a:fld>
            <a:endParaRPr lang="nl-BE"/>
          </a:p>
        </p:txBody>
      </p:sp>
    </p:spTree>
    <p:extLst>
      <p:ext uri="{BB962C8B-B14F-4D97-AF65-F5344CB8AC3E}">
        <p14:creationId xmlns:p14="http://schemas.microsoft.com/office/powerpoint/2010/main" val="928269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The </a:t>
            </a:r>
            <a:r>
              <a:rPr lang="nl-BE" dirty="0" err="1" smtClean="0"/>
              <a:t>lecturer</a:t>
            </a:r>
            <a:endParaRPr lang="nl-BE" dirty="0"/>
          </a:p>
        </p:txBody>
      </p:sp>
      <p:pic>
        <p:nvPicPr>
          <p:cNvPr id="7" name="Tijdelijke aanduiding voor inhoud 6"/>
          <p:cNvPicPr>
            <a:picLocks noGrp="1" noChangeAspect="1"/>
          </p:cNvPicPr>
          <p:nvPr>
            <p:ph idx="1"/>
          </p:nvPr>
        </p:nvPicPr>
        <p:blipFill>
          <a:blip r:embed="rId3"/>
          <a:stretch>
            <a:fillRect/>
          </a:stretch>
        </p:blipFill>
        <p:spPr>
          <a:xfrm>
            <a:off x="2457225" y="1019726"/>
            <a:ext cx="4423259" cy="5090198"/>
          </a:xfrm>
          <a:prstGeom prst="rect">
            <a:avLst/>
          </a:prstGeom>
        </p:spPr>
      </p:pic>
      <p:sp>
        <p:nvSpPr>
          <p:cNvPr id="4" name="Tijdelijke aanduiding voor datum 3"/>
          <p:cNvSpPr>
            <a:spLocks noGrp="1"/>
          </p:cNvSpPr>
          <p:nvPr>
            <p:ph type="dt" sz="half" idx="10"/>
          </p:nvPr>
        </p:nvSpPr>
        <p:spPr/>
        <p:txBody>
          <a:bodyPr/>
          <a:lstStyle/>
          <a:p>
            <a:fld id="{D2E37D30-39FC-4FD4-97BB-FF8B75E40EDF}"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dirty="0" smtClean="0"/>
              <a:t>Belinda Drieghe</a:t>
            </a:r>
            <a:endParaRPr lang="en-US" dirty="0"/>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16</a:t>
            </a:fld>
            <a:endParaRPr lang="nl-BE"/>
          </a:p>
        </p:txBody>
      </p:sp>
    </p:spTree>
    <p:extLst>
      <p:ext uri="{BB962C8B-B14F-4D97-AF65-F5344CB8AC3E}">
        <p14:creationId xmlns:p14="http://schemas.microsoft.com/office/powerpoint/2010/main" val="128045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4. The assessment team </a:t>
            </a:r>
            <a:endParaRPr lang="nl-BE" dirty="0"/>
          </a:p>
        </p:txBody>
      </p:sp>
      <p:pic>
        <p:nvPicPr>
          <p:cNvPr id="7" name="Tijdelijke aanduiding voor inhoud 6"/>
          <p:cNvPicPr>
            <a:picLocks noGrp="1" noChangeAspect="1"/>
          </p:cNvPicPr>
          <p:nvPr>
            <p:ph idx="1"/>
          </p:nvPr>
        </p:nvPicPr>
        <p:blipFill>
          <a:blip r:embed="rId3"/>
          <a:stretch>
            <a:fillRect/>
          </a:stretch>
        </p:blipFill>
        <p:spPr>
          <a:xfrm>
            <a:off x="1190626" y="1175942"/>
            <a:ext cx="6498696" cy="4874022"/>
          </a:xfrm>
          <a:prstGeom prst="rect">
            <a:avLst/>
          </a:prstGeom>
        </p:spPr>
      </p:pic>
      <p:sp>
        <p:nvSpPr>
          <p:cNvPr id="4" name="Tijdelijke aanduiding voor datum 3"/>
          <p:cNvSpPr>
            <a:spLocks noGrp="1"/>
          </p:cNvSpPr>
          <p:nvPr>
            <p:ph type="dt" sz="half" idx="10"/>
          </p:nvPr>
        </p:nvSpPr>
        <p:spPr/>
        <p:txBody>
          <a:bodyPr/>
          <a:lstStyle/>
          <a:p>
            <a:fld id="{23740EA6-7009-455F-B123-B5ACF1653255}"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17</a:t>
            </a:fld>
            <a:endParaRPr lang="nl-BE"/>
          </a:p>
        </p:txBody>
      </p:sp>
    </p:spTree>
    <p:extLst>
      <p:ext uri="{BB962C8B-B14F-4D97-AF65-F5344CB8AC3E}">
        <p14:creationId xmlns:p14="http://schemas.microsoft.com/office/powerpoint/2010/main" val="2378510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 Feedback</a:t>
            </a:r>
            <a:endParaRPr lang="nl-BE" dirty="0"/>
          </a:p>
        </p:txBody>
      </p:sp>
      <p:pic>
        <p:nvPicPr>
          <p:cNvPr id="7" name="Tijdelijke aanduiding voor inhoud 6">
            <a:hlinkClick r:id="rId3" action="ppaction://hlinkfile"/>
          </p:cNvPr>
          <p:cNvPicPr>
            <a:picLocks noGrp="1" noChangeAspect="1"/>
          </p:cNvPicPr>
          <p:nvPr>
            <p:ph idx="1"/>
          </p:nvPr>
        </p:nvPicPr>
        <p:blipFill>
          <a:blip r:embed="rId4"/>
          <a:stretch>
            <a:fillRect/>
          </a:stretch>
        </p:blipFill>
        <p:spPr>
          <a:xfrm>
            <a:off x="392412" y="1238250"/>
            <a:ext cx="8443530" cy="4838699"/>
          </a:xfrm>
          <a:prstGeom prst="rect">
            <a:avLst/>
          </a:prstGeom>
        </p:spPr>
      </p:pic>
      <p:sp>
        <p:nvSpPr>
          <p:cNvPr id="4" name="Tijdelijke aanduiding voor datum 3"/>
          <p:cNvSpPr>
            <a:spLocks noGrp="1"/>
          </p:cNvSpPr>
          <p:nvPr>
            <p:ph type="dt" sz="half" idx="10"/>
          </p:nvPr>
        </p:nvSpPr>
        <p:spPr/>
        <p:txBody>
          <a:bodyPr/>
          <a:lstStyle/>
          <a:p>
            <a:fld id="{3C257A30-8449-43EF-AF16-B14314409B78}"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18</a:t>
            </a:fld>
            <a:endParaRPr lang="nl-BE"/>
          </a:p>
        </p:txBody>
      </p:sp>
    </p:spTree>
    <p:extLst>
      <p:ext uri="{BB962C8B-B14F-4D97-AF65-F5344CB8AC3E}">
        <p14:creationId xmlns:p14="http://schemas.microsoft.com/office/powerpoint/2010/main" val="1829927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Types of feedback</a:t>
            </a:r>
            <a:endParaRPr lang="nl-BE" dirty="0"/>
          </a:p>
        </p:txBody>
      </p:sp>
      <p:sp>
        <p:nvSpPr>
          <p:cNvPr id="3" name="Tijdelijke aanduiding voor inhoud 2"/>
          <p:cNvSpPr>
            <a:spLocks noGrp="1"/>
          </p:cNvSpPr>
          <p:nvPr>
            <p:ph idx="1"/>
          </p:nvPr>
        </p:nvSpPr>
        <p:spPr/>
        <p:txBody>
          <a:bodyPr/>
          <a:lstStyle/>
          <a:p>
            <a:pPr marL="514350" indent="-514350">
              <a:buAutoNum type="arabicPeriod"/>
            </a:pPr>
            <a:r>
              <a:rPr lang="nl-BE" dirty="0" err="1" smtClean="0"/>
              <a:t>Formal</a:t>
            </a:r>
            <a:r>
              <a:rPr lang="nl-BE" dirty="0" smtClean="0"/>
              <a:t> feedback</a:t>
            </a:r>
          </a:p>
          <a:p>
            <a:pPr marL="514350" indent="-514350">
              <a:buAutoNum type="arabicPeriod"/>
            </a:pPr>
            <a:r>
              <a:rPr lang="nl-BE" dirty="0" err="1" smtClean="0"/>
              <a:t>Informal</a:t>
            </a:r>
            <a:r>
              <a:rPr lang="nl-BE" dirty="0" smtClean="0"/>
              <a:t> feedback </a:t>
            </a:r>
          </a:p>
          <a:p>
            <a:endParaRPr lang="nl-BE" dirty="0"/>
          </a:p>
        </p:txBody>
      </p:sp>
      <p:sp>
        <p:nvSpPr>
          <p:cNvPr id="4" name="Tijdelijke aanduiding voor datum 3"/>
          <p:cNvSpPr>
            <a:spLocks noGrp="1"/>
          </p:cNvSpPr>
          <p:nvPr>
            <p:ph type="dt" sz="half" idx="10"/>
          </p:nvPr>
        </p:nvSpPr>
        <p:spPr/>
        <p:txBody>
          <a:bodyPr/>
          <a:lstStyle/>
          <a:p>
            <a:fld id="{B8B69D28-3DC7-44A0-B39E-63DD65198E8B}"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19</a:t>
            </a:fld>
            <a:endParaRPr lang="nl-BE"/>
          </a:p>
        </p:txBody>
      </p:sp>
      <p:pic>
        <p:nvPicPr>
          <p:cNvPr id="8" name="Afbeelding 7"/>
          <p:cNvPicPr>
            <a:picLocks noChangeAspect="1"/>
          </p:cNvPicPr>
          <p:nvPr/>
        </p:nvPicPr>
        <p:blipFill>
          <a:blip r:embed="rId3"/>
          <a:stretch>
            <a:fillRect/>
          </a:stretch>
        </p:blipFill>
        <p:spPr>
          <a:xfrm>
            <a:off x="2821352" y="2677886"/>
            <a:ext cx="6322649" cy="3472543"/>
          </a:xfrm>
          <a:prstGeom prst="rect">
            <a:avLst/>
          </a:prstGeom>
        </p:spPr>
      </p:pic>
    </p:spTree>
    <p:extLst>
      <p:ext uri="{BB962C8B-B14F-4D97-AF65-F5344CB8AC3E}">
        <p14:creationId xmlns:p14="http://schemas.microsoft.com/office/powerpoint/2010/main" val="3025098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 4 </a:t>
            </a:r>
            <a:r>
              <a:rPr lang="nl-BE" dirty="0" err="1" smtClean="0"/>
              <a:t>themes</a:t>
            </a:r>
            <a:endParaRPr lang="nl-BE" dirty="0"/>
          </a:p>
        </p:txBody>
      </p:sp>
      <p:sp>
        <p:nvSpPr>
          <p:cNvPr id="3" name="Tijdelijke aanduiding voor inhoud 2"/>
          <p:cNvSpPr>
            <a:spLocks noGrp="1"/>
          </p:cNvSpPr>
          <p:nvPr>
            <p:ph idx="1"/>
          </p:nvPr>
        </p:nvSpPr>
        <p:spPr/>
        <p:txBody>
          <a:bodyPr/>
          <a:lstStyle/>
          <a:p>
            <a:pPr marL="571500" indent="-571500">
              <a:buFont typeface="+mj-lt"/>
              <a:buAutoNum type="romanUcPeriod"/>
            </a:pPr>
            <a:r>
              <a:rPr lang="nl-BE" dirty="0" err="1" smtClean="0"/>
              <a:t>Organisation</a:t>
            </a:r>
            <a:r>
              <a:rPr lang="nl-BE" dirty="0" smtClean="0"/>
              <a:t> of </a:t>
            </a:r>
            <a:r>
              <a:rPr lang="nl-BE" dirty="0" err="1" smtClean="0"/>
              <a:t>internship</a:t>
            </a:r>
            <a:endParaRPr lang="nl-BE" dirty="0" smtClean="0"/>
          </a:p>
          <a:p>
            <a:pPr marL="571500" indent="-571500">
              <a:buFont typeface="+mj-lt"/>
              <a:buAutoNum type="romanUcPeriod"/>
            </a:pPr>
            <a:endParaRPr lang="nl-BE" dirty="0" smtClean="0"/>
          </a:p>
          <a:p>
            <a:pPr marL="571500" indent="-571500">
              <a:buFont typeface="+mj-lt"/>
              <a:buAutoNum type="romanUcPeriod"/>
            </a:pPr>
            <a:r>
              <a:rPr lang="nl-BE" dirty="0" smtClean="0"/>
              <a:t>Feedback</a:t>
            </a:r>
          </a:p>
          <a:p>
            <a:pPr marL="571500" indent="-571500">
              <a:buFont typeface="+mj-lt"/>
              <a:buAutoNum type="romanUcPeriod"/>
            </a:pPr>
            <a:endParaRPr lang="nl-BE" dirty="0"/>
          </a:p>
          <a:p>
            <a:pPr marL="571500" indent="-571500">
              <a:buFont typeface="+mj-lt"/>
              <a:buAutoNum type="romanUcPeriod"/>
            </a:pPr>
            <a:r>
              <a:rPr lang="nl-BE" dirty="0" smtClean="0"/>
              <a:t>Evaluation form</a:t>
            </a:r>
          </a:p>
          <a:p>
            <a:pPr marL="571500" indent="-571500">
              <a:buFont typeface="+mj-lt"/>
              <a:buAutoNum type="romanUcPeriod"/>
            </a:pPr>
            <a:endParaRPr lang="nl-BE" dirty="0"/>
          </a:p>
          <a:p>
            <a:pPr marL="571500" indent="-571500">
              <a:buFont typeface="+mj-lt"/>
              <a:buAutoNum type="romanUcPeriod"/>
            </a:pPr>
            <a:r>
              <a:rPr lang="nl-BE" dirty="0" err="1" smtClean="0"/>
              <a:t>Failing</a:t>
            </a:r>
            <a:r>
              <a:rPr lang="nl-BE" dirty="0" smtClean="0"/>
              <a:t> a student</a:t>
            </a:r>
          </a:p>
        </p:txBody>
      </p:sp>
      <p:sp>
        <p:nvSpPr>
          <p:cNvPr id="4" name="Tijdelijke aanduiding voor datum 3"/>
          <p:cNvSpPr>
            <a:spLocks noGrp="1"/>
          </p:cNvSpPr>
          <p:nvPr>
            <p:ph type="dt" sz="half" idx="10"/>
          </p:nvPr>
        </p:nvSpPr>
        <p:spPr/>
        <p:txBody>
          <a:bodyPr/>
          <a:lstStyle/>
          <a:p>
            <a:fld id="{8A96810E-A6B5-4514-ABFA-CB509D313B57}"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a:t>
            </a:fld>
            <a:endParaRPr lang="nl-BE"/>
          </a:p>
        </p:txBody>
      </p:sp>
    </p:spTree>
    <p:extLst>
      <p:ext uri="{BB962C8B-B14F-4D97-AF65-F5344CB8AC3E}">
        <p14:creationId xmlns:p14="http://schemas.microsoft.com/office/powerpoint/2010/main" val="3206657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Effective</a:t>
            </a:r>
            <a:r>
              <a:rPr lang="nl-BE" dirty="0" smtClean="0"/>
              <a:t> feedback</a:t>
            </a:r>
            <a:endParaRPr lang="nl-BE" dirty="0"/>
          </a:p>
        </p:txBody>
      </p:sp>
      <p:pic>
        <p:nvPicPr>
          <p:cNvPr id="7" name="Tijdelijke aanduiding voor inhoud 6"/>
          <p:cNvPicPr>
            <a:picLocks noGrp="1" noChangeAspect="1"/>
          </p:cNvPicPr>
          <p:nvPr>
            <p:ph idx="1"/>
          </p:nvPr>
        </p:nvPicPr>
        <p:blipFill>
          <a:blip r:embed="rId3"/>
          <a:stretch>
            <a:fillRect/>
          </a:stretch>
        </p:blipFill>
        <p:spPr>
          <a:xfrm>
            <a:off x="1333120" y="1034142"/>
            <a:ext cx="6826239" cy="5119679"/>
          </a:xfrm>
          <a:prstGeom prst="rect">
            <a:avLst/>
          </a:prstGeom>
        </p:spPr>
      </p:pic>
      <p:sp>
        <p:nvSpPr>
          <p:cNvPr id="4" name="Tijdelijke aanduiding voor datum 3"/>
          <p:cNvSpPr>
            <a:spLocks noGrp="1"/>
          </p:cNvSpPr>
          <p:nvPr>
            <p:ph type="dt" sz="half" idx="10"/>
          </p:nvPr>
        </p:nvSpPr>
        <p:spPr/>
        <p:txBody>
          <a:bodyPr/>
          <a:lstStyle/>
          <a:p>
            <a:fld id="{E8C96AA6-61D7-4F8D-9F9B-DE0C9CC7E915}"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20</a:t>
            </a:fld>
            <a:endParaRPr lang="nl-BE"/>
          </a:p>
        </p:txBody>
      </p:sp>
    </p:spTree>
    <p:extLst>
      <p:ext uri="{BB962C8B-B14F-4D97-AF65-F5344CB8AC3E}">
        <p14:creationId xmlns:p14="http://schemas.microsoft.com/office/powerpoint/2010/main" val="3345971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How </a:t>
            </a:r>
            <a:r>
              <a:rPr lang="nl-BE" dirty="0" err="1" smtClean="0"/>
              <a:t>to</a:t>
            </a:r>
            <a:r>
              <a:rPr lang="nl-BE" dirty="0" smtClean="0"/>
              <a:t> </a:t>
            </a:r>
            <a:r>
              <a:rPr lang="nl-BE" dirty="0" err="1" smtClean="0"/>
              <a:t>give</a:t>
            </a:r>
            <a:r>
              <a:rPr lang="nl-BE" dirty="0" smtClean="0"/>
              <a:t> feedback</a:t>
            </a:r>
            <a:endParaRPr lang="nl-BE" dirty="0"/>
          </a:p>
        </p:txBody>
      </p:sp>
      <p:pic>
        <p:nvPicPr>
          <p:cNvPr id="7" name="Tijdelijke aanduiding voor inhoud 6"/>
          <p:cNvPicPr>
            <a:picLocks noGrp="1" noChangeAspect="1"/>
          </p:cNvPicPr>
          <p:nvPr>
            <p:ph idx="1"/>
          </p:nvPr>
        </p:nvPicPr>
        <p:blipFill>
          <a:blip r:embed="rId3"/>
          <a:stretch>
            <a:fillRect/>
          </a:stretch>
        </p:blipFill>
        <p:spPr>
          <a:xfrm>
            <a:off x="2019501" y="1110346"/>
            <a:ext cx="5891958" cy="5026706"/>
          </a:xfrm>
          <a:prstGeom prst="rect">
            <a:avLst/>
          </a:prstGeom>
        </p:spPr>
      </p:pic>
      <p:sp>
        <p:nvSpPr>
          <p:cNvPr id="4" name="Tijdelijke aanduiding voor datum 3"/>
          <p:cNvSpPr>
            <a:spLocks noGrp="1"/>
          </p:cNvSpPr>
          <p:nvPr>
            <p:ph type="dt" sz="half" idx="10"/>
          </p:nvPr>
        </p:nvSpPr>
        <p:spPr/>
        <p:txBody>
          <a:bodyPr/>
          <a:lstStyle/>
          <a:p>
            <a:fld id="{791262D0-7B19-429E-AD11-9B092E897B05}"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21</a:t>
            </a:fld>
            <a:endParaRPr lang="nl-BE"/>
          </a:p>
        </p:txBody>
      </p:sp>
    </p:spTree>
    <p:extLst>
      <p:ext uri="{BB962C8B-B14F-4D97-AF65-F5344CB8AC3E}">
        <p14:creationId xmlns:p14="http://schemas.microsoft.com/office/powerpoint/2010/main" val="1750288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III. Evaluation form</a:t>
            </a:r>
            <a:endParaRPr lang="nl-BE" dirty="0"/>
          </a:p>
        </p:txBody>
      </p:sp>
      <p:pic>
        <p:nvPicPr>
          <p:cNvPr id="7" name="Tijdelijke aanduiding voor inhoud 6"/>
          <p:cNvPicPr>
            <a:picLocks noGrp="1" noChangeAspect="1"/>
          </p:cNvPicPr>
          <p:nvPr>
            <p:ph idx="1"/>
          </p:nvPr>
        </p:nvPicPr>
        <p:blipFill>
          <a:blip r:embed="rId3"/>
          <a:stretch>
            <a:fillRect/>
          </a:stretch>
        </p:blipFill>
        <p:spPr>
          <a:xfrm>
            <a:off x="1390651" y="1133475"/>
            <a:ext cx="6996272" cy="4997337"/>
          </a:xfrm>
          <a:prstGeom prst="rect">
            <a:avLst/>
          </a:prstGeom>
        </p:spPr>
      </p:pic>
      <p:sp>
        <p:nvSpPr>
          <p:cNvPr id="4" name="Tijdelijke aanduiding voor datum 3"/>
          <p:cNvSpPr>
            <a:spLocks noGrp="1"/>
          </p:cNvSpPr>
          <p:nvPr>
            <p:ph type="dt" sz="half" idx="10"/>
          </p:nvPr>
        </p:nvSpPr>
        <p:spPr/>
        <p:txBody>
          <a:bodyPr/>
          <a:lstStyle/>
          <a:p>
            <a:fld id="{668B9563-D469-46DC-8E72-5EAED3BEFBE0}"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22</a:t>
            </a:fld>
            <a:endParaRPr lang="nl-BE"/>
          </a:p>
        </p:txBody>
      </p:sp>
    </p:spTree>
    <p:extLst>
      <p:ext uri="{BB962C8B-B14F-4D97-AF65-F5344CB8AC3E}">
        <p14:creationId xmlns:p14="http://schemas.microsoft.com/office/powerpoint/2010/main" val="1093295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 </a:t>
            </a:r>
            <a:r>
              <a:rPr lang="nl-BE" dirty="0" err="1" smtClean="0"/>
              <a:t>Organisation</a:t>
            </a:r>
            <a:r>
              <a:rPr lang="nl-BE" dirty="0" smtClean="0"/>
              <a:t> of </a:t>
            </a:r>
            <a:r>
              <a:rPr lang="nl-BE" dirty="0" err="1" smtClean="0"/>
              <a:t>internship</a:t>
            </a:r>
            <a:endParaRPr lang="nl-BE" dirty="0"/>
          </a:p>
        </p:txBody>
      </p:sp>
      <p:pic>
        <p:nvPicPr>
          <p:cNvPr id="7" name="Tijdelijke aanduiding voor inhoud 6"/>
          <p:cNvPicPr>
            <a:picLocks noGrp="1" noChangeAspect="1"/>
          </p:cNvPicPr>
          <p:nvPr>
            <p:ph idx="1"/>
          </p:nvPr>
        </p:nvPicPr>
        <p:blipFill>
          <a:blip r:embed="rId3"/>
          <a:stretch>
            <a:fillRect/>
          </a:stretch>
        </p:blipFill>
        <p:spPr>
          <a:xfrm>
            <a:off x="150253" y="1502979"/>
            <a:ext cx="8719992" cy="4424855"/>
          </a:xfrm>
          <a:prstGeom prst="rect">
            <a:avLst/>
          </a:prstGeom>
        </p:spPr>
      </p:pic>
      <p:sp>
        <p:nvSpPr>
          <p:cNvPr id="4" name="Tijdelijke aanduiding voor datum 3"/>
          <p:cNvSpPr>
            <a:spLocks noGrp="1"/>
          </p:cNvSpPr>
          <p:nvPr>
            <p:ph type="dt" sz="half" idx="10"/>
          </p:nvPr>
        </p:nvSpPr>
        <p:spPr/>
        <p:txBody>
          <a:bodyPr/>
          <a:lstStyle/>
          <a:p>
            <a:fld id="{3CDE2786-5A7C-4750-9446-0027994E3BF4}"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3</a:t>
            </a:fld>
            <a:endParaRPr lang="nl-BE"/>
          </a:p>
        </p:txBody>
      </p:sp>
    </p:spTree>
    <p:extLst>
      <p:ext uri="{BB962C8B-B14F-4D97-AF65-F5344CB8AC3E}">
        <p14:creationId xmlns:p14="http://schemas.microsoft.com/office/powerpoint/2010/main" val="2722358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ijdelijke aanduiding voor inhoud 15"/>
          <p:cNvGraphicFramePr>
            <a:graphicFrameLocks noGrp="1"/>
          </p:cNvGraphicFramePr>
          <p:nvPr>
            <p:ph sz="half" idx="1"/>
            <p:extLst/>
          </p:nvPr>
        </p:nvGraphicFramePr>
        <p:xfrm>
          <a:off x="942975" y="-9526"/>
          <a:ext cx="7343775" cy="6949440"/>
        </p:xfrm>
        <a:graphic>
          <a:graphicData uri="http://schemas.openxmlformats.org/drawingml/2006/table">
            <a:tbl>
              <a:tblPr firstRow="1" bandRow="1">
                <a:tableStyleId>{284E427A-3D55-4303-BF80-6455036E1DE7}</a:tableStyleId>
              </a:tblPr>
              <a:tblGrid>
                <a:gridCol w="1468755">
                  <a:extLst>
                    <a:ext uri="{9D8B030D-6E8A-4147-A177-3AD203B41FA5}">
                      <a16:colId xmlns:a16="http://schemas.microsoft.com/office/drawing/2014/main" val="699600047"/>
                    </a:ext>
                  </a:extLst>
                </a:gridCol>
                <a:gridCol w="1468755">
                  <a:extLst>
                    <a:ext uri="{9D8B030D-6E8A-4147-A177-3AD203B41FA5}">
                      <a16:colId xmlns:a16="http://schemas.microsoft.com/office/drawing/2014/main" val="3919602236"/>
                    </a:ext>
                  </a:extLst>
                </a:gridCol>
                <a:gridCol w="1468755">
                  <a:extLst>
                    <a:ext uri="{9D8B030D-6E8A-4147-A177-3AD203B41FA5}">
                      <a16:colId xmlns:a16="http://schemas.microsoft.com/office/drawing/2014/main" val="1617424236"/>
                    </a:ext>
                  </a:extLst>
                </a:gridCol>
                <a:gridCol w="1468755">
                  <a:extLst>
                    <a:ext uri="{9D8B030D-6E8A-4147-A177-3AD203B41FA5}">
                      <a16:colId xmlns:a16="http://schemas.microsoft.com/office/drawing/2014/main" val="3320430462"/>
                    </a:ext>
                  </a:extLst>
                </a:gridCol>
                <a:gridCol w="1468755">
                  <a:extLst>
                    <a:ext uri="{9D8B030D-6E8A-4147-A177-3AD203B41FA5}">
                      <a16:colId xmlns:a16="http://schemas.microsoft.com/office/drawing/2014/main" val="871846941"/>
                    </a:ext>
                  </a:extLst>
                </a:gridCol>
              </a:tblGrid>
              <a:tr h="353428">
                <a:tc>
                  <a:txBody>
                    <a:bodyPr/>
                    <a:lstStyle/>
                    <a:p>
                      <a:endParaRPr lang="nl-BE" dirty="0"/>
                    </a:p>
                  </a:txBody>
                  <a:tcPr/>
                </a:tc>
                <a:tc>
                  <a:txBody>
                    <a:bodyPr/>
                    <a:lstStyle/>
                    <a:p>
                      <a:r>
                        <a:rPr lang="nl-BE" dirty="0" smtClean="0"/>
                        <a:t>WK</a:t>
                      </a:r>
                      <a:endParaRPr lang="nl-BE" dirty="0"/>
                    </a:p>
                  </a:txBody>
                  <a:tcPr/>
                </a:tc>
                <a:tc>
                  <a:txBody>
                    <a:bodyPr/>
                    <a:lstStyle/>
                    <a:p>
                      <a:r>
                        <a:rPr lang="nl-BE" dirty="0" smtClean="0"/>
                        <a:t>1 VE</a:t>
                      </a:r>
                      <a:endParaRPr lang="nl-BE" dirty="0"/>
                    </a:p>
                  </a:txBody>
                  <a:tcPr/>
                </a:tc>
                <a:tc>
                  <a:txBody>
                    <a:bodyPr/>
                    <a:lstStyle/>
                    <a:p>
                      <a:r>
                        <a:rPr lang="nl-BE" dirty="0" smtClean="0"/>
                        <a:t>2 VE</a:t>
                      </a:r>
                      <a:endParaRPr lang="nl-BE" dirty="0"/>
                    </a:p>
                  </a:txBody>
                  <a:tcPr/>
                </a:tc>
                <a:tc>
                  <a:txBody>
                    <a:bodyPr/>
                    <a:lstStyle/>
                    <a:p>
                      <a:r>
                        <a:rPr lang="nl-BE" dirty="0" smtClean="0"/>
                        <a:t>3 VE</a:t>
                      </a:r>
                      <a:endParaRPr lang="nl-BE" dirty="0"/>
                    </a:p>
                  </a:txBody>
                  <a:tcPr/>
                </a:tc>
                <a:extLst>
                  <a:ext uri="{0D108BD9-81ED-4DB2-BD59-A6C34878D82A}">
                    <a16:rowId xmlns:a16="http://schemas.microsoft.com/office/drawing/2014/main" val="3699521706"/>
                  </a:ext>
                </a:extLst>
              </a:tr>
              <a:tr h="353428">
                <a:tc>
                  <a:txBody>
                    <a:bodyPr/>
                    <a:lstStyle/>
                    <a:p>
                      <a:r>
                        <a:rPr lang="nl-BE" dirty="0" smtClean="0"/>
                        <a:t>12/09</a:t>
                      </a:r>
                      <a:endParaRPr lang="nl-BE" dirty="0"/>
                    </a:p>
                  </a:txBody>
                  <a:tcPr/>
                </a:tc>
                <a:tc>
                  <a:txBody>
                    <a:bodyPr/>
                    <a:lstStyle/>
                    <a:p>
                      <a:r>
                        <a:rPr lang="nl-BE" dirty="0" smtClean="0"/>
                        <a:t>37</a:t>
                      </a:r>
                      <a:endParaRPr lang="nl-BE" dirty="0"/>
                    </a:p>
                  </a:txBody>
                  <a:tcPr/>
                </a:tc>
                <a:tc>
                  <a:txBody>
                    <a:bodyPr/>
                    <a:lstStyle/>
                    <a:p>
                      <a:r>
                        <a:rPr lang="nl-BE" dirty="0" smtClean="0"/>
                        <a:t>IW</a:t>
                      </a:r>
                      <a:endParaRPr lang="nl-BE" dirty="0"/>
                    </a:p>
                  </a:txBody>
                  <a:tcPr/>
                </a:tc>
                <a:tc>
                  <a:txBody>
                    <a:bodyPr/>
                    <a:lstStyle/>
                    <a:p>
                      <a:r>
                        <a:rPr lang="nl-BE" dirty="0" smtClean="0"/>
                        <a:t>IW</a:t>
                      </a:r>
                      <a:endParaRPr lang="nl-BE" dirty="0"/>
                    </a:p>
                  </a:txBody>
                  <a:tcPr/>
                </a:tc>
                <a:tc>
                  <a:txBody>
                    <a:bodyPr/>
                    <a:lstStyle/>
                    <a:p>
                      <a:r>
                        <a:rPr lang="nl-BE" dirty="0" smtClean="0"/>
                        <a:t>IW</a:t>
                      </a:r>
                      <a:endParaRPr lang="nl-BE" dirty="0"/>
                    </a:p>
                  </a:txBody>
                  <a:tcPr/>
                </a:tc>
                <a:extLst>
                  <a:ext uri="{0D108BD9-81ED-4DB2-BD59-A6C34878D82A}">
                    <a16:rowId xmlns:a16="http://schemas.microsoft.com/office/drawing/2014/main" val="657825911"/>
                  </a:ext>
                </a:extLst>
              </a:tr>
              <a:tr h="353428">
                <a:tc>
                  <a:txBody>
                    <a:bodyPr/>
                    <a:lstStyle/>
                    <a:p>
                      <a:r>
                        <a:rPr lang="nl-BE" dirty="0" smtClean="0"/>
                        <a:t>19/09</a:t>
                      </a:r>
                      <a:endParaRPr lang="nl-BE" dirty="0"/>
                    </a:p>
                  </a:txBody>
                  <a:tcPr/>
                </a:tc>
                <a:tc>
                  <a:txBody>
                    <a:bodyPr/>
                    <a:lstStyle/>
                    <a:p>
                      <a:r>
                        <a:rPr lang="nl-BE" dirty="0" smtClean="0"/>
                        <a:t>38</a:t>
                      </a:r>
                      <a:endParaRPr lang="nl-BE" dirty="0"/>
                    </a:p>
                  </a:txBody>
                  <a:tcPr/>
                </a:tc>
                <a:tc>
                  <a:txBody>
                    <a:bodyPr/>
                    <a:lstStyle/>
                    <a:p>
                      <a:r>
                        <a:rPr lang="nl-BE" dirty="0" smtClean="0"/>
                        <a:t>L1</a:t>
                      </a:r>
                      <a:endParaRPr lang="nl-BE" dirty="0"/>
                    </a:p>
                  </a:txBody>
                  <a:tcPr/>
                </a:tc>
                <a:tc>
                  <a:txBody>
                    <a:bodyPr/>
                    <a:lstStyle/>
                    <a:p>
                      <a:r>
                        <a:rPr lang="nl-BE" dirty="0" smtClean="0"/>
                        <a:t>L1</a:t>
                      </a:r>
                      <a:endParaRPr lang="nl-BE" dirty="0"/>
                    </a:p>
                  </a:txBody>
                  <a:tcPr/>
                </a:tc>
                <a:tc>
                  <a:txBody>
                    <a:bodyPr/>
                    <a:lstStyle/>
                    <a:p>
                      <a:r>
                        <a:rPr lang="nl-BE" dirty="0" smtClean="0"/>
                        <a:t>L1</a:t>
                      </a:r>
                      <a:endParaRPr lang="nl-BE" dirty="0"/>
                    </a:p>
                  </a:txBody>
                  <a:tcPr/>
                </a:tc>
                <a:extLst>
                  <a:ext uri="{0D108BD9-81ED-4DB2-BD59-A6C34878D82A}">
                    <a16:rowId xmlns:a16="http://schemas.microsoft.com/office/drawing/2014/main" val="2687492115"/>
                  </a:ext>
                </a:extLst>
              </a:tr>
              <a:tr h="353428">
                <a:tc>
                  <a:txBody>
                    <a:bodyPr/>
                    <a:lstStyle/>
                    <a:p>
                      <a:r>
                        <a:rPr lang="nl-BE" dirty="0" smtClean="0"/>
                        <a:t>26/09</a:t>
                      </a:r>
                      <a:endParaRPr lang="nl-BE" dirty="0"/>
                    </a:p>
                  </a:txBody>
                  <a:tcPr/>
                </a:tc>
                <a:tc>
                  <a:txBody>
                    <a:bodyPr/>
                    <a:lstStyle/>
                    <a:p>
                      <a:r>
                        <a:rPr lang="nl-BE" dirty="0" smtClean="0"/>
                        <a:t>39</a:t>
                      </a:r>
                      <a:endParaRPr lang="nl-BE" dirty="0"/>
                    </a:p>
                  </a:txBody>
                  <a:tcPr/>
                </a:tc>
                <a:tc>
                  <a:txBody>
                    <a:bodyPr/>
                    <a:lstStyle/>
                    <a:p>
                      <a:r>
                        <a:rPr lang="nl-BE" dirty="0" smtClean="0"/>
                        <a:t>L2</a:t>
                      </a:r>
                      <a:endParaRPr lang="nl-BE" dirty="0"/>
                    </a:p>
                  </a:txBody>
                  <a:tcPr/>
                </a:tc>
                <a:tc>
                  <a:txBody>
                    <a:bodyPr/>
                    <a:lstStyle/>
                    <a:p>
                      <a:r>
                        <a:rPr lang="nl-BE" dirty="0" smtClean="0"/>
                        <a:t>L2</a:t>
                      </a:r>
                      <a:endParaRPr lang="nl-BE" dirty="0"/>
                    </a:p>
                  </a:txBody>
                  <a:tcPr/>
                </a:tc>
                <a:tc>
                  <a:txBody>
                    <a:bodyPr/>
                    <a:lstStyle/>
                    <a:p>
                      <a:r>
                        <a:rPr lang="nl-BE" dirty="0" smtClean="0"/>
                        <a:t>L2</a:t>
                      </a:r>
                      <a:endParaRPr lang="nl-BE" dirty="0"/>
                    </a:p>
                  </a:txBody>
                  <a:tcPr/>
                </a:tc>
                <a:extLst>
                  <a:ext uri="{0D108BD9-81ED-4DB2-BD59-A6C34878D82A}">
                    <a16:rowId xmlns:a16="http://schemas.microsoft.com/office/drawing/2014/main" val="904457700"/>
                  </a:ext>
                </a:extLst>
              </a:tr>
              <a:tr h="353428">
                <a:tc>
                  <a:txBody>
                    <a:bodyPr/>
                    <a:lstStyle/>
                    <a:p>
                      <a:r>
                        <a:rPr lang="nl-BE" dirty="0" smtClean="0"/>
                        <a:t>03/10</a:t>
                      </a:r>
                      <a:endParaRPr lang="nl-BE" dirty="0"/>
                    </a:p>
                  </a:txBody>
                  <a:tcPr/>
                </a:tc>
                <a:tc>
                  <a:txBody>
                    <a:bodyPr/>
                    <a:lstStyle/>
                    <a:p>
                      <a:r>
                        <a:rPr lang="nl-BE" dirty="0" smtClean="0"/>
                        <a:t>40</a:t>
                      </a:r>
                      <a:endParaRPr lang="nl-BE" dirty="0"/>
                    </a:p>
                  </a:txBody>
                  <a:tcPr/>
                </a:tc>
                <a:tc>
                  <a:txBody>
                    <a:bodyPr/>
                    <a:lstStyle/>
                    <a:p>
                      <a:r>
                        <a:rPr lang="nl-BE" dirty="0" smtClean="0"/>
                        <a:t>L3</a:t>
                      </a:r>
                      <a:endParaRPr lang="nl-BE" dirty="0"/>
                    </a:p>
                  </a:txBody>
                  <a:tcPr/>
                </a:tc>
                <a:tc>
                  <a:txBody>
                    <a:bodyPr/>
                    <a:lstStyle/>
                    <a:p>
                      <a:r>
                        <a:rPr lang="nl-BE" dirty="0" smtClean="0"/>
                        <a:t>L3</a:t>
                      </a:r>
                      <a:endParaRPr lang="nl-BE" dirty="0"/>
                    </a:p>
                  </a:txBody>
                  <a:tcPr>
                    <a:solidFill>
                      <a:schemeClr val="accent4"/>
                    </a:solidFill>
                  </a:tcPr>
                </a:tc>
                <a:tc>
                  <a:txBody>
                    <a:bodyPr/>
                    <a:lstStyle/>
                    <a:p>
                      <a:r>
                        <a:rPr lang="nl-BE" dirty="0" smtClean="0"/>
                        <a:t>L3</a:t>
                      </a:r>
                      <a:endParaRPr lang="nl-BE" dirty="0"/>
                    </a:p>
                  </a:txBody>
                  <a:tcPr>
                    <a:solidFill>
                      <a:schemeClr val="accent4"/>
                    </a:solidFill>
                  </a:tcPr>
                </a:tc>
                <a:extLst>
                  <a:ext uri="{0D108BD9-81ED-4DB2-BD59-A6C34878D82A}">
                    <a16:rowId xmlns:a16="http://schemas.microsoft.com/office/drawing/2014/main" val="2862191761"/>
                  </a:ext>
                </a:extLst>
              </a:tr>
              <a:tr h="353428">
                <a:tc>
                  <a:txBody>
                    <a:bodyPr/>
                    <a:lstStyle/>
                    <a:p>
                      <a:r>
                        <a:rPr lang="nl-BE" dirty="0" smtClean="0"/>
                        <a:t>10/10</a:t>
                      </a:r>
                      <a:endParaRPr lang="nl-BE" dirty="0"/>
                    </a:p>
                  </a:txBody>
                  <a:tcPr/>
                </a:tc>
                <a:tc>
                  <a:txBody>
                    <a:bodyPr/>
                    <a:lstStyle/>
                    <a:p>
                      <a:r>
                        <a:rPr lang="nl-BE" dirty="0" smtClean="0"/>
                        <a:t>41</a:t>
                      </a:r>
                      <a:endParaRPr lang="nl-BE" dirty="0"/>
                    </a:p>
                  </a:txBody>
                  <a:tcPr/>
                </a:tc>
                <a:tc>
                  <a:txBody>
                    <a:bodyPr/>
                    <a:lstStyle/>
                    <a:p>
                      <a:r>
                        <a:rPr lang="nl-BE" dirty="0" smtClean="0"/>
                        <a:t>L4</a:t>
                      </a:r>
                      <a:endParaRPr lang="nl-BE" dirty="0"/>
                    </a:p>
                  </a:txBody>
                  <a:tcPr/>
                </a:tc>
                <a:tc>
                  <a:txBody>
                    <a:bodyPr/>
                    <a:lstStyle/>
                    <a:p>
                      <a:r>
                        <a:rPr lang="nl-BE" dirty="0" smtClean="0"/>
                        <a:t>S1</a:t>
                      </a:r>
                      <a:endParaRPr lang="nl-BE" dirty="0"/>
                    </a:p>
                  </a:txBody>
                  <a:tcPr>
                    <a:solidFill>
                      <a:srgbClr val="FF0000"/>
                    </a:solidFill>
                  </a:tcPr>
                </a:tc>
                <a:tc>
                  <a:txBody>
                    <a:bodyPr/>
                    <a:lstStyle/>
                    <a:p>
                      <a:r>
                        <a:rPr lang="nl-BE" dirty="0" smtClean="0"/>
                        <a:t>L4</a:t>
                      </a:r>
                      <a:endParaRPr lang="nl-BE" dirty="0"/>
                    </a:p>
                  </a:txBody>
                  <a:tcPr/>
                </a:tc>
                <a:extLst>
                  <a:ext uri="{0D108BD9-81ED-4DB2-BD59-A6C34878D82A}">
                    <a16:rowId xmlns:a16="http://schemas.microsoft.com/office/drawing/2014/main" val="1081008314"/>
                  </a:ext>
                </a:extLst>
              </a:tr>
              <a:tr h="353428">
                <a:tc>
                  <a:txBody>
                    <a:bodyPr/>
                    <a:lstStyle/>
                    <a:p>
                      <a:r>
                        <a:rPr lang="nl-BE" dirty="0" smtClean="0"/>
                        <a:t>17/10</a:t>
                      </a:r>
                      <a:endParaRPr lang="nl-BE" dirty="0"/>
                    </a:p>
                  </a:txBody>
                  <a:tcPr/>
                </a:tc>
                <a:tc>
                  <a:txBody>
                    <a:bodyPr/>
                    <a:lstStyle/>
                    <a:p>
                      <a:r>
                        <a:rPr lang="nl-BE" dirty="0" smtClean="0"/>
                        <a:t>42</a:t>
                      </a:r>
                      <a:endParaRPr lang="nl-BE" dirty="0"/>
                    </a:p>
                  </a:txBody>
                  <a:tcPr/>
                </a:tc>
                <a:tc>
                  <a:txBody>
                    <a:bodyPr/>
                    <a:lstStyle/>
                    <a:p>
                      <a:r>
                        <a:rPr lang="nl-BE" dirty="0" smtClean="0"/>
                        <a:t>L5</a:t>
                      </a:r>
                      <a:endParaRPr lang="nl-BE" dirty="0"/>
                    </a:p>
                  </a:txBody>
                  <a:tcPr/>
                </a:tc>
                <a:tc>
                  <a:txBody>
                    <a:bodyPr/>
                    <a:lstStyle/>
                    <a:p>
                      <a:r>
                        <a:rPr lang="nl-BE" dirty="0" smtClean="0"/>
                        <a:t>S2</a:t>
                      </a:r>
                      <a:endParaRPr lang="nl-BE" dirty="0"/>
                    </a:p>
                  </a:txBody>
                  <a:tcPr>
                    <a:solidFill>
                      <a:srgbClr val="FF0000"/>
                    </a:solidFill>
                  </a:tcPr>
                </a:tc>
                <a:tc>
                  <a:txBody>
                    <a:bodyPr/>
                    <a:lstStyle/>
                    <a:p>
                      <a:r>
                        <a:rPr lang="nl-BE" dirty="0" smtClean="0"/>
                        <a:t>L5</a:t>
                      </a:r>
                      <a:endParaRPr lang="nl-BE" dirty="0"/>
                    </a:p>
                  </a:txBody>
                  <a:tcPr/>
                </a:tc>
                <a:extLst>
                  <a:ext uri="{0D108BD9-81ED-4DB2-BD59-A6C34878D82A}">
                    <a16:rowId xmlns:a16="http://schemas.microsoft.com/office/drawing/2014/main" val="3843228052"/>
                  </a:ext>
                </a:extLst>
              </a:tr>
              <a:tr h="353428">
                <a:tc>
                  <a:txBody>
                    <a:bodyPr/>
                    <a:lstStyle/>
                    <a:p>
                      <a:r>
                        <a:rPr lang="nl-BE" dirty="0" smtClean="0"/>
                        <a:t>24/10</a:t>
                      </a:r>
                      <a:endParaRPr lang="nl-BE" dirty="0"/>
                    </a:p>
                  </a:txBody>
                  <a:tcPr/>
                </a:tc>
                <a:tc>
                  <a:txBody>
                    <a:bodyPr/>
                    <a:lstStyle/>
                    <a:p>
                      <a:r>
                        <a:rPr lang="nl-BE" dirty="0" smtClean="0"/>
                        <a:t>43</a:t>
                      </a:r>
                      <a:endParaRPr lang="nl-B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dirty="0" smtClean="0"/>
                        <a:t>L6</a:t>
                      </a:r>
                    </a:p>
                  </a:txBody>
                  <a:tcPr/>
                </a:tc>
                <a:tc>
                  <a:txBody>
                    <a:bodyPr/>
                    <a:lstStyle/>
                    <a:p>
                      <a:r>
                        <a:rPr lang="nl-BE" dirty="0" smtClean="0"/>
                        <a:t>S3</a:t>
                      </a:r>
                      <a:endParaRPr lang="nl-BE" dirty="0"/>
                    </a:p>
                  </a:txBody>
                  <a:tcPr>
                    <a:solidFill>
                      <a:srgbClr val="FF0000"/>
                    </a:solidFill>
                  </a:tcPr>
                </a:tc>
                <a:tc>
                  <a:txBody>
                    <a:bodyPr/>
                    <a:lstStyle/>
                    <a:p>
                      <a:r>
                        <a:rPr lang="nl-BE" dirty="0" smtClean="0"/>
                        <a:t>L6</a:t>
                      </a:r>
                      <a:endParaRPr lang="nl-BE" dirty="0"/>
                    </a:p>
                  </a:txBody>
                  <a:tcPr/>
                </a:tc>
                <a:extLst>
                  <a:ext uri="{0D108BD9-81ED-4DB2-BD59-A6C34878D82A}">
                    <a16:rowId xmlns:a16="http://schemas.microsoft.com/office/drawing/2014/main" val="668884181"/>
                  </a:ext>
                </a:extLst>
              </a:tr>
              <a:tr h="353428">
                <a:tc>
                  <a:txBody>
                    <a:bodyPr/>
                    <a:lstStyle/>
                    <a:p>
                      <a:r>
                        <a:rPr lang="nl-BE" dirty="0" smtClean="0"/>
                        <a:t>31/10</a:t>
                      </a:r>
                      <a:endParaRPr lang="nl-BE" dirty="0"/>
                    </a:p>
                  </a:txBody>
                  <a:tcPr/>
                </a:tc>
                <a:tc>
                  <a:txBody>
                    <a:bodyPr/>
                    <a:lstStyle/>
                    <a:p>
                      <a:r>
                        <a:rPr lang="nl-BE" dirty="0" smtClean="0"/>
                        <a:t>44</a:t>
                      </a:r>
                      <a:endParaRPr lang="nl-BE" dirty="0"/>
                    </a:p>
                  </a:txBody>
                  <a:tcPr/>
                </a:tc>
                <a:tc>
                  <a:txBody>
                    <a:bodyPr/>
                    <a:lstStyle/>
                    <a:p>
                      <a:endParaRPr lang="nl-BE" dirty="0"/>
                    </a:p>
                  </a:txBody>
                  <a:tcPr/>
                </a:tc>
                <a:tc>
                  <a:txBody>
                    <a:bodyPr/>
                    <a:lstStyle/>
                    <a:p>
                      <a:r>
                        <a:rPr lang="nl-BE" dirty="0" smtClean="0"/>
                        <a:t>S4</a:t>
                      </a:r>
                      <a:endParaRPr lang="nl-BE" dirty="0"/>
                    </a:p>
                  </a:txBody>
                  <a:tcPr>
                    <a:solidFill>
                      <a:srgbClr val="FF0000"/>
                    </a:solidFill>
                  </a:tcPr>
                </a:tc>
                <a:tc>
                  <a:txBody>
                    <a:bodyPr/>
                    <a:lstStyle/>
                    <a:p>
                      <a:endParaRPr lang="nl-BE" dirty="0"/>
                    </a:p>
                  </a:txBody>
                  <a:tcPr/>
                </a:tc>
                <a:extLst>
                  <a:ext uri="{0D108BD9-81ED-4DB2-BD59-A6C34878D82A}">
                    <a16:rowId xmlns:a16="http://schemas.microsoft.com/office/drawing/2014/main" val="4227306510"/>
                  </a:ext>
                </a:extLst>
              </a:tr>
              <a:tr h="353428">
                <a:tc>
                  <a:txBody>
                    <a:bodyPr/>
                    <a:lstStyle/>
                    <a:p>
                      <a:r>
                        <a:rPr lang="nl-BE" dirty="0" smtClean="0"/>
                        <a:t>07/11</a:t>
                      </a:r>
                      <a:endParaRPr lang="nl-BE" dirty="0"/>
                    </a:p>
                  </a:txBody>
                  <a:tcPr/>
                </a:tc>
                <a:tc>
                  <a:txBody>
                    <a:bodyPr/>
                    <a:lstStyle/>
                    <a:p>
                      <a:r>
                        <a:rPr lang="nl-BE" dirty="0" smtClean="0"/>
                        <a:t>45</a:t>
                      </a:r>
                      <a:endParaRPr lang="nl-BE" dirty="0"/>
                    </a:p>
                  </a:txBody>
                  <a:tcPr/>
                </a:tc>
                <a:tc>
                  <a:txBody>
                    <a:bodyPr/>
                    <a:lstStyle/>
                    <a:p>
                      <a:r>
                        <a:rPr lang="nl-BE" dirty="0" smtClean="0"/>
                        <a:t>L7</a:t>
                      </a:r>
                      <a:endParaRPr lang="nl-BE" dirty="0"/>
                    </a:p>
                  </a:txBody>
                  <a:tcPr/>
                </a:tc>
                <a:tc>
                  <a:txBody>
                    <a:bodyPr/>
                    <a:lstStyle/>
                    <a:p>
                      <a:r>
                        <a:rPr lang="nl-BE" dirty="0" smtClean="0"/>
                        <a:t>S5</a:t>
                      </a:r>
                      <a:endParaRPr lang="nl-BE" dirty="0"/>
                    </a:p>
                  </a:txBody>
                  <a:tcPr>
                    <a:solidFill>
                      <a:srgbClr val="FF0000"/>
                    </a:solidFill>
                  </a:tcPr>
                </a:tc>
                <a:tc>
                  <a:txBody>
                    <a:bodyPr/>
                    <a:lstStyle/>
                    <a:p>
                      <a:r>
                        <a:rPr lang="nl-BE" dirty="0" smtClean="0"/>
                        <a:t>L7</a:t>
                      </a:r>
                      <a:endParaRPr lang="nl-BE" dirty="0"/>
                    </a:p>
                  </a:txBody>
                  <a:tcPr/>
                </a:tc>
                <a:extLst>
                  <a:ext uri="{0D108BD9-81ED-4DB2-BD59-A6C34878D82A}">
                    <a16:rowId xmlns:a16="http://schemas.microsoft.com/office/drawing/2014/main" val="3462870906"/>
                  </a:ext>
                </a:extLst>
              </a:tr>
              <a:tr h="353428">
                <a:tc>
                  <a:txBody>
                    <a:bodyPr/>
                    <a:lstStyle/>
                    <a:p>
                      <a:r>
                        <a:rPr lang="nl-BE" dirty="0" smtClean="0"/>
                        <a:t>14/11</a:t>
                      </a:r>
                      <a:endParaRPr lang="nl-BE" dirty="0"/>
                    </a:p>
                  </a:txBody>
                  <a:tcPr/>
                </a:tc>
                <a:tc>
                  <a:txBody>
                    <a:bodyPr/>
                    <a:lstStyle/>
                    <a:p>
                      <a:r>
                        <a:rPr lang="nl-BE" dirty="0" smtClean="0"/>
                        <a:t>46</a:t>
                      </a:r>
                      <a:endParaRPr lang="nl-BE" dirty="0"/>
                    </a:p>
                  </a:txBody>
                  <a:tcPr/>
                </a:tc>
                <a:tc>
                  <a:txBody>
                    <a:bodyPr/>
                    <a:lstStyle/>
                    <a:p>
                      <a:r>
                        <a:rPr lang="nl-BE" dirty="0" smtClean="0"/>
                        <a:t>L8</a:t>
                      </a:r>
                      <a:endParaRPr lang="nl-BE" dirty="0"/>
                    </a:p>
                  </a:txBody>
                  <a:tcPr/>
                </a:tc>
                <a:tc>
                  <a:txBody>
                    <a:bodyPr/>
                    <a:lstStyle/>
                    <a:p>
                      <a:r>
                        <a:rPr lang="nl-BE" dirty="0" smtClean="0"/>
                        <a:t>S6</a:t>
                      </a:r>
                      <a:endParaRPr lang="nl-BE" dirty="0"/>
                    </a:p>
                  </a:txBody>
                  <a:tcPr>
                    <a:solidFill>
                      <a:srgbClr val="FF0000"/>
                    </a:solidFill>
                  </a:tcPr>
                </a:tc>
                <a:tc>
                  <a:txBody>
                    <a:bodyPr/>
                    <a:lstStyle/>
                    <a:p>
                      <a:r>
                        <a:rPr lang="nl-BE" dirty="0" smtClean="0"/>
                        <a:t>S1</a:t>
                      </a:r>
                      <a:endParaRPr lang="nl-BE" dirty="0"/>
                    </a:p>
                  </a:txBody>
                  <a:tcPr>
                    <a:solidFill>
                      <a:srgbClr val="FF0000"/>
                    </a:solidFill>
                  </a:tcPr>
                </a:tc>
                <a:extLst>
                  <a:ext uri="{0D108BD9-81ED-4DB2-BD59-A6C34878D82A}">
                    <a16:rowId xmlns:a16="http://schemas.microsoft.com/office/drawing/2014/main" val="3588335352"/>
                  </a:ext>
                </a:extLst>
              </a:tr>
              <a:tr h="353428">
                <a:tc>
                  <a:txBody>
                    <a:bodyPr/>
                    <a:lstStyle/>
                    <a:p>
                      <a:r>
                        <a:rPr lang="nl-BE" dirty="0" smtClean="0"/>
                        <a:t>21/11</a:t>
                      </a:r>
                      <a:endParaRPr lang="nl-BE" dirty="0"/>
                    </a:p>
                  </a:txBody>
                  <a:tcPr/>
                </a:tc>
                <a:tc>
                  <a:txBody>
                    <a:bodyPr/>
                    <a:lstStyle/>
                    <a:p>
                      <a:r>
                        <a:rPr lang="nl-BE" dirty="0" smtClean="0"/>
                        <a:t>47</a:t>
                      </a:r>
                      <a:endParaRPr lang="nl-BE" dirty="0"/>
                    </a:p>
                  </a:txBody>
                  <a:tcPr/>
                </a:tc>
                <a:tc>
                  <a:txBody>
                    <a:bodyPr/>
                    <a:lstStyle/>
                    <a:p>
                      <a:r>
                        <a:rPr lang="nl-BE" dirty="0" smtClean="0"/>
                        <a:t>S1</a:t>
                      </a:r>
                      <a:endParaRPr lang="nl-BE" dirty="0"/>
                    </a:p>
                  </a:txBody>
                  <a:tcPr>
                    <a:solidFill>
                      <a:srgbClr val="FF0000"/>
                    </a:solidFill>
                  </a:tcPr>
                </a:tc>
                <a:tc>
                  <a:txBody>
                    <a:bodyPr/>
                    <a:lstStyle/>
                    <a:p>
                      <a:r>
                        <a:rPr lang="nl-BE" dirty="0" smtClean="0"/>
                        <a:t>L4</a:t>
                      </a:r>
                      <a:endParaRPr lang="nl-BE" dirty="0"/>
                    </a:p>
                  </a:txBody>
                  <a:tcPr/>
                </a:tc>
                <a:tc>
                  <a:txBody>
                    <a:bodyPr/>
                    <a:lstStyle/>
                    <a:p>
                      <a:r>
                        <a:rPr lang="nl-BE" dirty="0" smtClean="0"/>
                        <a:t>S2</a:t>
                      </a:r>
                      <a:endParaRPr lang="nl-BE" dirty="0"/>
                    </a:p>
                  </a:txBody>
                  <a:tcPr>
                    <a:solidFill>
                      <a:srgbClr val="FF0000"/>
                    </a:solidFill>
                  </a:tcPr>
                </a:tc>
                <a:extLst>
                  <a:ext uri="{0D108BD9-81ED-4DB2-BD59-A6C34878D82A}">
                    <a16:rowId xmlns:a16="http://schemas.microsoft.com/office/drawing/2014/main" val="3406864551"/>
                  </a:ext>
                </a:extLst>
              </a:tr>
              <a:tr h="353428">
                <a:tc>
                  <a:txBody>
                    <a:bodyPr/>
                    <a:lstStyle/>
                    <a:p>
                      <a:r>
                        <a:rPr lang="nl-BE" dirty="0" smtClean="0"/>
                        <a:t>28/11</a:t>
                      </a:r>
                      <a:endParaRPr lang="nl-BE" dirty="0"/>
                    </a:p>
                  </a:txBody>
                  <a:tcPr/>
                </a:tc>
                <a:tc>
                  <a:txBody>
                    <a:bodyPr/>
                    <a:lstStyle/>
                    <a:p>
                      <a:r>
                        <a:rPr lang="nl-BE" dirty="0" smtClean="0"/>
                        <a:t>48</a:t>
                      </a:r>
                      <a:endParaRPr lang="nl-BE" dirty="0"/>
                    </a:p>
                  </a:txBody>
                  <a:tcPr/>
                </a:tc>
                <a:tc>
                  <a:txBody>
                    <a:bodyPr/>
                    <a:lstStyle/>
                    <a:p>
                      <a:r>
                        <a:rPr lang="nl-BE" dirty="0" smtClean="0"/>
                        <a:t>S2</a:t>
                      </a:r>
                      <a:endParaRPr lang="nl-BE" dirty="0"/>
                    </a:p>
                  </a:txBody>
                  <a:tcPr>
                    <a:solidFill>
                      <a:srgbClr val="FF0000"/>
                    </a:solidFill>
                  </a:tcPr>
                </a:tc>
                <a:tc>
                  <a:txBody>
                    <a:bodyPr/>
                    <a:lstStyle/>
                    <a:p>
                      <a:r>
                        <a:rPr lang="nl-BE" dirty="0" smtClean="0"/>
                        <a:t>L5</a:t>
                      </a:r>
                      <a:endParaRPr lang="nl-BE" dirty="0"/>
                    </a:p>
                  </a:txBody>
                  <a:tcPr/>
                </a:tc>
                <a:tc>
                  <a:txBody>
                    <a:bodyPr/>
                    <a:lstStyle/>
                    <a:p>
                      <a:r>
                        <a:rPr lang="nl-BE" dirty="0" smtClean="0"/>
                        <a:t>S3</a:t>
                      </a:r>
                      <a:endParaRPr lang="nl-BE" dirty="0"/>
                    </a:p>
                  </a:txBody>
                  <a:tcPr>
                    <a:solidFill>
                      <a:srgbClr val="FF0000"/>
                    </a:solidFill>
                  </a:tcPr>
                </a:tc>
                <a:extLst>
                  <a:ext uri="{0D108BD9-81ED-4DB2-BD59-A6C34878D82A}">
                    <a16:rowId xmlns:a16="http://schemas.microsoft.com/office/drawing/2014/main" val="2914077338"/>
                  </a:ext>
                </a:extLst>
              </a:tr>
              <a:tr h="353428">
                <a:tc>
                  <a:txBody>
                    <a:bodyPr/>
                    <a:lstStyle/>
                    <a:p>
                      <a:r>
                        <a:rPr lang="nl-BE" dirty="0" smtClean="0"/>
                        <a:t>05/12</a:t>
                      </a:r>
                      <a:endParaRPr lang="nl-BE" dirty="0"/>
                    </a:p>
                  </a:txBody>
                  <a:tcPr/>
                </a:tc>
                <a:tc>
                  <a:txBody>
                    <a:bodyPr/>
                    <a:lstStyle/>
                    <a:p>
                      <a:r>
                        <a:rPr lang="nl-BE" dirty="0" smtClean="0"/>
                        <a:t>49</a:t>
                      </a:r>
                      <a:endParaRPr lang="nl-BE" dirty="0"/>
                    </a:p>
                  </a:txBody>
                  <a:tcPr/>
                </a:tc>
                <a:tc>
                  <a:txBody>
                    <a:bodyPr/>
                    <a:lstStyle/>
                    <a:p>
                      <a:r>
                        <a:rPr lang="nl-BE" dirty="0" smtClean="0"/>
                        <a:t>S3</a:t>
                      </a:r>
                      <a:endParaRPr lang="nl-BE" dirty="0"/>
                    </a:p>
                  </a:txBody>
                  <a:tcPr>
                    <a:solidFill>
                      <a:srgbClr val="FF0000"/>
                    </a:solidFill>
                  </a:tcPr>
                </a:tc>
                <a:tc>
                  <a:txBody>
                    <a:bodyPr/>
                    <a:lstStyle/>
                    <a:p>
                      <a:r>
                        <a:rPr lang="nl-BE" dirty="0" smtClean="0"/>
                        <a:t>L6</a:t>
                      </a:r>
                      <a:endParaRPr lang="nl-BE" dirty="0"/>
                    </a:p>
                  </a:txBody>
                  <a:tcPr/>
                </a:tc>
                <a:tc>
                  <a:txBody>
                    <a:bodyPr/>
                    <a:lstStyle/>
                    <a:p>
                      <a:r>
                        <a:rPr lang="nl-BE" dirty="0" smtClean="0"/>
                        <a:t>S4</a:t>
                      </a:r>
                      <a:endParaRPr lang="nl-BE" dirty="0"/>
                    </a:p>
                  </a:txBody>
                  <a:tcPr>
                    <a:solidFill>
                      <a:srgbClr val="FF0000"/>
                    </a:solidFill>
                  </a:tcPr>
                </a:tc>
                <a:extLst>
                  <a:ext uri="{0D108BD9-81ED-4DB2-BD59-A6C34878D82A}">
                    <a16:rowId xmlns:a16="http://schemas.microsoft.com/office/drawing/2014/main" val="299182775"/>
                  </a:ext>
                </a:extLst>
              </a:tr>
              <a:tr h="353428">
                <a:tc>
                  <a:txBody>
                    <a:bodyPr/>
                    <a:lstStyle/>
                    <a:p>
                      <a:r>
                        <a:rPr lang="nl-BE" dirty="0" smtClean="0"/>
                        <a:t>12/12</a:t>
                      </a:r>
                      <a:endParaRPr lang="nl-BE" dirty="0"/>
                    </a:p>
                  </a:txBody>
                  <a:tcPr/>
                </a:tc>
                <a:tc>
                  <a:txBody>
                    <a:bodyPr/>
                    <a:lstStyle/>
                    <a:p>
                      <a:r>
                        <a:rPr lang="nl-BE" dirty="0" smtClean="0"/>
                        <a:t>50</a:t>
                      </a:r>
                      <a:endParaRPr lang="nl-BE" dirty="0"/>
                    </a:p>
                  </a:txBody>
                  <a:tcPr/>
                </a:tc>
                <a:tc>
                  <a:txBody>
                    <a:bodyPr/>
                    <a:lstStyle/>
                    <a:p>
                      <a:r>
                        <a:rPr lang="nl-BE" dirty="0" smtClean="0"/>
                        <a:t>L9</a:t>
                      </a:r>
                      <a:endParaRPr lang="nl-BE" dirty="0"/>
                    </a:p>
                  </a:txBody>
                  <a:tcPr/>
                </a:tc>
                <a:tc>
                  <a:txBody>
                    <a:bodyPr/>
                    <a:lstStyle/>
                    <a:p>
                      <a:r>
                        <a:rPr lang="nl-BE" dirty="0" smtClean="0"/>
                        <a:t>L7</a:t>
                      </a:r>
                      <a:endParaRPr lang="nl-BE" dirty="0"/>
                    </a:p>
                  </a:txBody>
                  <a:tcPr/>
                </a:tc>
                <a:tc>
                  <a:txBody>
                    <a:bodyPr/>
                    <a:lstStyle/>
                    <a:p>
                      <a:r>
                        <a:rPr lang="nl-BE" dirty="0" smtClean="0"/>
                        <a:t>S5</a:t>
                      </a:r>
                      <a:endParaRPr lang="nl-BE" dirty="0"/>
                    </a:p>
                  </a:txBody>
                  <a:tcPr>
                    <a:solidFill>
                      <a:srgbClr val="FF0000"/>
                    </a:solidFill>
                  </a:tcPr>
                </a:tc>
                <a:extLst>
                  <a:ext uri="{0D108BD9-81ED-4DB2-BD59-A6C34878D82A}">
                    <a16:rowId xmlns:a16="http://schemas.microsoft.com/office/drawing/2014/main" val="3669525827"/>
                  </a:ext>
                </a:extLst>
              </a:tr>
              <a:tr h="353428">
                <a:tc>
                  <a:txBody>
                    <a:bodyPr/>
                    <a:lstStyle/>
                    <a:p>
                      <a:r>
                        <a:rPr lang="nl-BE" dirty="0" smtClean="0"/>
                        <a:t>19/12</a:t>
                      </a:r>
                      <a:endParaRPr lang="nl-BE" dirty="0"/>
                    </a:p>
                  </a:txBody>
                  <a:tcPr/>
                </a:tc>
                <a:tc>
                  <a:txBody>
                    <a:bodyPr/>
                    <a:lstStyle/>
                    <a:p>
                      <a:r>
                        <a:rPr lang="nl-BE" dirty="0" smtClean="0"/>
                        <a:t>51</a:t>
                      </a:r>
                      <a:endParaRPr lang="nl-BE" dirty="0"/>
                    </a:p>
                  </a:txBody>
                  <a:tcPr/>
                </a:tc>
                <a:tc>
                  <a:txBody>
                    <a:bodyPr/>
                    <a:lstStyle/>
                    <a:p>
                      <a:r>
                        <a:rPr lang="nl-BE" dirty="0" smtClean="0"/>
                        <a:t>L10</a:t>
                      </a:r>
                      <a:endParaRPr lang="nl-BE" dirty="0"/>
                    </a:p>
                  </a:txBody>
                  <a:tcPr/>
                </a:tc>
                <a:tc>
                  <a:txBody>
                    <a:bodyPr/>
                    <a:lstStyle/>
                    <a:p>
                      <a:r>
                        <a:rPr lang="nl-BE" dirty="0" smtClean="0"/>
                        <a:t>L8</a:t>
                      </a:r>
                      <a:endParaRPr lang="nl-BE" dirty="0"/>
                    </a:p>
                  </a:txBody>
                  <a:tcPr/>
                </a:tc>
                <a:tc>
                  <a:txBody>
                    <a:bodyPr/>
                    <a:lstStyle/>
                    <a:p>
                      <a:r>
                        <a:rPr lang="nl-BE" dirty="0" smtClean="0"/>
                        <a:t>S6</a:t>
                      </a:r>
                      <a:endParaRPr lang="nl-BE" dirty="0"/>
                    </a:p>
                  </a:txBody>
                  <a:tcPr>
                    <a:solidFill>
                      <a:srgbClr val="FF0000"/>
                    </a:solidFill>
                  </a:tcPr>
                </a:tc>
                <a:extLst>
                  <a:ext uri="{0D108BD9-81ED-4DB2-BD59-A6C34878D82A}">
                    <a16:rowId xmlns:a16="http://schemas.microsoft.com/office/drawing/2014/main" val="2470953962"/>
                  </a:ext>
                </a:extLst>
              </a:tr>
              <a:tr h="353428">
                <a:tc>
                  <a:txBody>
                    <a:bodyPr/>
                    <a:lstStyle/>
                    <a:p>
                      <a:r>
                        <a:rPr lang="nl-BE" dirty="0" smtClean="0"/>
                        <a:t>09/01</a:t>
                      </a:r>
                      <a:endParaRPr lang="nl-BE" dirty="0"/>
                    </a:p>
                  </a:txBody>
                  <a:tcPr>
                    <a:solidFill>
                      <a:schemeClr val="accent6"/>
                    </a:solidFill>
                  </a:tcPr>
                </a:tc>
                <a:tc>
                  <a:txBody>
                    <a:bodyPr/>
                    <a:lstStyle/>
                    <a:p>
                      <a:r>
                        <a:rPr lang="nl-BE" dirty="0" smtClean="0"/>
                        <a:t>2</a:t>
                      </a:r>
                      <a:endParaRPr lang="nl-BE" dirty="0"/>
                    </a:p>
                  </a:txBody>
                  <a:tcPr>
                    <a:solidFill>
                      <a:schemeClr val="accent6"/>
                    </a:solidFill>
                  </a:tcPr>
                </a:tc>
                <a:tc>
                  <a:txBody>
                    <a:bodyPr/>
                    <a:lstStyle/>
                    <a:p>
                      <a:r>
                        <a:rPr lang="nl-BE" dirty="0" smtClean="0"/>
                        <a:t>EX</a:t>
                      </a:r>
                      <a:endParaRPr lang="nl-BE" dirty="0"/>
                    </a:p>
                  </a:txBody>
                  <a:tcPr>
                    <a:solidFill>
                      <a:schemeClr val="accent6"/>
                    </a:solidFill>
                  </a:tcPr>
                </a:tc>
                <a:tc>
                  <a:txBody>
                    <a:bodyPr/>
                    <a:lstStyle/>
                    <a:p>
                      <a:r>
                        <a:rPr lang="nl-BE" dirty="0" smtClean="0"/>
                        <a:t>EX</a:t>
                      </a:r>
                      <a:endParaRPr lang="nl-BE" dirty="0"/>
                    </a:p>
                  </a:txBody>
                  <a:tcPr>
                    <a:solidFill>
                      <a:schemeClr val="accent6"/>
                    </a:solidFill>
                  </a:tcPr>
                </a:tc>
                <a:tc>
                  <a:txBody>
                    <a:bodyPr/>
                    <a:lstStyle/>
                    <a:p>
                      <a:r>
                        <a:rPr lang="nl-BE" dirty="0" smtClean="0"/>
                        <a:t>EX</a:t>
                      </a:r>
                      <a:endParaRPr lang="nl-BE" dirty="0"/>
                    </a:p>
                  </a:txBody>
                  <a:tcPr>
                    <a:solidFill>
                      <a:schemeClr val="accent6"/>
                    </a:solidFill>
                  </a:tcPr>
                </a:tc>
                <a:extLst>
                  <a:ext uri="{0D108BD9-81ED-4DB2-BD59-A6C34878D82A}">
                    <a16:rowId xmlns:a16="http://schemas.microsoft.com/office/drawing/2014/main" val="859091869"/>
                  </a:ext>
                </a:extLst>
              </a:tr>
              <a:tr h="353428">
                <a:tc>
                  <a:txBody>
                    <a:bodyPr/>
                    <a:lstStyle/>
                    <a:p>
                      <a:r>
                        <a:rPr lang="nl-BE" dirty="0" smtClean="0"/>
                        <a:t>16/01</a:t>
                      </a:r>
                      <a:endParaRPr lang="nl-BE" dirty="0"/>
                    </a:p>
                  </a:txBody>
                  <a:tcPr>
                    <a:solidFill>
                      <a:schemeClr val="accent6"/>
                    </a:solidFill>
                  </a:tcPr>
                </a:tc>
                <a:tc>
                  <a:txBody>
                    <a:bodyPr/>
                    <a:lstStyle/>
                    <a:p>
                      <a:r>
                        <a:rPr lang="nl-BE" dirty="0" smtClean="0"/>
                        <a:t>3</a:t>
                      </a:r>
                      <a:endParaRPr lang="nl-BE" dirty="0"/>
                    </a:p>
                  </a:txBody>
                  <a:tcPr>
                    <a:solidFill>
                      <a:schemeClr val="accent6"/>
                    </a:solidFill>
                  </a:tcPr>
                </a:tc>
                <a:tc>
                  <a:txBody>
                    <a:bodyPr/>
                    <a:lstStyle/>
                    <a:p>
                      <a:r>
                        <a:rPr lang="nl-BE" dirty="0" smtClean="0"/>
                        <a:t>EX</a:t>
                      </a:r>
                      <a:endParaRPr lang="nl-BE" dirty="0"/>
                    </a:p>
                  </a:txBody>
                  <a:tcPr>
                    <a:solidFill>
                      <a:schemeClr val="accent6"/>
                    </a:solidFill>
                  </a:tcPr>
                </a:tc>
                <a:tc>
                  <a:txBody>
                    <a:bodyPr/>
                    <a:lstStyle/>
                    <a:p>
                      <a:r>
                        <a:rPr lang="nl-BE" dirty="0" smtClean="0"/>
                        <a:t>EX</a:t>
                      </a:r>
                      <a:endParaRPr lang="nl-BE" dirty="0"/>
                    </a:p>
                  </a:txBody>
                  <a:tcPr>
                    <a:solidFill>
                      <a:schemeClr val="accent6"/>
                    </a:solidFill>
                  </a:tcPr>
                </a:tc>
                <a:tc>
                  <a:txBody>
                    <a:bodyPr/>
                    <a:lstStyle/>
                    <a:p>
                      <a:r>
                        <a:rPr lang="nl-BE" dirty="0" smtClean="0"/>
                        <a:t>EX</a:t>
                      </a:r>
                      <a:endParaRPr lang="nl-BE" dirty="0"/>
                    </a:p>
                  </a:txBody>
                  <a:tcPr>
                    <a:solidFill>
                      <a:schemeClr val="accent6"/>
                    </a:solidFill>
                  </a:tcPr>
                </a:tc>
                <a:extLst>
                  <a:ext uri="{0D108BD9-81ED-4DB2-BD59-A6C34878D82A}">
                    <a16:rowId xmlns:a16="http://schemas.microsoft.com/office/drawing/2014/main" val="1356573822"/>
                  </a:ext>
                </a:extLst>
              </a:tr>
              <a:tr h="353428">
                <a:tc>
                  <a:txBody>
                    <a:bodyPr/>
                    <a:lstStyle/>
                    <a:p>
                      <a:r>
                        <a:rPr lang="nl-BE" dirty="0" smtClean="0"/>
                        <a:t>23/01</a:t>
                      </a:r>
                      <a:endParaRPr lang="nl-BE" dirty="0"/>
                    </a:p>
                  </a:txBody>
                  <a:tcPr>
                    <a:solidFill>
                      <a:schemeClr val="accent6"/>
                    </a:solidFill>
                  </a:tcPr>
                </a:tc>
                <a:tc>
                  <a:txBody>
                    <a:bodyPr/>
                    <a:lstStyle/>
                    <a:p>
                      <a:r>
                        <a:rPr lang="nl-BE" dirty="0" smtClean="0"/>
                        <a:t>4</a:t>
                      </a:r>
                      <a:endParaRPr lang="nl-BE" dirty="0"/>
                    </a:p>
                  </a:txBody>
                  <a:tcPr>
                    <a:solidFill>
                      <a:schemeClr val="accent6"/>
                    </a:solidFill>
                  </a:tcPr>
                </a:tc>
                <a:tc>
                  <a:txBody>
                    <a:bodyPr/>
                    <a:lstStyle/>
                    <a:p>
                      <a:r>
                        <a:rPr lang="nl-BE" dirty="0" smtClean="0"/>
                        <a:t>EX</a:t>
                      </a:r>
                      <a:endParaRPr lang="nl-BE" dirty="0"/>
                    </a:p>
                  </a:txBody>
                  <a:tcPr>
                    <a:solidFill>
                      <a:schemeClr val="accent6"/>
                    </a:solidFill>
                  </a:tcPr>
                </a:tc>
                <a:tc>
                  <a:txBody>
                    <a:bodyPr/>
                    <a:lstStyle/>
                    <a:p>
                      <a:r>
                        <a:rPr lang="nl-BE" dirty="0" smtClean="0"/>
                        <a:t>EX</a:t>
                      </a:r>
                      <a:endParaRPr lang="nl-BE" dirty="0"/>
                    </a:p>
                  </a:txBody>
                  <a:tcPr>
                    <a:solidFill>
                      <a:schemeClr val="accent6"/>
                    </a:solidFill>
                  </a:tcPr>
                </a:tc>
                <a:tc>
                  <a:txBody>
                    <a:bodyPr/>
                    <a:lstStyle/>
                    <a:p>
                      <a:r>
                        <a:rPr lang="nl-BE" dirty="0" smtClean="0"/>
                        <a:t>EX</a:t>
                      </a:r>
                      <a:endParaRPr lang="nl-BE" dirty="0"/>
                    </a:p>
                  </a:txBody>
                  <a:tcPr>
                    <a:solidFill>
                      <a:schemeClr val="accent6"/>
                    </a:solidFill>
                  </a:tcPr>
                </a:tc>
                <a:extLst>
                  <a:ext uri="{0D108BD9-81ED-4DB2-BD59-A6C34878D82A}">
                    <a16:rowId xmlns:a16="http://schemas.microsoft.com/office/drawing/2014/main" val="1169832637"/>
                  </a:ext>
                </a:extLst>
              </a:tr>
            </a:tbl>
          </a:graphicData>
        </a:graphic>
      </p:graphicFrame>
      <p:sp>
        <p:nvSpPr>
          <p:cNvPr id="2" name="Tijdelijke aanduiding voor datum 1"/>
          <p:cNvSpPr>
            <a:spLocks noGrp="1"/>
          </p:cNvSpPr>
          <p:nvPr>
            <p:ph type="dt" sz="half" idx="10"/>
          </p:nvPr>
        </p:nvSpPr>
        <p:spPr/>
        <p:txBody>
          <a:bodyPr/>
          <a:lstStyle/>
          <a:p>
            <a:fld id="{48DAE967-767A-466B-BC90-3706D44F99EE}" type="datetime1">
              <a:rPr lang="nl-BE" smtClean="0"/>
              <a:t>17/03/2017</a:t>
            </a:fld>
            <a:endParaRPr lang="en-US"/>
          </a:p>
        </p:txBody>
      </p:sp>
      <p:sp>
        <p:nvSpPr>
          <p:cNvPr id="3" name="Tijdelijke aanduiding voor voettekst 2"/>
          <p:cNvSpPr>
            <a:spLocks noGrp="1"/>
          </p:cNvSpPr>
          <p:nvPr>
            <p:ph type="ftr" sz="quarter" idx="11"/>
          </p:nvPr>
        </p:nvSpPr>
        <p:spPr/>
        <p:txBody>
          <a:bodyPr/>
          <a:lstStyle/>
          <a:p>
            <a:r>
              <a:rPr lang="en-US" smtClean="0"/>
              <a:t>Belinda Drieghe</a:t>
            </a:r>
            <a:endParaRPr lang="en-US"/>
          </a:p>
        </p:txBody>
      </p:sp>
      <p:sp>
        <p:nvSpPr>
          <p:cNvPr id="4" name="Tijdelijke aanduiding voor dianummer 3"/>
          <p:cNvSpPr>
            <a:spLocks noGrp="1"/>
          </p:cNvSpPr>
          <p:nvPr>
            <p:ph type="sldNum" sz="quarter" idx="12"/>
          </p:nvPr>
        </p:nvSpPr>
        <p:spPr/>
        <p:txBody>
          <a:bodyPr/>
          <a:lstStyle/>
          <a:p>
            <a:fld id="{FCA3638F-6D52-644A-9831-93255061F043}" type="slidenum">
              <a:rPr lang="nl-BE" smtClean="0"/>
              <a:t>4</a:t>
            </a:fld>
            <a:endParaRPr lang="nl-BE"/>
          </a:p>
        </p:txBody>
      </p:sp>
    </p:spTree>
    <p:extLst>
      <p:ext uri="{BB962C8B-B14F-4D97-AF65-F5344CB8AC3E}">
        <p14:creationId xmlns:p14="http://schemas.microsoft.com/office/powerpoint/2010/main" val="398322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p:cNvSpPr>
            <a:spLocks noGrp="1"/>
          </p:cNvSpPr>
          <p:nvPr>
            <p:ph idx="1"/>
          </p:nvPr>
        </p:nvSpPr>
        <p:spPr>
          <a:xfrm>
            <a:off x="657948" y="161926"/>
            <a:ext cx="8028852" cy="5887270"/>
          </a:xfrm>
        </p:spPr>
        <p:txBody>
          <a:bodyPr/>
          <a:lstStyle/>
          <a:p>
            <a:pPr fontAlgn="t">
              <a:spcBef>
                <a:spcPts val="0"/>
              </a:spcBef>
            </a:pPr>
            <a:r>
              <a:rPr lang="nl-BE" sz="3200" dirty="0">
                <a:solidFill>
                  <a:srgbClr val="FFFFFF"/>
                </a:solidFill>
                <a:latin typeface="Calibri" panose="020F0502020204030204" pitchFamily="34" charset="0"/>
              </a:rPr>
              <a:t>WK</a:t>
            </a:r>
            <a:endParaRPr lang="nl-BE" sz="3200" b="0" dirty="0">
              <a:latin typeface="Arial" panose="020B0604020202020204" pitchFamily="34" charset="0"/>
            </a:endParaRPr>
          </a:p>
          <a:p>
            <a:pPr fontAlgn="t">
              <a:spcBef>
                <a:spcPts val="0"/>
              </a:spcBef>
            </a:pPr>
            <a:r>
              <a:rPr lang="nl-BE" sz="3200" dirty="0">
                <a:solidFill>
                  <a:srgbClr val="FFFFFF"/>
                </a:solidFill>
                <a:latin typeface="Calibri" panose="020F0502020204030204" pitchFamily="34" charset="0"/>
              </a:rPr>
              <a:t>1 VE</a:t>
            </a:r>
            <a:endParaRPr lang="nl-BE" sz="3200" b="0" dirty="0">
              <a:latin typeface="Arial" panose="020B0604020202020204" pitchFamily="34" charset="0"/>
            </a:endParaRPr>
          </a:p>
          <a:p>
            <a:pPr fontAlgn="t">
              <a:spcBef>
                <a:spcPts val="0"/>
              </a:spcBef>
            </a:pPr>
            <a:r>
              <a:rPr lang="nl-BE" sz="3200" dirty="0">
                <a:solidFill>
                  <a:srgbClr val="FFFFFF"/>
                </a:solidFill>
                <a:latin typeface="Calibri" panose="020F0502020204030204" pitchFamily="34" charset="0"/>
              </a:rPr>
              <a:t>2 VE</a:t>
            </a:r>
            <a:endParaRPr lang="nl-BE" sz="3200" b="0" dirty="0">
              <a:latin typeface="Arial" panose="020B0604020202020204" pitchFamily="34" charset="0"/>
            </a:endParaRPr>
          </a:p>
          <a:p>
            <a:pPr fontAlgn="t">
              <a:spcBef>
                <a:spcPts val="0"/>
              </a:spcBef>
            </a:pPr>
            <a:r>
              <a:rPr lang="nl-BE" sz="3200" dirty="0">
                <a:solidFill>
                  <a:srgbClr val="FFFFFF"/>
                </a:solidFill>
                <a:latin typeface="Calibri" panose="020F0502020204030204" pitchFamily="34" charset="0"/>
              </a:rPr>
              <a:t>3 VE</a:t>
            </a:r>
            <a:endParaRPr lang="nl-BE" sz="3200" b="0" dirty="0">
              <a:latin typeface="Arial" panose="020B0604020202020204" pitchFamily="34" charset="0"/>
            </a:endParaRPr>
          </a:p>
          <a:p>
            <a:endParaRPr lang="nl-BE" dirty="0"/>
          </a:p>
        </p:txBody>
      </p:sp>
      <p:graphicFrame>
        <p:nvGraphicFramePr>
          <p:cNvPr id="11" name="Tabel 10"/>
          <p:cNvGraphicFramePr>
            <a:graphicFrameLocks noGrp="1"/>
          </p:cNvGraphicFramePr>
          <p:nvPr>
            <p:extLst/>
          </p:nvPr>
        </p:nvGraphicFramePr>
        <p:xfrm>
          <a:off x="1047750" y="9526"/>
          <a:ext cx="7162800" cy="6949440"/>
        </p:xfrm>
        <a:graphic>
          <a:graphicData uri="http://schemas.openxmlformats.org/drawingml/2006/table">
            <a:tbl>
              <a:tblPr firstRow="1" bandRow="1">
                <a:tableStyleId>{284E427A-3D55-4303-BF80-6455036E1DE7}</a:tableStyleId>
              </a:tblPr>
              <a:tblGrid>
                <a:gridCol w="1432560">
                  <a:extLst>
                    <a:ext uri="{9D8B030D-6E8A-4147-A177-3AD203B41FA5}">
                      <a16:colId xmlns:a16="http://schemas.microsoft.com/office/drawing/2014/main" val="4089343849"/>
                    </a:ext>
                  </a:extLst>
                </a:gridCol>
                <a:gridCol w="1432560">
                  <a:extLst>
                    <a:ext uri="{9D8B030D-6E8A-4147-A177-3AD203B41FA5}">
                      <a16:colId xmlns:a16="http://schemas.microsoft.com/office/drawing/2014/main" val="1508822739"/>
                    </a:ext>
                  </a:extLst>
                </a:gridCol>
                <a:gridCol w="1432560">
                  <a:extLst>
                    <a:ext uri="{9D8B030D-6E8A-4147-A177-3AD203B41FA5}">
                      <a16:colId xmlns:a16="http://schemas.microsoft.com/office/drawing/2014/main" val="4149781383"/>
                    </a:ext>
                  </a:extLst>
                </a:gridCol>
                <a:gridCol w="1432560">
                  <a:extLst>
                    <a:ext uri="{9D8B030D-6E8A-4147-A177-3AD203B41FA5}">
                      <a16:colId xmlns:a16="http://schemas.microsoft.com/office/drawing/2014/main" val="2279307410"/>
                    </a:ext>
                  </a:extLst>
                </a:gridCol>
                <a:gridCol w="1432560">
                  <a:extLst>
                    <a:ext uri="{9D8B030D-6E8A-4147-A177-3AD203B41FA5}">
                      <a16:colId xmlns:a16="http://schemas.microsoft.com/office/drawing/2014/main" val="3688823077"/>
                    </a:ext>
                  </a:extLst>
                </a:gridCol>
              </a:tblGrid>
              <a:tr h="357238">
                <a:tc>
                  <a:txBody>
                    <a:bodyPr/>
                    <a:lstStyle/>
                    <a:p>
                      <a:endParaRPr lang="nl-BE" dirty="0"/>
                    </a:p>
                  </a:txBody>
                  <a:tcPr/>
                </a:tc>
                <a:tc>
                  <a:txBody>
                    <a:bodyPr/>
                    <a:lstStyle/>
                    <a:p>
                      <a:r>
                        <a:rPr lang="nl-BE" dirty="0" smtClean="0"/>
                        <a:t>WK</a:t>
                      </a:r>
                      <a:endParaRPr lang="nl-BE" dirty="0"/>
                    </a:p>
                  </a:txBody>
                  <a:tcPr/>
                </a:tc>
                <a:tc>
                  <a:txBody>
                    <a:bodyPr/>
                    <a:lstStyle/>
                    <a:p>
                      <a:r>
                        <a:rPr lang="nl-BE" dirty="0" smtClean="0"/>
                        <a:t>1 VE</a:t>
                      </a:r>
                      <a:endParaRPr lang="nl-BE" dirty="0"/>
                    </a:p>
                  </a:txBody>
                  <a:tcPr/>
                </a:tc>
                <a:tc>
                  <a:txBody>
                    <a:bodyPr/>
                    <a:lstStyle/>
                    <a:p>
                      <a:r>
                        <a:rPr lang="nl-BE" dirty="0" smtClean="0"/>
                        <a:t>2 VE</a:t>
                      </a:r>
                      <a:endParaRPr lang="nl-BE" dirty="0"/>
                    </a:p>
                  </a:txBody>
                  <a:tcPr/>
                </a:tc>
                <a:tc>
                  <a:txBody>
                    <a:bodyPr/>
                    <a:lstStyle/>
                    <a:p>
                      <a:r>
                        <a:rPr lang="nl-BE" dirty="0" smtClean="0"/>
                        <a:t>3 VE</a:t>
                      </a:r>
                      <a:endParaRPr lang="nl-BE" dirty="0"/>
                    </a:p>
                  </a:txBody>
                  <a:tcPr/>
                </a:tc>
                <a:extLst>
                  <a:ext uri="{0D108BD9-81ED-4DB2-BD59-A6C34878D82A}">
                    <a16:rowId xmlns:a16="http://schemas.microsoft.com/office/drawing/2014/main" val="3334589569"/>
                  </a:ext>
                </a:extLst>
              </a:tr>
              <a:tr h="357238">
                <a:tc>
                  <a:txBody>
                    <a:bodyPr/>
                    <a:lstStyle/>
                    <a:p>
                      <a:r>
                        <a:rPr lang="nl-BE" dirty="0" smtClean="0"/>
                        <a:t>30/01</a:t>
                      </a:r>
                      <a:endParaRPr lang="nl-BE" dirty="0"/>
                    </a:p>
                  </a:txBody>
                  <a:tcPr/>
                </a:tc>
                <a:tc>
                  <a:txBody>
                    <a:bodyPr/>
                    <a:lstStyle/>
                    <a:p>
                      <a:r>
                        <a:rPr lang="nl-BE" dirty="0" smtClean="0"/>
                        <a:t>5</a:t>
                      </a:r>
                      <a:endParaRPr lang="nl-BE" dirty="0"/>
                    </a:p>
                  </a:txBody>
                  <a:tcPr/>
                </a:tc>
                <a:tc>
                  <a:txBody>
                    <a:bodyPr/>
                    <a:lstStyle/>
                    <a:p>
                      <a:endParaRPr lang="nl-BE" dirty="0"/>
                    </a:p>
                  </a:txBody>
                  <a:tcPr/>
                </a:tc>
                <a:tc>
                  <a:txBody>
                    <a:bodyPr/>
                    <a:lstStyle/>
                    <a:p>
                      <a:r>
                        <a:rPr lang="nl-BE" dirty="0" smtClean="0"/>
                        <a:t>S7</a:t>
                      </a:r>
                      <a:endParaRPr lang="nl-BE" dirty="0"/>
                    </a:p>
                  </a:txBody>
                  <a:tcPr>
                    <a:solidFill>
                      <a:srgbClr val="FF0000"/>
                    </a:solidFill>
                  </a:tcPr>
                </a:tc>
                <a:tc>
                  <a:txBody>
                    <a:bodyPr/>
                    <a:lstStyle/>
                    <a:p>
                      <a:r>
                        <a:rPr lang="nl-BE" dirty="0" smtClean="0"/>
                        <a:t>S7</a:t>
                      </a:r>
                      <a:endParaRPr lang="nl-BE" dirty="0"/>
                    </a:p>
                  </a:txBody>
                  <a:tcPr>
                    <a:solidFill>
                      <a:srgbClr val="FF0000"/>
                    </a:solidFill>
                  </a:tcPr>
                </a:tc>
                <a:extLst>
                  <a:ext uri="{0D108BD9-81ED-4DB2-BD59-A6C34878D82A}">
                    <a16:rowId xmlns:a16="http://schemas.microsoft.com/office/drawing/2014/main" val="3878907446"/>
                  </a:ext>
                </a:extLst>
              </a:tr>
              <a:tr h="357238">
                <a:tc>
                  <a:txBody>
                    <a:bodyPr/>
                    <a:lstStyle/>
                    <a:p>
                      <a:r>
                        <a:rPr lang="nl-BE" dirty="0" smtClean="0"/>
                        <a:t>06/02</a:t>
                      </a:r>
                      <a:endParaRPr lang="nl-BE" dirty="0"/>
                    </a:p>
                  </a:txBody>
                  <a:tcPr/>
                </a:tc>
                <a:tc>
                  <a:txBody>
                    <a:bodyPr/>
                    <a:lstStyle/>
                    <a:p>
                      <a:r>
                        <a:rPr lang="nl-BE" dirty="0" smtClean="0"/>
                        <a:t>6</a:t>
                      </a:r>
                      <a:endParaRPr lang="nl-BE" dirty="0"/>
                    </a:p>
                  </a:txBody>
                  <a:tcPr/>
                </a:tc>
                <a:tc>
                  <a:txBody>
                    <a:bodyPr/>
                    <a:lstStyle/>
                    <a:p>
                      <a:r>
                        <a:rPr lang="nl-BE" dirty="0" smtClean="0"/>
                        <a:t>L11</a:t>
                      </a:r>
                      <a:endParaRPr lang="nl-BE" dirty="0"/>
                    </a:p>
                  </a:txBody>
                  <a:tcPr/>
                </a:tc>
                <a:tc>
                  <a:txBody>
                    <a:bodyPr/>
                    <a:lstStyle/>
                    <a:p>
                      <a:r>
                        <a:rPr lang="nl-BE" dirty="0" smtClean="0"/>
                        <a:t>S8</a:t>
                      </a:r>
                      <a:endParaRPr lang="nl-BE" dirty="0"/>
                    </a:p>
                  </a:txBody>
                  <a:tcPr>
                    <a:solidFill>
                      <a:srgbClr val="FF0000"/>
                    </a:solidFill>
                  </a:tcPr>
                </a:tc>
                <a:tc>
                  <a:txBody>
                    <a:bodyPr/>
                    <a:lstStyle/>
                    <a:p>
                      <a:r>
                        <a:rPr lang="nl-BE" dirty="0" smtClean="0"/>
                        <a:t>S8</a:t>
                      </a:r>
                      <a:endParaRPr lang="nl-BE" dirty="0"/>
                    </a:p>
                  </a:txBody>
                  <a:tcPr>
                    <a:solidFill>
                      <a:srgbClr val="FF0000"/>
                    </a:solidFill>
                  </a:tcPr>
                </a:tc>
                <a:extLst>
                  <a:ext uri="{0D108BD9-81ED-4DB2-BD59-A6C34878D82A}">
                    <a16:rowId xmlns:a16="http://schemas.microsoft.com/office/drawing/2014/main" val="250622771"/>
                  </a:ext>
                </a:extLst>
              </a:tr>
              <a:tr h="357238">
                <a:tc>
                  <a:txBody>
                    <a:bodyPr/>
                    <a:lstStyle/>
                    <a:p>
                      <a:r>
                        <a:rPr lang="nl-BE" dirty="0" smtClean="0"/>
                        <a:t>13/02</a:t>
                      </a:r>
                      <a:endParaRPr lang="nl-BE" dirty="0"/>
                    </a:p>
                  </a:txBody>
                  <a:tcPr/>
                </a:tc>
                <a:tc>
                  <a:txBody>
                    <a:bodyPr/>
                    <a:lstStyle/>
                    <a:p>
                      <a:r>
                        <a:rPr lang="nl-BE" dirty="0" smtClean="0"/>
                        <a:t>7</a:t>
                      </a:r>
                      <a:endParaRPr lang="nl-BE" dirty="0"/>
                    </a:p>
                  </a:txBody>
                  <a:tcPr/>
                </a:tc>
                <a:tc>
                  <a:txBody>
                    <a:bodyPr/>
                    <a:lstStyle/>
                    <a:p>
                      <a:r>
                        <a:rPr lang="nl-BE" dirty="0" smtClean="0"/>
                        <a:t>L12</a:t>
                      </a:r>
                      <a:endParaRPr lang="nl-BE" dirty="0"/>
                    </a:p>
                  </a:txBody>
                  <a:tcPr/>
                </a:tc>
                <a:tc>
                  <a:txBody>
                    <a:bodyPr/>
                    <a:lstStyle/>
                    <a:p>
                      <a:r>
                        <a:rPr lang="nl-BE" dirty="0" smtClean="0"/>
                        <a:t>S9</a:t>
                      </a:r>
                      <a:endParaRPr lang="nl-BE" dirty="0"/>
                    </a:p>
                  </a:txBody>
                  <a:tcPr>
                    <a:solidFill>
                      <a:srgbClr val="FF0000"/>
                    </a:solidFill>
                  </a:tcPr>
                </a:tc>
                <a:tc>
                  <a:txBody>
                    <a:bodyPr/>
                    <a:lstStyle/>
                    <a:p>
                      <a:r>
                        <a:rPr lang="nl-BE" dirty="0" smtClean="0"/>
                        <a:t>S9</a:t>
                      </a:r>
                      <a:endParaRPr lang="nl-BE" dirty="0"/>
                    </a:p>
                  </a:txBody>
                  <a:tcPr>
                    <a:solidFill>
                      <a:srgbClr val="FF0000"/>
                    </a:solidFill>
                  </a:tcPr>
                </a:tc>
                <a:extLst>
                  <a:ext uri="{0D108BD9-81ED-4DB2-BD59-A6C34878D82A}">
                    <a16:rowId xmlns:a16="http://schemas.microsoft.com/office/drawing/2014/main" val="2450473309"/>
                  </a:ext>
                </a:extLst>
              </a:tr>
              <a:tr h="357238">
                <a:tc>
                  <a:txBody>
                    <a:bodyPr/>
                    <a:lstStyle/>
                    <a:p>
                      <a:r>
                        <a:rPr lang="nl-BE" dirty="0" smtClean="0"/>
                        <a:t>20/02</a:t>
                      </a:r>
                      <a:endParaRPr lang="nl-BE" dirty="0"/>
                    </a:p>
                  </a:txBody>
                  <a:tcPr/>
                </a:tc>
                <a:tc>
                  <a:txBody>
                    <a:bodyPr/>
                    <a:lstStyle/>
                    <a:p>
                      <a:r>
                        <a:rPr lang="nl-BE" dirty="0" smtClean="0"/>
                        <a:t>8</a:t>
                      </a:r>
                      <a:endParaRPr lang="nl-BE" dirty="0"/>
                    </a:p>
                  </a:txBody>
                  <a:tcPr/>
                </a:tc>
                <a:tc>
                  <a:txBody>
                    <a:bodyPr/>
                    <a:lstStyle/>
                    <a:p>
                      <a:r>
                        <a:rPr lang="nl-BE" dirty="0" smtClean="0"/>
                        <a:t>L13</a:t>
                      </a:r>
                      <a:endParaRPr lang="nl-BE" dirty="0"/>
                    </a:p>
                  </a:txBody>
                  <a:tcPr/>
                </a:tc>
                <a:tc>
                  <a:txBody>
                    <a:bodyPr/>
                    <a:lstStyle/>
                    <a:p>
                      <a:r>
                        <a:rPr lang="nl-BE" dirty="0" smtClean="0"/>
                        <a:t>S10</a:t>
                      </a:r>
                      <a:endParaRPr lang="nl-BE" dirty="0"/>
                    </a:p>
                  </a:txBody>
                  <a:tcPr>
                    <a:solidFill>
                      <a:srgbClr val="FF0000"/>
                    </a:solidFill>
                  </a:tcPr>
                </a:tc>
                <a:tc>
                  <a:txBody>
                    <a:bodyPr/>
                    <a:lstStyle/>
                    <a:p>
                      <a:r>
                        <a:rPr lang="nl-BE" dirty="0" smtClean="0"/>
                        <a:t>S10</a:t>
                      </a:r>
                      <a:endParaRPr lang="nl-BE" dirty="0"/>
                    </a:p>
                  </a:txBody>
                  <a:tcPr>
                    <a:solidFill>
                      <a:srgbClr val="FF0000"/>
                    </a:solidFill>
                  </a:tcPr>
                </a:tc>
                <a:extLst>
                  <a:ext uri="{0D108BD9-81ED-4DB2-BD59-A6C34878D82A}">
                    <a16:rowId xmlns:a16="http://schemas.microsoft.com/office/drawing/2014/main" val="1642508228"/>
                  </a:ext>
                </a:extLst>
              </a:tr>
              <a:tr h="357238">
                <a:tc>
                  <a:txBody>
                    <a:bodyPr/>
                    <a:lstStyle/>
                    <a:p>
                      <a:r>
                        <a:rPr lang="nl-BE" dirty="0" smtClean="0"/>
                        <a:t>06/03</a:t>
                      </a:r>
                      <a:endParaRPr lang="nl-BE" dirty="0"/>
                    </a:p>
                  </a:txBody>
                  <a:tcPr/>
                </a:tc>
                <a:tc>
                  <a:txBody>
                    <a:bodyPr/>
                    <a:lstStyle/>
                    <a:p>
                      <a:r>
                        <a:rPr lang="nl-BE" dirty="0" smtClean="0"/>
                        <a:t>10</a:t>
                      </a:r>
                      <a:endParaRPr lang="nl-BE" dirty="0"/>
                    </a:p>
                  </a:txBody>
                  <a:tcPr/>
                </a:tc>
                <a:tc>
                  <a:txBody>
                    <a:bodyPr/>
                    <a:lstStyle/>
                    <a:p>
                      <a:r>
                        <a:rPr lang="nl-BE" dirty="0" smtClean="0"/>
                        <a:t>L14</a:t>
                      </a:r>
                      <a:endParaRPr lang="nl-BE" dirty="0"/>
                    </a:p>
                  </a:txBody>
                  <a:tcPr/>
                </a:tc>
                <a:tc>
                  <a:txBody>
                    <a:bodyPr/>
                    <a:lstStyle/>
                    <a:p>
                      <a:r>
                        <a:rPr lang="nl-BE" dirty="0" smtClean="0"/>
                        <a:t>L9</a:t>
                      </a:r>
                      <a:endParaRPr lang="nl-BE" dirty="0"/>
                    </a:p>
                  </a:txBody>
                  <a:tcPr/>
                </a:tc>
                <a:tc>
                  <a:txBody>
                    <a:bodyPr/>
                    <a:lstStyle/>
                    <a:p>
                      <a:r>
                        <a:rPr lang="nl-BE" dirty="0" smtClean="0"/>
                        <a:t>L8</a:t>
                      </a:r>
                      <a:endParaRPr lang="nl-BE" dirty="0"/>
                    </a:p>
                  </a:txBody>
                  <a:tcPr/>
                </a:tc>
                <a:extLst>
                  <a:ext uri="{0D108BD9-81ED-4DB2-BD59-A6C34878D82A}">
                    <a16:rowId xmlns:a16="http://schemas.microsoft.com/office/drawing/2014/main" val="1861068184"/>
                  </a:ext>
                </a:extLst>
              </a:tr>
              <a:tr h="357238">
                <a:tc>
                  <a:txBody>
                    <a:bodyPr/>
                    <a:lstStyle/>
                    <a:p>
                      <a:r>
                        <a:rPr lang="nl-BE" dirty="0" smtClean="0"/>
                        <a:t>13/03</a:t>
                      </a:r>
                      <a:endParaRPr lang="nl-BE" dirty="0"/>
                    </a:p>
                  </a:txBody>
                  <a:tcPr/>
                </a:tc>
                <a:tc>
                  <a:txBody>
                    <a:bodyPr/>
                    <a:lstStyle/>
                    <a:p>
                      <a:r>
                        <a:rPr lang="nl-BE" dirty="0" smtClean="0"/>
                        <a:t>11</a:t>
                      </a:r>
                      <a:endParaRPr lang="nl-BE" dirty="0"/>
                    </a:p>
                  </a:txBody>
                  <a:tcPr/>
                </a:tc>
                <a:tc>
                  <a:txBody>
                    <a:bodyPr/>
                    <a:lstStyle/>
                    <a:p>
                      <a:r>
                        <a:rPr lang="nl-BE" dirty="0" smtClean="0"/>
                        <a:t>L15</a:t>
                      </a:r>
                      <a:endParaRPr lang="nl-BE" dirty="0"/>
                    </a:p>
                  </a:txBody>
                  <a:tcPr/>
                </a:tc>
                <a:tc>
                  <a:txBody>
                    <a:bodyPr/>
                    <a:lstStyle/>
                    <a:p>
                      <a:r>
                        <a:rPr lang="nl-BE" dirty="0" smtClean="0"/>
                        <a:t>L10</a:t>
                      </a:r>
                      <a:endParaRPr lang="nl-BE" dirty="0"/>
                    </a:p>
                  </a:txBody>
                  <a:tcPr/>
                </a:tc>
                <a:tc>
                  <a:txBody>
                    <a:bodyPr/>
                    <a:lstStyle/>
                    <a:p>
                      <a:r>
                        <a:rPr lang="nl-BE" dirty="0" smtClean="0"/>
                        <a:t>L9</a:t>
                      </a:r>
                      <a:endParaRPr lang="nl-BE" dirty="0"/>
                    </a:p>
                  </a:txBody>
                  <a:tcPr/>
                </a:tc>
                <a:extLst>
                  <a:ext uri="{0D108BD9-81ED-4DB2-BD59-A6C34878D82A}">
                    <a16:rowId xmlns:a16="http://schemas.microsoft.com/office/drawing/2014/main" val="1240535445"/>
                  </a:ext>
                </a:extLst>
              </a:tr>
              <a:tr h="357238">
                <a:tc>
                  <a:txBody>
                    <a:bodyPr/>
                    <a:lstStyle/>
                    <a:p>
                      <a:r>
                        <a:rPr lang="nl-BE" dirty="0" smtClean="0"/>
                        <a:t>20/03</a:t>
                      </a:r>
                      <a:endParaRPr lang="nl-BE" dirty="0"/>
                    </a:p>
                  </a:txBody>
                  <a:tcPr/>
                </a:tc>
                <a:tc>
                  <a:txBody>
                    <a:bodyPr/>
                    <a:lstStyle/>
                    <a:p>
                      <a:r>
                        <a:rPr lang="nl-BE" dirty="0" smtClean="0"/>
                        <a:t>12</a:t>
                      </a:r>
                      <a:endParaRPr lang="nl-BE" dirty="0"/>
                    </a:p>
                  </a:txBody>
                  <a:tcPr/>
                </a:tc>
                <a:tc>
                  <a:txBody>
                    <a:bodyPr/>
                    <a:lstStyle/>
                    <a:p>
                      <a:r>
                        <a:rPr lang="nl-BE" dirty="0" smtClean="0"/>
                        <a:t>L16</a:t>
                      </a:r>
                      <a:endParaRPr lang="nl-BE" dirty="0"/>
                    </a:p>
                  </a:txBody>
                  <a:tcPr/>
                </a:tc>
                <a:tc>
                  <a:txBody>
                    <a:bodyPr/>
                    <a:lstStyle/>
                    <a:p>
                      <a:r>
                        <a:rPr lang="nl-BE" dirty="0" smtClean="0"/>
                        <a:t>L11</a:t>
                      </a:r>
                      <a:endParaRPr lang="nl-BE" dirty="0"/>
                    </a:p>
                  </a:txBody>
                  <a:tcPr/>
                </a:tc>
                <a:tc>
                  <a:txBody>
                    <a:bodyPr/>
                    <a:lstStyle/>
                    <a:p>
                      <a:r>
                        <a:rPr lang="nl-BE" dirty="0" smtClean="0"/>
                        <a:t>L10</a:t>
                      </a:r>
                      <a:endParaRPr lang="nl-BE" dirty="0"/>
                    </a:p>
                  </a:txBody>
                  <a:tcPr/>
                </a:tc>
                <a:extLst>
                  <a:ext uri="{0D108BD9-81ED-4DB2-BD59-A6C34878D82A}">
                    <a16:rowId xmlns:a16="http://schemas.microsoft.com/office/drawing/2014/main" val="3472372914"/>
                  </a:ext>
                </a:extLst>
              </a:tr>
              <a:tr h="357238">
                <a:tc>
                  <a:txBody>
                    <a:bodyPr/>
                    <a:lstStyle/>
                    <a:p>
                      <a:r>
                        <a:rPr lang="nl-BE" dirty="0" smtClean="0"/>
                        <a:t>27/03</a:t>
                      </a:r>
                      <a:endParaRPr lang="nl-BE" dirty="0"/>
                    </a:p>
                  </a:txBody>
                  <a:tcPr/>
                </a:tc>
                <a:tc>
                  <a:txBody>
                    <a:bodyPr/>
                    <a:lstStyle/>
                    <a:p>
                      <a:r>
                        <a:rPr lang="nl-BE" dirty="0" smtClean="0"/>
                        <a:t>13</a:t>
                      </a:r>
                      <a:endParaRPr lang="nl-BE" dirty="0"/>
                    </a:p>
                  </a:txBody>
                  <a:tcPr/>
                </a:tc>
                <a:tc>
                  <a:txBody>
                    <a:bodyPr/>
                    <a:lstStyle/>
                    <a:p>
                      <a:r>
                        <a:rPr lang="nl-BE" dirty="0" smtClean="0"/>
                        <a:t>L17</a:t>
                      </a:r>
                      <a:endParaRPr lang="nl-BE" dirty="0"/>
                    </a:p>
                  </a:txBody>
                  <a:tcPr/>
                </a:tc>
                <a:tc>
                  <a:txBody>
                    <a:bodyPr/>
                    <a:lstStyle/>
                    <a:p>
                      <a:r>
                        <a:rPr lang="nl-BE" dirty="0" smtClean="0"/>
                        <a:t>L12</a:t>
                      </a:r>
                      <a:endParaRPr lang="nl-BE" dirty="0"/>
                    </a:p>
                  </a:txBody>
                  <a:tcPr>
                    <a:solidFill>
                      <a:schemeClr val="accent4"/>
                    </a:solidFill>
                  </a:tcPr>
                </a:tc>
                <a:tc>
                  <a:txBody>
                    <a:bodyPr/>
                    <a:lstStyle/>
                    <a:p>
                      <a:r>
                        <a:rPr lang="nl-BE" dirty="0" smtClean="0"/>
                        <a:t>L11</a:t>
                      </a:r>
                      <a:endParaRPr lang="nl-BE" dirty="0"/>
                    </a:p>
                  </a:txBody>
                  <a:tcPr>
                    <a:solidFill>
                      <a:schemeClr val="accent4"/>
                    </a:solidFill>
                  </a:tcPr>
                </a:tc>
                <a:extLst>
                  <a:ext uri="{0D108BD9-81ED-4DB2-BD59-A6C34878D82A}">
                    <a16:rowId xmlns:a16="http://schemas.microsoft.com/office/drawing/2014/main" val="3782384423"/>
                  </a:ext>
                </a:extLst>
              </a:tr>
              <a:tr h="357238">
                <a:tc>
                  <a:txBody>
                    <a:bodyPr/>
                    <a:lstStyle/>
                    <a:p>
                      <a:r>
                        <a:rPr lang="nl-BE" dirty="0" smtClean="0"/>
                        <a:t>17/04</a:t>
                      </a:r>
                      <a:endParaRPr lang="nl-BE" dirty="0"/>
                    </a:p>
                  </a:txBody>
                  <a:tcPr/>
                </a:tc>
                <a:tc>
                  <a:txBody>
                    <a:bodyPr/>
                    <a:lstStyle/>
                    <a:p>
                      <a:r>
                        <a:rPr lang="nl-BE" dirty="0" smtClean="0"/>
                        <a:t>16</a:t>
                      </a:r>
                      <a:endParaRPr lang="nl-BE" dirty="0"/>
                    </a:p>
                  </a:txBody>
                  <a:tcPr/>
                </a:tc>
                <a:tc>
                  <a:txBody>
                    <a:bodyPr/>
                    <a:lstStyle/>
                    <a:p>
                      <a:r>
                        <a:rPr lang="nl-BE" dirty="0" smtClean="0"/>
                        <a:t>S4</a:t>
                      </a:r>
                      <a:endParaRPr lang="nl-BE" dirty="0"/>
                    </a:p>
                  </a:txBody>
                  <a:tcPr>
                    <a:solidFill>
                      <a:srgbClr val="FF0000"/>
                    </a:solidFill>
                  </a:tcPr>
                </a:tc>
                <a:tc>
                  <a:txBody>
                    <a:bodyPr/>
                    <a:lstStyle/>
                    <a:p>
                      <a:r>
                        <a:rPr lang="nl-BE" dirty="0" smtClean="0"/>
                        <a:t>L13</a:t>
                      </a:r>
                      <a:endParaRPr lang="nl-BE" dirty="0"/>
                    </a:p>
                  </a:txBody>
                  <a:tcPr/>
                </a:tc>
                <a:tc>
                  <a:txBody>
                    <a:bodyPr/>
                    <a:lstStyle/>
                    <a:p>
                      <a:r>
                        <a:rPr lang="nl-BE" dirty="0" smtClean="0"/>
                        <a:t>S11</a:t>
                      </a:r>
                      <a:endParaRPr lang="nl-BE" dirty="0"/>
                    </a:p>
                  </a:txBody>
                  <a:tcPr>
                    <a:solidFill>
                      <a:srgbClr val="FF0000"/>
                    </a:solidFill>
                  </a:tcPr>
                </a:tc>
                <a:extLst>
                  <a:ext uri="{0D108BD9-81ED-4DB2-BD59-A6C34878D82A}">
                    <a16:rowId xmlns:a16="http://schemas.microsoft.com/office/drawing/2014/main" val="2805238263"/>
                  </a:ext>
                </a:extLst>
              </a:tr>
              <a:tr h="357238">
                <a:tc>
                  <a:txBody>
                    <a:bodyPr/>
                    <a:lstStyle/>
                    <a:p>
                      <a:r>
                        <a:rPr lang="nl-BE" dirty="0" smtClean="0"/>
                        <a:t>24/04</a:t>
                      </a:r>
                      <a:endParaRPr lang="nl-BE" dirty="0"/>
                    </a:p>
                  </a:txBody>
                  <a:tcPr/>
                </a:tc>
                <a:tc>
                  <a:txBody>
                    <a:bodyPr/>
                    <a:lstStyle/>
                    <a:p>
                      <a:r>
                        <a:rPr lang="nl-BE" dirty="0" smtClean="0"/>
                        <a:t>17</a:t>
                      </a:r>
                      <a:endParaRPr lang="nl-BE" dirty="0"/>
                    </a:p>
                  </a:txBody>
                  <a:tcPr/>
                </a:tc>
                <a:tc>
                  <a:txBody>
                    <a:bodyPr/>
                    <a:lstStyle/>
                    <a:p>
                      <a:r>
                        <a:rPr lang="nl-BE" dirty="0" smtClean="0"/>
                        <a:t>S5</a:t>
                      </a:r>
                      <a:endParaRPr lang="nl-BE" dirty="0"/>
                    </a:p>
                  </a:txBody>
                  <a:tcPr>
                    <a:solidFill>
                      <a:srgbClr val="FF0000"/>
                    </a:solidFill>
                  </a:tcPr>
                </a:tc>
                <a:tc>
                  <a:txBody>
                    <a:bodyPr/>
                    <a:lstStyle/>
                    <a:p>
                      <a:r>
                        <a:rPr lang="nl-BE" dirty="0" smtClean="0"/>
                        <a:t>L14</a:t>
                      </a:r>
                      <a:endParaRPr lang="nl-BE" dirty="0"/>
                    </a:p>
                  </a:txBody>
                  <a:tcPr/>
                </a:tc>
                <a:tc>
                  <a:txBody>
                    <a:bodyPr/>
                    <a:lstStyle/>
                    <a:p>
                      <a:r>
                        <a:rPr lang="nl-BE" dirty="0" smtClean="0"/>
                        <a:t>S12</a:t>
                      </a:r>
                      <a:endParaRPr lang="nl-BE" dirty="0"/>
                    </a:p>
                  </a:txBody>
                  <a:tcPr>
                    <a:solidFill>
                      <a:srgbClr val="FF0000"/>
                    </a:solidFill>
                  </a:tcPr>
                </a:tc>
                <a:extLst>
                  <a:ext uri="{0D108BD9-81ED-4DB2-BD59-A6C34878D82A}">
                    <a16:rowId xmlns:a16="http://schemas.microsoft.com/office/drawing/2014/main" val="1142338258"/>
                  </a:ext>
                </a:extLst>
              </a:tr>
              <a:tr h="357238">
                <a:tc>
                  <a:txBody>
                    <a:bodyPr/>
                    <a:lstStyle/>
                    <a:p>
                      <a:r>
                        <a:rPr lang="nl-BE" dirty="0" smtClean="0"/>
                        <a:t>01/05</a:t>
                      </a:r>
                      <a:endParaRPr lang="nl-BE" dirty="0"/>
                    </a:p>
                  </a:txBody>
                  <a:tcPr/>
                </a:tc>
                <a:tc>
                  <a:txBody>
                    <a:bodyPr/>
                    <a:lstStyle/>
                    <a:p>
                      <a:r>
                        <a:rPr lang="nl-BE" dirty="0" smtClean="0"/>
                        <a:t>18</a:t>
                      </a:r>
                      <a:endParaRPr lang="nl-BE" dirty="0"/>
                    </a:p>
                  </a:txBody>
                  <a:tcPr/>
                </a:tc>
                <a:tc>
                  <a:txBody>
                    <a:bodyPr/>
                    <a:lstStyle/>
                    <a:p>
                      <a:r>
                        <a:rPr lang="nl-BE" dirty="0" smtClean="0"/>
                        <a:t>S6</a:t>
                      </a:r>
                      <a:endParaRPr lang="nl-BE" dirty="0"/>
                    </a:p>
                  </a:txBody>
                  <a:tcPr>
                    <a:solidFill>
                      <a:srgbClr val="FF0000"/>
                    </a:solidFill>
                  </a:tcPr>
                </a:tc>
                <a:tc>
                  <a:txBody>
                    <a:bodyPr/>
                    <a:lstStyle/>
                    <a:p>
                      <a:r>
                        <a:rPr lang="nl-BE" dirty="0" smtClean="0"/>
                        <a:t>EX</a:t>
                      </a:r>
                      <a:endParaRPr lang="nl-BE" dirty="0"/>
                    </a:p>
                  </a:txBody>
                  <a:tcPr>
                    <a:solidFill>
                      <a:schemeClr val="accent6"/>
                    </a:solidFill>
                  </a:tcPr>
                </a:tc>
                <a:tc>
                  <a:txBody>
                    <a:bodyPr/>
                    <a:lstStyle/>
                    <a:p>
                      <a:r>
                        <a:rPr lang="nl-BE" dirty="0" smtClean="0"/>
                        <a:t>S13</a:t>
                      </a:r>
                      <a:endParaRPr lang="nl-BE" dirty="0"/>
                    </a:p>
                  </a:txBody>
                  <a:tcPr>
                    <a:solidFill>
                      <a:srgbClr val="FF0000"/>
                    </a:solidFill>
                  </a:tcPr>
                </a:tc>
                <a:extLst>
                  <a:ext uri="{0D108BD9-81ED-4DB2-BD59-A6C34878D82A}">
                    <a16:rowId xmlns:a16="http://schemas.microsoft.com/office/drawing/2014/main" val="4226175220"/>
                  </a:ext>
                </a:extLst>
              </a:tr>
              <a:tr h="357238">
                <a:tc>
                  <a:txBody>
                    <a:bodyPr/>
                    <a:lstStyle/>
                    <a:p>
                      <a:r>
                        <a:rPr lang="nl-BE" dirty="0" smtClean="0"/>
                        <a:t>08/05</a:t>
                      </a:r>
                      <a:endParaRPr lang="nl-BE" dirty="0"/>
                    </a:p>
                  </a:txBody>
                  <a:tcPr/>
                </a:tc>
                <a:tc>
                  <a:txBody>
                    <a:bodyPr/>
                    <a:lstStyle/>
                    <a:p>
                      <a:r>
                        <a:rPr lang="nl-BE" dirty="0" smtClean="0"/>
                        <a:t>19</a:t>
                      </a:r>
                      <a:endParaRPr lang="nl-BE" dirty="0"/>
                    </a:p>
                  </a:txBody>
                  <a:tcPr/>
                </a:tc>
                <a:tc>
                  <a:txBody>
                    <a:bodyPr/>
                    <a:lstStyle/>
                    <a:p>
                      <a:r>
                        <a:rPr lang="nl-BE" dirty="0" smtClean="0"/>
                        <a:t>S7</a:t>
                      </a:r>
                      <a:endParaRPr lang="nl-BE" dirty="0"/>
                    </a:p>
                  </a:txBody>
                  <a:tcPr>
                    <a:solidFill>
                      <a:srgbClr val="FF0000"/>
                    </a:solidFill>
                  </a:tcPr>
                </a:tc>
                <a:tc>
                  <a:txBody>
                    <a:bodyPr/>
                    <a:lstStyle/>
                    <a:p>
                      <a:r>
                        <a:rPr lang="nl-BE" dirty="0" smtClean="0"/>
                        <a:t>EX</a:t>
                      </a:r>
                      <a:endParaRPr lang="nl-BE" dirty="0"/>
                    </a:p>
                  </a:txBody>
                  <a:tcPr>
                    <a:solidFill>
                      <a:schemeClr val="accent6"/>
                    </a:solidFill>
                  </a:tcPr>
                </a:tc>
                <a:tc>
                  <a:txBody>
                    <a:bodyPr/>
                    <a:lstStyle/>
                    <a:p>
                      <a:r>
                        <a:rPr lang="nl-BE" dirty="0" smtClean="0"/>
                        <a:t>S14</a:t>
                      </a:r>
                      <a:endParaRPr lang="nl-BE" dirty="0"/>
                    </a:p>
                  </a:txBody>
                  <a:tcPr>
                    <a:solidFill>
                      <a:srgbClr val="FF0000"/>
                    </a:solidFill>
                  </a:tcPr>
                </a:tc>
                <a:extLst>
                  <a:ext uri="{0D108BD9-81ED-4DB2-BD59-A6C34878D82A}">
                    <a16:rowId xmlns:a16="http://schemas.microsoft.com/office/drawing/2014/main" val="4160724270"/>
                  </a:ext>
                </a:extLst>
              </a:tr>
              <a:tr h="357238">
                <a:tc>
                  <a:txBody>
                    <a:bodyPr/>
                    <a:lstStyle/>
                    <a:p>
                      <a:r>
                        <a:rPr lang="nl-BE" dirty="0" smtClean="0"/>
                        <a:t>15/05</a:t>
                      </a:r>
                      <a:endParaRPr lang="nl-BE" dirty="0"/>
                    </a:p>
                  </a:txBody>
                  <a:tcPr/>
                </a:tc>
                <a:tc>
                  <a:txBody>
                    <a:bodyPr/>
                    <a:lstStyle/>
                    <a:p>
                      <a:r>
                        <a:rPr lang="nl-BE" dirty="0" smtClean="0"/>
                        <a:t>20</a:t>
                      </a:r>
                      <a:endParaRPr lang="nl-BE" dirty="0"/>
                    </a:p>
                  </a:txBody>
                  <a:tcPr/>
                </a:tc>
                <a:tc>
                  <a:txBody>
                    <a:bodyPr/>
                    <a:lstStyle/>
                    <a:p>
                      <a:r>
                        <a:rPr lang="nl-BE" dirty="0" smtClean="0"/>
                        <a:t>S8</a:t>
                      </a:r>
                      <a:endParaRPr lang="nl-BE" dirty="0"/>
                    </a:p>
                  </a:txBody>
                  <a:tcPr>
                    <a:solidFill>
                      <a:srgbClr val="FF0000"/>
                    </a:solidFill>
                  </a:tcPr>
                </a:tc>
                <a:tc>
                  <a:txBody>
                    <a:bodyPr/>
                    <a:lstStyle/>
                    <a:p>
                      <a:r>
                        <a:rPr lang="nl-BE" dirty="0" smtClean="0"/>
                        <a:t>EX</a:t>
                      </a:r>
                      <a:endParaRPr lang="nl-BE" dirty="0"/>
                    </a:p>
                  </a:txBody>
                  <a:tcPr>
                    <a:solidFill>
                      <a:schemeClr val="accent6"/>
                    </a:solidFill>
                  </a:tcPr>
                </a:tc>
                <a:tc>
                  <a:txBody>
                    <a:bodyPr/>
                    <a:lstStyle/>
                    <a:p>
                      <a:r>
                        <a:rPr lang="nl-BE" dirty="0" smtClean="0"/>
                        <a:t>S15</a:t>
                      </a:r>
                      <a:endParaRPr lang="nl-BE" dirty="0"/>
                    </a:p>
                  </a:txBody>
                  <a:tcPr>
                    <a:solidFill>
                      <a:srgbClr val="FF0000"/>
                    </a:solidFill>
                  </a:tcPr>
                </a:tc>
                <a:extLst>
                  <a:ext uri="{0D108BD9-81ED-4DB2-BD59-A6C34878D82A}">
                    <a16:rowId xmlns:a16="http://schemas.microsoft.com/office/drawing/2014/main" val="322365702"/>
                  </a:ext>
                </a:extLst>
              </a:tr>
              <a:tr h="357238">
                <a:tc>
                  <a:txBody>
                    <a:bodyPr/>
                    <a:lstStyle/>
                    <a:p>
                      <a:r>
                        <a:rPr lang="nl-BE" dirty="0" smtClean="0"/>
                        <a:t>22/05</a:t>
                      </a:r>
                      <a:endParaRPr lang="nl-BE" dirty="0"/>
                    </a:p>
                  </a:txBody>
                  <a:tcPr/>
                </a:tc>
                <a:tc>
                  <a:txBody>
                    <a:bodyPr/>
                    <a:lstStyle/>
                    <a:p>
                      <a:r>
                        <a:rPr lang="nl-BE" dirty="0" smtClean="0"/>
                        <a:t>21</a:t>
                      </a:r>
                      <a:endParaRPr lang="nl-BE" dirty="0"/>
                    </a:p>
                  </a:txBody>
                  <a:tcPr/>
                </a:tc>
                <a:tc>
                  <a:txBody>
                    <a:bodyPr/>
                    <a:lstStyle/>
                    <a:p>
                      <a:r>
                        <a:rPr lang="nl-BE" dirty="0" smtClean="0"/>
                        <a:t>L18</a:t>
                      </a:r>
                      <a:endParaRPr lang="nl-BE" dirty="0"/>
                    </a:p>
                  </a:txBody>
                  <a:tcPr/>
                </a:tc>
                <a:tc>
                  <a:txBody>
                    <a:bodyPr/>
                    <a:lstStyle/>
                    <a:p>
                      <a:r>
                        <a:rPr lang="nl-BE" dirty="0" smtClean="0"/>
                        <a:t>S11</a:t>
                      </a:r>
                      <a:endParaRPr lang="nl-BE" dirty="0"/>
                    </a:p>
                  </a:txBody>
                  <a:tcPr>
                    <a:solidFill>
                      <a:srgbClr val="FF0000"/>
                    </a:solidFill>
                  </a:tcPr>
                </a:tc>
                <a:tc>
                  <a:txBody>
                    <a:bodyPr/>
                    <a:lstStyle/>
                    <a:p>
                      <a:r>
                        <a:rPr lang="nl-BE" dirty="0" smtClean="0"/>
                        <a:t>S16</a:t>
                      </a:r>
                      <a:endParaRPr lang="nl-BE" dirty="0"/>
                    </a:p>
                  </a:txBody>
                  <a:tcPr>
                    <a:solidFill>
                      <a:srgbClr val="FF0000"/>
                    </a:solidFill>
                  </a:tcPr>
                </a:tc>
                <a:extLst>
                  <a:ext uri="{0D108BD9-81ED-4DB2-BD59-A6C34878D82A}">
                    <a16:rowId xmlns:a16="http://schemas.microsoft.com/office/drawing/2014/main" val="645014783"/>
                  </a:ext>
                </a:extLst>
              </a:tr>
              <a:tr h="357238">
                <a:tc>
                  <a:txBody>
                    <a:bodyPr/>
                    <a:lstStyle/>
                    <a:p>
                      <a:r>
                        <a:rPr lang="nl-BE" dirty="0" smtClean="0"/>
                        <a:t>29/05</a:t>
                      </a:r>
                      <a:endParaRPr lang="nl-BE" dirty="0"/>
                    </a:p>
                  </a:txBody>
                  <a:tcPr/>
                </a:tc>
                <a:tc>
                  <a:txBody>
                    <a:bodyPr/>
                    <a:lstStyle/>
                    <a:p>
                      <a:r>
                        <a:rPr lang="nl-BE" dirty="0" smtClean="0"/>
                        <a:t>22</a:t>
                      </a:r>
                      <a:endParaRPr lang="nl-BE" dirty="0"/>
                    </a:p>
                  </a:txBody>
                  <a:tcPr/>
                </a:tc>
                <a:tc>
                  <a:txBody>
                    <a:bodyPr/>
                    <a:lstStyle/>
                    <a:p>
                      <a:r>
                        <a:rPr lang="nl-BE" dirty="0" smtClean="0"/>
                        <a:t>EX</a:t>
                      </a:r>
                      <a:endParaRPr lang="nl-BE" dirty="0"/>
                    </a:p>
                  </a:txBody>
                  <a:tcPr>
                    <a:solidFill>
                      <a:schemeClr val="accent6"/>
                    </a:solidFill>
                  </a:tcPr>
                </a:tc>
                <a:tc>
                  <a:txBody>
                    <a:bodyPr/>
                    <a:lstStyle/>
                    <a:p>
                      <a:r>
                        <a:rPr lang="nl-BE" dirty="0" smtClean="0"/>
                        <a:t>S12</a:t>
                      </a:r>
                      <a:endParaRPr lang="nl-BE" dirty="0"/>
                    </a:p>
                  </a:txBody>
                  <a:tcPr>
                    <a:solidFill>
                      <a:srgbClr val="FF0000"/>
                    </a:solidFill>
                  </a:tcPr>
                </a:tc>
                <a:tc>
                  <a:txBody>
                    <a:bodyPr/>
                    <a:lstStyle/>
                    <a:p>
                      <a:r>
                        <a:rPr lang="nl-BE" dirty="0" smtClean="0"/>
                        <a:t>S17</a:t>
                      </a:r>
                      <a:endParaRPr lang="nl-BE" dirty="0"/>
                    </a:p>
                  </a:txBody>
                  <a:tcPr>
                    <a:solidFill>
                      <a:srgbClr val="FF0000"/>
                    </a:solidFill>
                  </a:tcPr>
                </a:tc>
                <a:extLst>
                  <a:ext uri="{0D108BD9-81ED-4DB2-BD59-A6C34878D82A}">
                    <a16:rowId xmlns:a16="http://schemas.microsoft.com/office/drawing/2014/main" val="4240675583"/>
                  </a:ext>
                </a:extLst>
              </a:tr>
              <a:tr h="357238">
                <a:tc>
                  <a:txBody>
                    <a:bodyPr/>
                    <a:lstStyle/>
                    <a:p>
                      <a:r>
                        <a:rPr lang="nl-BE" dirty="0" smtClean="0"/>
                        <a:t>05/06</a:t>
                      </a:r>
                      <a:endParaRPr lang="nl-BE" dirty="0"/>
                    </a:p>
                  </a:txBody>
                  <a:tcPr/>
                </a:tc>
                <a:tc>
                  <a:txBody>
                    <a:bodyPr/>
                    <a:lstStyle/>
                    <a:p>
                      <a:r>
                        <a:rPr lang="nl-BE" dirty="0" smtClean="0"/>
                        <a:t>23</a:t>
                      </a:r>
                      <a:endParaRPr lang="nl-BE" dirty="0"/>
                    </a:p>
                  </a:txBody>
                  <a:tcPr/>
                </a:tc>
                <a:tc>
                  <a:txBody>
                    <a:bodyPr/>
                    <a:lstStyle/>
                    <a:p>
                      <a:r>
                        <a:rPr lang="nl-BE" dirty="0" smtClean="0"/>
                        <a:t>EX</a:t>
                      </a:r>
                      <a:endParaRPr lang="nl-BE" dirty="0"/>
                    </a:p>
                  </a:txBody>
                  <a:tcPr>
                    <a:solidFill>
                      <a:schemeClr val="accent6"/>
                    </a:solidFill>
                  </a:tcPr>
                </a:tc>
                <a:tc>
                  <a:txBody>
                    <a:bodyPr/>
                    <a:lstStyle/>
                    <a:p>
                      <a:r>
                        <a:rPr lang="nl-BE" dirty="0" smtClean="0"/>
                        <a:t>S13</a:t>
                      </a:r>
                      <a:endParaRPr lang="nl-BE" dirty="0"/>
                    </a:p>
                  </a:txBody>
                  <a:tcPr>
                    <a:solidFill>
                      <a:srgbClr val="FF0000"/>
                    </a:solidFill>
                  </a:tcPr>
                </a:tc>
                <a:tc>
                  <a:txBody>
                    <a:bodyPr/>
                    <a:lstStyle/>
                    <a:p>
                      <a:r>
                        <a:rPr lang="nl-BE" dirty="0" smtClean="0"/>
                        <a:t>S18</a:t>
                      </a:r>
                      <a:endParaRPr lang="nl-BE" dirty="0"/>
                    </a:p>
                  </a:txBody>
                  <a:tcPr>
                    <a:solidFill>
                      <a:srgbClr val="FF0000"/>
                    </a:solidFill>
                  </a:tcPr>
                </a:tc>
                <a:extLst>
                  <a:ext uri="{0D108BD9-81ED-4DB2-BD59-A6C34878D82A}">
                    <a16:rowId xmlns:a16="http://schemas.microsoft.com/office/drawing/2014/main" val="1976372096"/>
                  </a:ext>
                </a:extLst>
              </a:tr>
              <a:tr h="357238">
                <a:tc>
                  <a:txBody>
                    <a:bodyPr/>
                    <a:lstStyle/>
                    <a:p>
                      <a:r>
                        <a:rPr lang="nl-BE" dirty="0" smtClean="0"/>
                        <a:t>12/06</a:t>
                      </a:r>
                      <a:endParaRPr lang="nl-BE" dirty="0"/>
                    </a:p>
                  </a:txBody>
                  <a:tcPr/>
                </a:tc>
                <a:tc>
                  <a:txBody>
                    <a:bodyPr/>
                    <a:lstStyle/>
                    <a:p>
                      <a:r>
                        <a:rPr lang="nl-BE" dirty="0" smtClean="0"/>
                        <a:t>24</a:t>
                      </a:r>
                      <a:endParaRPr lang="nl-BE" dirty="0"/>
                    </a:p>
                  </a:txBody>
                  <a:tcPr/>
                </a:tc>
                <a:tc>
                  <a:txBody>
                    <a:bodyPr/>
                    <a:lstStyle/>
                    <a:p>
                      <a:r>
                        <a:rPr lang="nl-BE" dirty="0" smtClean="0"/>
                        <a:t>EX</a:t>
                      </a:r>
                      <a:endParaRPr lang="nl-BE" dirty="0"/>
                    </a:p>
                  </a:txBody>
                  <a:tcPr>
                    <a:solidFill>
                      <a:schemeClr val="accent6"/>
                    </a:solidFill>
                  </a:tcPr>
                </a:tc>
                <a:tc>
                  <a:txBody>
                    <a:bodyPr/>
                    <a:lstStyle/>
                    <a:p>
                      <a:r>
                        <a:rPr lang="nl-BE" dirty="0" smtClean="0"/>
                        <a:t>S14</a:t>
                      </a:r>
                      <a:endParaRPr lang="nl-BE" dirty="0"/>
                    </a:p>
                  </a:txBody>
                  <a:tcPr>
                    <a:solidFill>
                      <a:srgbClr val="FF0000"/>
                    </a:solidFill>
                  </a:tcPr>
                </a:tc>
                <a:tc>
                  <a:txBody>
                    <a:bodyPr/>
                    <a:lstStyle/>
                    <a:p>
                      <a:r>
                        <a:rPr lang="nl-BE" sz="1800" kern="1200" dirty="0" smtClean="0">
                          <a:solidFill>
                            <a:schemeClr val="dk1"/>
                          </a:solidFill>
                          <a:latin typeface="+mn-lt"/>
                          <a:ea typeface="+mn-ea"/>
                          <a:cs typeface="+mn-cs"/>
                        </a:rPr>
                        <a:t>EX</a:t>
                      </a:r>
                      <a:endParaRPr lang="nl-BE" sz="1800" kern="1200" dirty="0">
                        <a:solidFill>
                          <a:schemeClr val="dk1"/>
                        </a:solidFill>
                        <a:latin typeface="+mn-lt"/>
                        <a:ea typeface="+mn-ea"/>
                        <a:cs typeface="+mn-cs"/>
                      </a:endParaRPr>
                    </a:p>
                  </a:txBody>
                  <a:tcPr>
                    <a:solidFill>
                      <a:schemeClr val="accent6"/>
                    </a:solidFill>
                  </a:tcPr>
                </a:tc>
                <a:extLst>
                  <a:ext uri="{0D108BD9-81ED-4DB2-BD59-A6C34878D82A}">
                    <a16:rowId xmlns:a16="http://schemas.microsoft.com/office/drawing/2014/main" val="629363335"/>
                  </a:ext>
                </a:extLst>
              </a:tr>
              <a:tr h="357238">
                <a:tc>
                  <a:txBody>
                    <a:bodyPr/>
                    <a:lstStyle/>
                    <a:p>
                      <a:r>
                        <a:rPr lang="nl-BE" dirty="0" smtClean="0"/>
                        <a:t>19/06</a:t>
                      </a:r>
                      <a:endParaRPr lang="nl-BE" dirty="0"/>
                    </a:p>
                  </a:txBody>
                  <a:tcPr/>
                </a:tc>
                <a:tc>
                  <a:txBody>
                    <a:bodyPr/>
                    <a:lstStyle/>
                    <a:p>
                      <a:r>
                        <a:rPr lang="nl-BE" dirty="0" smtClean="0"/>
                        <a:t>25</a:t>
                      </a:r>
                      <a:endParaRPr lang="nl-BE" dirty="0"/>
                    </a:p>
                  </a:txBody>
                  <a:tcPr/>
                </a:tc>
                <a:tc>
                  <a:txBody>
                    <a:bodyPr/>
                    <a:lstStyle/>
                    <a:p>
                      <a:r>
                        <a:rPr lang="nl-BE" dirty="0" smtClean="0"/>
                        <a:t>EXCOM</a:t>
                      </a:r>
                      <a:endParaRPr lang="nl-BE" dirty="0"/>
                    </a:p>
                  </a:txBody>
                  <a:tcPr>
                    <a:solidFill>
                      <a:schemeClr val="bg1"/>
                    </a:solidFill>
                  </a:tcPr>
                </a:tc>
                <a:tc>
                  <a:txBody>
                    <a:bodyPr/>
                    <a:lstStyle/>
                    <a:p>
                      <a:r>
                        <a:rPr lang="nl-BE" dirty="0" smtClean="0"/>
                        <a:t>EXCOM</a:t>
                      </a:r>
                      <a:endParaRPr lang="nl-BE" dirty="0"/>
                    </a:p>
                  </a:txBody>
                  <a:tcPr>
                    <a:solidFill>
                      <a:schemeClr val="bg1"/>
                    </a:solidFill>
                  </a:tcPr>
                </a:tc>
                <a:tc>
                  <a:txBody>
                    <a:bodyPr/>
                    <a:lstStyle/>
                    <a:p>
                      <a:r>
                        <a:rPr lang="nl-BE" dirty="0" smtClean="0"/>
                        <a:t>EXCOM</a:t>
                      </a:r>
                      <a:endParaRPr lang="nl-BE" dirty="0"/>
                    </a:p>
                  </a:txBody>
                  <a:tcPr>
                    <a:solidFill>
                      <a:schemeClr val="bg1"/>
                    </a:solidFill>
                  </a:tcPr>
                </a:tc>
                <a:extLst>
                  <a:ext uri="{0D108BD9-81ED-4DB2-BD59-A6C34878D82A}">
                    <a16:rowId xmlns:a16="http://schemas.microsoft.com/office/drawing/2014/main" val="4063144759"/>
                  </a:ext>
                </a:extLst>
              </a:tr>
            </a:tbl>
          </a:graphicData>
        </a:graphic>
      </p:graphicFrame>
      <p:sp>
        <p:nvSpPr>
          <p:cNvPr id="2" name="Tijdelijke aanduiding voor datum 1"/>
          <p:cNvSpPr>
            <a:spLocks noGrp="1"/>
          </p:cNvSpPr>
          <p:nvPr>
            <p:ph type="dt" sz="half" idx="10"/>
          </p:nvPr>
        </p:nvSpPr>
        <p:spPr/>
        <p:txBody>
          <a:bodyPr/>
          <a:lstStyle/>
          <a:p>
            <a:fld id="{935299EE-739E-4EA5-BE75-1B50CB4F0F24}" type="datetime1">
              <a:rPr lang="nl-BE" smtClean="0"/>
              <a:t>17/03/2017</a:t>
            </a:fld>
            <a:endParaRPr lang="en-US"/>
          </a:p>
        </p:txBody>
      </p:sp>
      <p:sp>
        <p:nvSpPr>
          <p:cNvPr id="3" name="Tijdelijke aanduiding voor voettekst 2"/>
          <p:cNvSpPr>
            <a:spLocks noGrp="1"/>
          </p:cNvSpPr>
          <p:nvPr>
            <p:ph type="ftr" sz="quarter" idx="11"/>
          </p:nvPr>
        </p:nvSpPr>
        <p:spPr/>
        <p:txBody>
          <a:bodyPr/>
          <a:lstStyle/>
          <a:p>
            <a:r>
              <a:rPr lang="en-US" smtClean="0"/>
              <a:t>Belinda Drieghe</a:t>
            </a:r>
            <a:endParaRPr lang="en-US"/>
          </a:p>
        </p:txBody>
      </p:sp>
      <p:sp>
        <p:nvSpPr>
          <p:cNvPr id="4" name="Tijdelijke aanduiding voor dianummer 3"/>
          <p:cNvSpPr>
            <a:spLocks noGrp="1"/>
          </p:cNvSpPr>
          <p:nvPr>
            <p:ph type="sldNum" sz="quarter" idx="12"/>
          </p:nvPr>
        </p:nvSpPr>
        <p:spPr/>
        <p:txBody>
          <a:bodyPr/>
          <a:lstStyle/>
          <a:p>
            <a:fld id="{FCA3638F-6D52-644A-9831-93255061F043}" type="slidenum">
              <a:rPr lang="nl-BE" smtClean="0"/>
              <a:t>5</a:t>
            </a:fld>
            <a:endParaRPr lang="nl-BE"/>
          </a:p>
        </p:txBody>
      </p:sp>
    </p:spTree>
    <p:extLst>
      <p:ext uri="{BB962C8B-B14F-4D97-AF65-F5344CB8AC3E}">
        <p14:creationId xmlns:p14="http://schemas.microsoft.com/office/powerpoint/2010/main" val="219173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Internschip </a:t>
            </a:r>
            <a:r>
              <a:rPr lang="nl-BE" dirty="0" err="1" smtClean="0"/>
              <a:t>coordinator</a:t>
            </a:r>
            <a:endParaRPr lang="nl-BE" dirty="0"/>
          </a:p>
        </p:txBody>
      </p:sp>
      <p:sp>
        <p:nvSpPr>
          <p:cNvPr id="4" name="Tijdelijke aanduiding voor datum 3"/>
          <p:cNvSpPr>
            <a:spLocks noGrp="1"/>
          </p:cNvSpPr>
          <p:nvPr>
            <p:ph type="dt" sz="half" idx="10"/>
          </p:nvPr>
        </p:nvSpPr>
        <p:spPr/>
        <p:txBody>
          <a:bodyPr/>
          <a:lstStyle/>
          <a:p>
            <a:fld id="{323B6FB4-D0A7-4108-9D86-3FBDF145EA91}"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6</a:t>
            </a:fld>
            <a:endParaRPr lang="nl-BE"/>
          </a:p>
        </p:txBody>
      </p:sp>
      <p:pic>
        <p:nvPicPr>
          <p:cNvPr id="9" name="Tijdelijke aanduiding voor inhoud 8"/>
          <p:cNvPicPr>
            <a:picLocks noGrp="1" noChangeAspect="1"/>
          </p:cNvPicPr>
          <p:nvPr>
            <p:ph idx="1"/>
          </p:nvPr>
        </p:nvPicPr>
        <p:blipFill>
          <a:blip r:embed="rId3"/>
          <a:stretch>
            <a:fillRect/>
          </a:stretch>
        </p:blipFill>
        <p:spPr>
          <a:xfrm>
            <a:off x="668762" y="1327842"/>
            <a:ext cx="7732288" cy="4749834"/>
          </a:xfrm>
          <a:prstGeom prst="rect">
            <a:avLst/>
          </a:prstGeom>
        </p:spPr>
      </p:pic>
    </p:spTree>
    <p:extLst>
      <p:ext uri="{BB962C8B-B14F-4D97-AF65-F5344CB8AC3E}">
        <p14:creationId xmlns:p14="http://schemas.microsoft.com/office/powerpoint/2010/main" val="2281590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Clinical</a:t>
            </a:r>
            <a:r>
              <a:rPr lang="nl-BE" dirty="0" smtClean="0"/>
              <a:t> </a:t>
            </a:r>
            <a:r>
              <a:rPr lang="nl-BE" dirty="0" err="1" smtClean="0"/>
              <a:t>practice</a:t>
            </a:r>
            <a:r>
              <a:rPr lang="nl-BE" dirty="0" smtClean="0"/>
              <a:t>: 4 actors</a:t>
            </a:r>
            <a:endParaRPr lang="nl-BE" dirty="0"/>
          </a:p>
        </p:txBody>
      </p:sp>
      <p:sp>
        <p:nvSpPr>
          <p:cNvPr id="3" name="Tijdelijke aanduiding voor inhoud 2"/>
          <p:cNvSpPr>
            <a:spLocks noGrp="1"/>
          </p:cNvSpPr>
          <p:nvPr>
            <p:ph idx="1"/>
          </p:nvPr>
        </p:nvSpPr>
        <p:spPr>
          <a:xfrm>
            <a:off x="683606" y="1576024"/>
            <a:ext cx="8028852" cy="4525963"/>
          </a:xfrm>
        </p:spPr>
        <p:txBody>
          <a:bodyPr/>
          <a:lstStyle/>
          <a:p>
            <a:pPr marL="514350" indent="-514350">
              <a:buFont typeface="+mj-lt"/>
              <a:buAutoNum type="arabicPeriod"/>
            </a:pPr>
            <a:r>
              <a:rPr lang="nl-BE" dirty="0" smtClean="0"/>
              <a:t>The student</a:t>
            </a:r>
          </a:p>
          <a:p>
            <a:pPr marL="514350" indent="-514350">
              <a:buFont typeface="+mj-lt"/>
              <a:buAutoNum type="arabicPeriod"/>
            </a:pPr>
            <a:r>
              <a:rPr lang="nl-BE" dirty="0" smtClean="0"/>
              <a:t>The mentor (supervisor):  traineepost</a:t>
            </a:r>
          </a:p>
          <a:p>
            <a:pPr marL="514350" indent="-514350">
              <a:buFont typeface="+mj-lt"/>
              <a:buAutoNum type="arabicPeriod"/>
            </a:pPr>
            <a:r>
              <a:rPr lang="nl-BE" dirty="0" smtClean="0"/>
              <a:t>The </a:t>
            </a:r>
            <a:r>
              <a:rPr lang="nl-BE" dirty="0" err="1" smtClean="0"/>
              <a:t>lecturer</a:t>
            </a:r>
            <a:r>
              <a:rPr lang="nl-BE" dirty="0" smtClean="0"/>
              <a:t> (</a:t>
            </a:r>
            <a:r>
              <a:rPr lang="nl-BE" dirty="0" err="1" smtClean="0"/>
              <a:t>nursing</a:t>
            </a:r>
            <a:r>
              <a:rPr lang="nl-BE" dirty="0" smtClean="0"/>
              <a:t> teacher): </a:t>
            </a:r>
            <a:r>
              <a:rPr lang="nl-BE" dirty="0" err="1" smtClean="0"/>
              <a:t>university</a:t>
            </a:r>
            <a:endParaRPr lang="nl-BE" dirty="0" smtClean="0"/>
          </a:p>
          <a:p>
            <a:pPr marL="514350" indent="-514350">
              <a:buFont typeface="+mj-lt"/>
              <a:buAutoNum type="arabicPeriod"/>
            </a:pPr>
            <a:r>
              <a:rPr lang="nl-BE" dirty="0" smtClean="0"/>
              <a:t>Assessment team (team of </a:t>
            </a:r>
            <a:r>
              <a:rPr lang="nl-BE" dirty="0" err="1" smtClean="0"/>
              <a:t>lecturers</a:t>
            </a:r>
            <a:r>
              <a:rPr lang="nl-BE" dirty="0" smtClean="0"/>
              <a:t>)</a:t>
            </a:r>
            <a:endParaRPr lang="nl-BE" dirty="0"/>
          </a:p>
        </p:txBody>
      </p:sp>
      <p:sp>
        <p:nvSpPr>
          <p:cNvPr id="4" name="Tijdelijke aanduiding voor datum 3"/>
          <p:cNvSpPr>
            <a:spLocks noGrp="1"/>
          </p:cNvSpPr>
          <p:nvPr>
            <p:ph type="dt" sz="half" idx="10"/>
          </p:nvPr>
        </p:nvSpPr>
        <p:spPr/>
        <p:txBody>
          <a:bodyPr/>
          <a:lstStyle/>
          <a:p>
            <a:fld id="{CE3AADCA-9306-4986-BC6E-5203E6FC5C49}"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7</a:t>
            </a:fld>
            <a:endParaRPr lang="nl-BE"/>
          </a:p>
        </p:txBody>
      </p:sp>
    </p:spTree>
    <p:extLst>
      <p:ext uri="{BB962C8B-B14F-4D97-AF65-F5344CB8AC3E}">
        <p14:creationId xmlns:p14="http://schemas.microsoft.com/office/powerpoint/2010/main" val="104898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7" name="Tijdelijke aanduiding voor inhoud 6"/>
          <p:cNvPicPr>
            <a:picLocks noGrp="1" noChangeAspect="1"/>
          </p:cNvPicPr>
          <p:nvPr>
            <p:ph idx="1"/>
          </p:nvPr>
        </p:nvPicPr>
        <p:blipFill>
          <a:blip r:embed="rId3"/>
          <a:stretch>
            <a:fillRect/>
          </a:stretch>
        </p:blipFill>
        <p:spPr>
          <a:xfrm>
            <a:off x="657948" y="564082"/>
            <a:ext cx="8642421" cy="5886697"/>
          </a:xfrm>
          <a:prstGeom prst="rect">
            <a:avLst/>
          </a:prstGeom>
        </p:spPr>
      </p:pic>
      <p:sp>
        <p:nvSpPr>
          <p:cNvPr id="4" name="Tijdelijke aanduiding voor datum 3"/>
          <p:cNvSpPr>
            <a:spLocks noGrp="1"/>
          </p:cNvSpPr>
          <p:nvPr>
            <p:ph type="dt" sz="half" idx="10"/>
          </p:nvPr>
        </p:nvSpPr>
        <p:spPr/>
        <p:txBody>
          <a:bodyPr/>
          <a:lstStyle/>
          <a:p>
            <a:fld id="{7F2376A4-59A5-4EDA-A63A-142C3947C34A}"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8</a:t>
            </a:fld>
            <a:endParaRPr lang="nl-BE"/>
          </a:p>
        </p:txBody>
      </p:sp>
      <p:sp>
        <p:nvSpPr>
          <p:cNvPr id="8" name="Tekstvak 7"/>
          <p:cNvSpPr txBox="1"/>
          <p:nvPr/>
        </p:nvSpPr>
        <p:spPr>
          <a:xfrm>
            <a:off x="1473185" y="1836246"/>
            <a:ext cx="1723869" cy="1815882"/>
          </a:xfrm>
          <a:prstGeom prst="rect">
            <a:avLst/>
          </a:prstGeom>
          <a:noFill/>
        </p:spPr>
        <p:txBody>
          <a:bodyPr wrap="square" rtlCol="0">
            <a:spAutoFit/>
          </a:bodyPr>
          <a:lstStyle/>
          <a:p>
            <a:pPr algn="ctr"/>
            <a:r>
              <a:rPr lang="nl-BE" sz="2800" b="1" dirty="0" err="1" smtClean="0"/>
              <a:t>Clinical</a:t>
            </a:r>
            <a:r>
              <a:rPr lang="nl-BE" sz="2800" b="1" dirty="0" smtClean="0"/>
              <a:t> </a:t>
            </a:r>
            <a:r>
              <a:rPr lang="nl-BE" sz="2800" b="1" dirty="0" err="1" smtClean="0"/>
              <a:t>practice</a:t>
            </a:r>
            <a:r>
              <a:rPr lang="nl-BE" sz="2800" b="1" dirty="0" smtClean="0"/>
              <a:t> or </a:t>
            </a:r>
            <a:r>
              <a:rPr lang="nl-BE" sz="2800" b="1" dirty="0" err="1" smtClean="0"/>
              <a:t>internship</a:t>
            </a:r>
            <a:endParaRPr lang="nl-BE" sz="2800" b="1" dirty="0"/>
          </a:p>
        </p:txBody>
      </p:sp>
      <p:sp>
        <p:nvSpPr>
          <p:cNvPr id="10" name="Tekstvak 9"/>
          <p:cNvSpPr txBox="1"/>
          <p:nvPr/>
        </p:nvSpPr>
        <p:spPr>
          <a:xfrm>
            <a:off x="5560692" y="1507393"/>
            <a:ext cx="1723869" cy="523220"/>
          </a:xfrm>
          <a:prstGeom prst="rect">
            <a:avLst/>
          </a:prstGeom>
          <a:noFill/>
        </p:spPr>
        <p:txBody>
          <a:bodyPr wrap="square" rtlCol="0">
            <a:spAutoFit/>
          </a:bodyPr>
          <a:lstStyle/>
          <a:p>
            <a:pPr algn="ctr"/>
            <a:r>
              <a:rPr lang="nl-BE" sz="2800" b="1" dirty="0" err="1" smtClean="0"/>
              <a:t>lecturer</a:t>
            </a:r>
            <a:endParaRPr lang="nl-BE" sz="2800" b="1" dirty="0"/>
          </a:p>
        </p:txBody>
      </p:sp>
      <p:sp>
        <p:nvSpPr>
          <p:cNvPr id="11" name="Tekstvak 10"/>
          <p:cNvSpPr txBox="1"/>
          <p:nvPr/>
        </p:nvSpPr>
        <p:spPr>
          <a:xfrm>
            <a:off x="7284561" y="4215235"/>
            <a:ext cx="1723869" cy="523220"/>
          </a:xfrm>
          <a:prstGeom prst="rect">
            <a:avLst/>
          </a:prstGeom>
          <a:noFill/>
        </p:spPr>
        <p:txBody>
          <a:bodyPr wrap="square" rtlCol="0">
            <a:spAutoFit/>
          </a:bodyPr>
          <a:lstStyle/>
          <a:p>
            <a:pPr algn="ctr"/>
            <a:r>
              <a:rPr lang="nl-BE" sz="2800" b="1" dirty="0" smtClean="0"/>
              <a:t>Team</a:t>
            </a:r>
            <a:endParaRPr lang="nl-BE" sz="2800" b="1" dirty="0"/>
          </a:p>
        </p:txBody>
      </p:sp>
      <p:sp>
        <p:nvSpPr>
          <p:cNvPr id="12" name="Tekstvak 11"/>
          <p:cNvSpPr txBox="1"/>
          <p:nvPr/>
        </p:nvSpPr>
        <p:spPr>
          <a:xfrm>
            <a:off x="5163825" y="4896600"/>
            <a:ext cx="1723869" cy="523220"/>
          </a:xfrm>
          <a:prstGeom prst="rect">
            <a:avLst/>
          </a:prstGeom>
          <a:noFill/>
        </p:spPr>
        <p:txBody>
          <a:bodyPr wrap="square" rtlCol="0">
            <a:spAutoFit/>
          </a:bodyPr>
          <a:lstStyle/>
          <a:p>
            <a:pPr algn="ctr"/>
            <a:r>
              <a:rPr lang="nl-BE" sz="2800" b="1" dirty="0" smtClean="0"/>
              <a:t>Mentor</a:t>
            </a:r>
            <a:endParaRPr lang="nl-BE" sz="2800" b="1" dirty="0"/>
          </a:p>
        </p:txBody>
      </p:sp>
      <p:sp>
        <p:nvSpPr>
          <p:cNvPr id="13" name="Tekstvak 12"/>
          <p:cNvSpPr txBox="1"/>
          <p:nvPr/>
        </p:nvSpPr>
        <p:spPr>
          <a:xfrm>
            <a:off x="4012291" y="3128908"/>
            <a:ext cx="1723869" cy="523220"/>
          </a:xfrm>
          <a:prstGeom prst="rect">
            <a:avLst/>
          </a:prstGeom>
          <a:noFill/>
        </p:spPr>
        <p:txBody>
          <a:bodyPr wrap="square" rtlCol="0">
            <a:spAutoFit/>
          </a:bodyPr>
          <a:lstStyle/>
          <a:p>
            <a:pPr algn="ctr"/>
            <a:r>
              <a:rPr lang="nl-BE" sz="2800" b="1" dirty="0" smtClean="0"/>
              <a:t>Student</a:t>
            </a:r>
            <a:endParaRPr lang="nl-BE" sz="2800" b="1" dirty="0"/>
          </a:p>
        </p:txBody>
      </p:sp>
    </p:spTree>
    <p:extLst>
      <p:ext uri="{BB962C8B-B14F-4D97-AF65-F5344CB8AC3E}">
        <p14:creationId xmlns:p14="http://schemas.microsoft.com/office/powerpoint/2010/main" val="1109042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a:t>
            </a:r>
            <a:r>
              <a:rPr lang="nl-BE" dirty="0"/>
              <a:t>.</a:t>
            </a:r>
            <a:r>
              <a:rPr lang="nl-BE" dirty="0" smtClean="0"/>
              <a:t> The student</a:t>
            </a:r>
            <a:endParaRPr lang="nl-BE" dirty="0"/>
          </a:p>
        </p:txBody>
      </p:sp>
      <p:sp>
        <p:nvSpPr>
          <p:cNvPr id="3" name="Tijdelijke aanduiding voor inhoud 2"/>
          <p:cNvSpPr>
            <a:spLocks noGrp="1"/>
          </p:cNvSpPr>
          <p:nvPr>
            <p:ph idx="1"/>
          </p:nvPr>
        </p:nvSpPr>
        <p:spPr>
          <a:xfrm>
            <a:off x="657948" y="1209520"/>
            <a:ext cx="8379114" cy="5245678"/>
          </a:xfrm>
        </p:spPr>
        <p:txBody>
          <a:bodyPr>
            <a:normAutofit/>
          </a:bodyPr>
          <a:lstStyle/>
          <a:p>
            <a:pPr marL="457200" indent="-457200">
              <a:buFont typeface="Arial" panose="020B0604020202020204" pitchFamily="34" charset="0"/>
              <a:buChar char="•"/>
            </a:pPr>
            <a:r>
              <a:rPr lang="nl-BE" dirty="0" err="1" smtClean="0"/>
              <a:t>Before</a:t>
            </a:r>
            <a:r>
              <a:rPr lang="nl-BE" dirty="0" smtClean="0"/>
              <a:t> </a:t>
            </a:r>
            <a:r>
              <a:rPr lang="nl-BE" dirty="0" err="1" smtClean="0"/>
              <a:t>the</a:t>
            </a:r>
            <a:r>
              <a:rPr lang="nl-BE" dirty="0" smtClean="0"/>
              <a:t> </a:t>
            </a:r>
            <a:r>
              <a:rPr lang="nl-BE" dirty="0" err="1" smtClean="0"/>
              <a:t>workplacement</a:t>
            </a:r>
            <a:r>
              <a:rPr lang="nl-BE" dirty="0" smtClean="0"/>
              <a:t>:</a:t>
            </a:r>
          </a:p>
          <a:p>
            <a:pPr marL="727075" lvl="1" indent="-457200">
              <a:buFont typeface="Corbel" panose="020B0503020204020204" pitchFamily="34" charset="0"/>
              <a:buChar char="−"/>
            </a:pPr>
            <a:r>
              <a:rPr lang="nl-BE" dirty="0"/>
              <a:t>List </a:t>
            </a:r>
            <a:r>
              <a:rPr lang="nl-BE" dirty="0" err="1"/>
              <a:t>the</a:t>
            </a:r>
            <a:r>
              <a:rPr lang="nl-BE" dirty="0"/>
              <a:t> </a:t>
            </a:r>
            <a:r>
              <a:rPr lang="nl-BE" dirty="0" smtClean="0">
                <a:hlinkClick r:id="rId3" action="ppaction://hlinksldjump"/>
              </a:rPr>
              <a:t>goals</a:t>
            </a:r>
            <a:r>
              <a:rPr lang="nl-BE" dirty="0" smtClean="0"/>
              <a:t> (</a:t>
            </a:r>
            <a:r>
              <a:rPr lang="nl-BE" dirty="0" err="1" smtClean="0"/>
              <a:t>what</a:t>
            </a:r>
            <a:r>
              <a:rPr lang="nl-BE" dirty="0" smtClean="0"/>
              <a:t> </a:t>
            </a:r>
            <a:r>
              <a:rPr lang="nl-BE" dirty="0" err="1" smtClean="0"/>
              <a:t>they</a:t>
            </a:r>
            <a:r>
              <a:rPr lang="nl-BE" dirty="0" smtClean="0"/>
              <a:t> want </a:t>
            </a:r>
            <a:r>
              <a:rPr lang="nl-BE" dirty="0" err="1" smtClean="0"/>
              <a:t>to</a:t>
            </a:r>
            <a:r>
              <a:rPr lang="nl-BE" dirty="0" smtClean="0"/>
              <a:t> </a:t>
            </a:r>
            <a:r>
              <a:rPr lang="nl-BE" dirty="0" err="1" smtClean="0"/>
              <a:t>achieve</a:t>
            </a:r>
            <a:r>
              <a:rPr lang="nl-BE" dirty="0" smtClean="0"/>
              <a:t> </a:t>
            </a:r>
            <a:r>
              <a:rPr lang="nl-BE" dirty="0" err="1" smtClean="0"/>
              <a:t>during</a:t>
            </a:r>
            <a:r>
              <a:rPr lang="nl-BE" dirty="0" smtClean="0"/>
              <a:t> </a:t>
            </a:r>
            <a:r>
              <a:rPr lang="nl-BE" dirty="0" err="1" smtClean="0"/>
              <a:t>internship</a:t>
            </a:r>
            <a:r>
              <a:rPr lang="nl-BE" dirty="0" smtClean="0"/>
              <a:t>)</a:t>
            </a:r>
            <a:endParaRPr lang="nl-BE" dirty="0"/>
          </a:p>
          <a:p>
            <a:pPr marL="971550" lvl="3" indent="-342900"/>
            <a:r>
              <a:rPr lang="nl-BE" dirty="0" smtClean="0"/>
              <a:t>Technical skills</a:t>
            </a:r>
          </a:p>
          <a:p>
            <a:pPr marL="971550" lvl="3" indent="-342900"/>
            <a:r>
              <a:rPr lang="nl-BE" dirty="0" err="1" smtClean="0"/>
              <a:t>Social</a:t>
            </a:r>
            <a:r>
              <a:rPr lang="nl-BE" dirty="0" smtClean="0"/>
              <a:t> skills</a:t>
            </a:r>
          </a:p>
          <a:p>
            <a:pPr marL="971550" lvl="3" indent="-342900"/>
            <a:r>
              <a:rPr lang="nl-BE" dirty="0" smtClean="0"/>
              <a:t>Personal skills</a:t>
            </a:r>
          </a:p>
          <a:p>
            <a:pPr marL="727075" lvl="1" indent="-457200">
              <a:buFont typeface="Corbel" panose="020B0503020204020204" pitchFamily="34" charset="0"/>
              <a:buChar char="−"/>
            </a:pPr>
            <a:r>
              <a:rPr lang="nl-BE" dirty="0" err="1" smtClean="0"/>
              <a:t>Preparatory</a:t>
            </a:r>
            <a:r>
              <a:rPr lang="nl-BE" dirty="0" smtClean="0"/>
              <a:t> talk </a:t>
            </a:r>
            <a:r>
              <a:rPr lang="nl-BE" dirty="0" err="1" smtClean="0"/>
              <a:t>with</a:t>
            </a:r>
            <a:r>
              <a:rPr lang="nl-BE" dirty="0" smtClean="0"/>
              <a:t> </a:t>
            </a:r>
            <a:r>
              <a:rPr lang="nl-BE" dirty="0" err="1" smtClean="0"/>
              <a:t>the</a:t>
            </a:r>
            <a:r>
              <a:rPr lang="nl-BE" dirty="0" smtClean="0"/>
              <a:t> </a:t>
            </a:r>
            <a:r>
              <a:rPr lang="nl-BE" dirty="0" err="1" smtClean="0"/>
              <a:t>lecturer</a:t>
            </a:r>
            <a:r>
              <a:rPr lang="nl-BE" dirty="0" smtClean="0"/>
              <a:t> of </a:t>
            </a:r>
            <a:r>
              <a:rPr lang="nl-BE" dirty="0" err="1" smtClean="0"/>
              <a:t>the</a:t>
            </a:r>
            <a:r>
              <a:rPr lang="nl-BE" dirty="0" smtClean="0"/>
              <a:t> school</a:t>
            </a:r>
          </a:p>
          <a:p>
            <a:pPr marL="971550" lvl="3" indent="-342900"/>
            <a:r>
              <a:rPr lang="nl-BE" dirty="0" err="1">
                <a:solidFill>
                  <a:srgbClr val="000000"/>
                </a:solidFill>
              </a:rPr>
              <a:t>Expectations</a:t>
            </a:r>
            <a:r>
              <a:rPr lang="nl-BE" dirty="0">
                <a:solidFill>
                  <a:srgbClr val="000000"/>
                </a:solidFill>
              </a:rPr>
              <a:t> , complete </a:t>
            </a:r>
            <a:r>
              <a:rPr lang="nl-BE" dirty="0" err="1">
                <a:solidFill>
                  <a:srgbClr val="000000"/>
                </a:solidFill>
              </a:rPr>
              <a:t>the</a:t>
            </a:r>
            <a:r>
              <a:rPr lang="nl-BE" dirty="0">
                <a:solidFill>
                  <a:srgbClr val="000000"/>
                </a:solidFill>
              </a:rPr>
              <a:t> </a:t>
            </a:r>
            <a:r>
              <a:rPr lang="nl-BE" dirty="0" smtClean="0">
                <a:solidFill>
                  <a:srgbClr val="000000"/>
                </a:solidFill>
              </a:rPr>
              <a:t>goals</a:t>
            </a:r>
            <a:endParaRPr lang="nl-BE" dirty="0" smtClean="0"/>
          </a:p>
          <a:p>
            <a:pPr marL="727075" lvl="1" indent="-457200">
              <a:buFont typeface="Corbel" panose="020B0503020204020204" pitchFamily="34" charset="0"/>
              <a:buChar char="−"/>
            </a:pPr>
            <a:r>
              <a:rPr lang="en-US" dirty="0"/>
              <a:t>Visit internship before first experience </a:t>
            </a:r>
            <a:r>
              <a:rPr lang="en-US" dirty="0" smtClean="0"/>
              <a:t>day</a:t>
            </a:r>
          </a:p>
          <a:p>
            <a:pPr lvl="1" indent="0">
              <a:buNone/>
            </a:pPr>
            <a:r>
              <a:rPr lang="en-US" dirty="0" smtClean="0"/>
              <a:t>	(</a:t>
            </a:r>
            <a:r>
              <a:rPr lang="en-US" dirty="0"/>
              <a:t>recommended, but not </a:t>
            </a:r>
            <a:r>
              <a:rPr lang="en-US" dirty="0" smtClean="0"/>
              <a:t>required)</a:t>
            </a:r>
            <a:endParaRPr lang="nl-BE" dirty="0" smtClean="0"/>
          </a:p>
          <a:p>
            <a:pPr lvl="1" indent="0">
              <a:buNone/>
            </a:pPr>
            <a:endParaRPr lang="nl-BE" dirty="0" smtClean="0"/>
          </a:p>
          <a:p>
            <a:endParaRPr lang="nl-BE" sz="2600" dirty="0" smtClean="0"/>
          </a:p>
          <a:p>
            <a:endParaRPr lang="nl-BE" sz="2600" dirty="0"/>
          </a:p>
        </p:txBody>
      </p:sp>
      <p:sp>
        <p:nvSpPr>
          <p:cNvPr id="4" name="Tijdelijke aanduiding voor datum 3"/>
          <p:cNvSpPr>
            <a:spLocks noGrp="1"/>
          </p:cNvSpPr>
          <p:nvPr>
            <p:ph type="dt" sz="half" idx="10"/>
          </p:nvPr>
        </p:nvSpPr>
        <p:spPr/>
        <p:txBody>
          <a:bodyPr/>
          <a:lstStyle/>
          <a:p>
            <a:fld id="{95BE149B-2411-4D3A-ADA6-547F2B1EC62B}"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9</a:t>
            </a:fld>
            <a:endParaRPr lang="nl-BE"/>
          </a:p>
        </p:txBody>
      </p:sp>
      <p:sp>
        <p:nvSpPr>
          <p:cNvPr id="7" name="Gekromde pijl-rechts 6">
            <a:hlinkClick r:id="rId4" action="ppaction://hlinksldjump"/>
          </p:cNvPr>
          <p:cNvSpPr/>
          <p:nvPr/>
        </p:nvSpPr>
        <p:spPr>
          <a:xfrm>
            <a:off x="8239125" y="5629275"/>
            <a:ext cx="447675" cy="495300"/>
          </a:xfrm>
          <a:prstGeom prst="curv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978616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disee_templat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odisee_template_eng</Template>
  <TotalTime>0</TotalTime>
  <Words>4399</Words>
  <Application>Microsoft Office PowerPoint</Application>
  <PresentationFormat>On-screen Show (4:3)</PresentationFormat>
  <Paragraphs>508</Paragraphs>
  <Slides>22</Slides>
  <Notes>22</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22</vt:i4>
      </vt:variant>
    </vt:vector>
  </HeadingPairs>
  <TitlesOfParts>
    <vt:vector size="32" baseType="lpstr">
      <vt:lpstr>Arial</vt:lpstr>
      <vt:lpstr>Calibri</vt:lpstr>
      <vt:lpstr>Corbel</vt:lpstr>
      <vt:lpstr>odisee_template</vt:lpstr>
      <vt:lpstr>2_Odisee</vt:lpstr>
      <vt:lpstr>3_Odisee</vt:lpstr>
      <vt:lpstr>7_Odisee</vt:lpstr>
      <vt:lpstr>4_Odisee</vt:lpstr>
      <vt:lpstr>5_Odisee</vt:lpstr>
      <vt:lpstr>6_Odisee</vt:lpstr>
      <vt:lpstr>PowerPoint Presentation</vt:lpstr>
      <vt:lpstr> 4 themes</vt:lpstr>
      <vt:lpstr>I. Organisation of internship</vt:lpstr>
      <vt:lpstr>PowerPoint Presentation</vt:lpstr>
      <vt:lpstr>PowerPoint Presentation</vt:lpstr>
      <vt:lpstr>Internschip coordinator</vt:lpstr>
      <vt:lpstr>Clinical practice: 4 actors</vt:lpstr>
      <vt:lpstr>PowerPoint Presentation</vt:lpstr>
      <vt:lpstr>1. The student</vt:lpstr>
      <vt:lpstr>Formulating goals</vt:lpstr>
      <vt:lpstr>1. The student</vt:lpstr>
      <vt:lpstr>1. The student</vt:lpstr>
      <vt:lpstr>2. The mentor</vt:lpstr>
      <vt:lpstr>2. The mentor</vt:lpstr>
      <vt:lpstr>2. The mentor</vt:lpstr>
      <vt:lpstr>3. The lecturer</vt:lpstr>
      <vt:lpstr>4. The assessment team </vt:lpstr>
      <vt:lpstr>II. Feedback</vt:lpstr>
      <vt:lpstr>Types of feedback</vt:lpstr>
      <vt:lpstr>Effective feedback</vt:lpstr>
      <vt:lpstr>How to give feedback</vt:lpstr>
      <vt:lpstr>III. Evaluation form</vt:lpstr>
    </vt:vector>
  </TitlesOfParts>
  <Company>Odisee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Willem vanden Berg</dc:creator>
  <cp:lastModifiedBy>Willem vanden Berg</cp:lastModifiedBy>
  <cp:revision>1</cp:revision>
  <dcterms:created xsi:type="dcterms:W3CDTF">2017-03-17T09:02:04Z</dcterms:created>
  <dcterms:modified xsi:type="dcterms:W3CDTF">2017-03-17T09:02:37Z</dcterms:modified>
</cp:coreProperties>
</file>