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64" r:id="rId2"/>
    <p:sldMasterId id="2147483670" r:id="rId3"/>
    <p:sldMasterId id="2147483694" r:id="rId4"/>
    <p:sldMasterId id="2147483676" r:id="rId5"/>
    <p:sldMasterId id="2147483682" r:id="rId6"/>
    <p:sldMasterId id="2147483688" r:id="rId7"/>
  </p:sldMasterIdLst>
  <p:notesMasterIdLst>
    <p:notesMasterId r:id="rId22"/>
  </p:notesMasterIdLst>
  <p:handoutMasterIdLst>
    <p:handoutMasterId r:id="rId23"/>
  </p:handoutMasterIdLst>
  <p:sldIdLst>
    <p:sldId id="258" r:id="rId8"/>
    <p:sldId id="259" r:id="rId9"/>
    <p:sldId id="261" r:id="rId10"/>
    <p:sldId id="262" r:id="rId11"/>
    <p:sldId id="263" r:id="rId12"/>
    <p:sldId id="280" r:id="rId13"/>
    <p:sldId id="289" r:id="rId14"/>
    <p:sldId id="286" r:id="rId15"/>
    <p:sldId id="288" r:id="rId16"/>
    <p:sldId id="290" r:id="rId17"/>
    <p:sldId id="266" r:id="rId18"/>
    <p:sldId id="267" r:id="rId19"/>
    <p:sldId id="268" r:id="rId20"/>
    <p:sldId id="269" r:id="rId2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9">
          <p15:clr>
            <a:srgbClr val="A4A3A4"/>
          </p15:clr>
        </p15:guide>
        <p15:guide id="2" pos="4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98B64"/>
    <a:srgbClr val="C6714A"/>
    <a:srgbClr val="DCA655"/>
    <a:srgbClr val="6B4189"/>
    <a:srgbClr val="3F9A79"/>
    <a:srgbClr val="16666F"/>
    <a:srgbClr val="447E90"/>
    <a:srgbClr val="4E8DCC"/>
    <a:srgbClr val="89B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754" autoAdjust="0"/>
  </p:normalViewPr>
  <p:slideViewPr>
    <p:cSldViewPr snapToGrid="0" snapToObjects="1" showGuides="1">
      <p:cViewPr varScale="1">
        <p:scale>
          <a:sx n="70" d="100"/>
          <a:sy n="70" d="100"/>
        </p:scale>
        <p:origin x="1284" y="72"/>
      </p:cViewPr>
      <p:guideLst>
        <p:guide orient="horz" pos="649"/>
        <p:guide pos="470"/>
      </p:guideLst>
    </p:cSldViewPr>
  </p:slideViewPr>
  <p:outlineViewPr>
    <p:cViewPr>
      <p:scale>
        <a:sx n="33" d="100"/>
        <a:sy n="33" d="100"/>
      </p:scale>
      <p:origin x="0" y="-57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518152A-4670-DD4C-AAFC-C17F734418B3}" type="datetimeFigureOut">
              <a:rPr lang="nl-BE"/>
              <a:pPr/>
              <a:t>8/02/2015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C04A2F-BD0D-8B4B-8C63-218B4E48F359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891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C900B5-6857-DB44-9846-7C78C09874F3}" type="datetimeFigureOut">
              <a:rPr lang="nl-BE"/>
              <a:pPr/>
              <a:t>8/02/2015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BB8F35-2A73-D34D-93FE-F1753C8EDAEC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4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2.jpe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2.jpe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2.jpe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89B36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nl-BE" noProof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8" y="1030288"/>
            <a:ext cx="9186128" cy="3860785"/>
          </a:xfrm>
          <a:prstGeom prst="rect">
            <a:avLst/>
          </a:prstGeom>
          <a:ln>
            <a:noFill/>
          </a:ln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91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C9-1505-40CB-B20E-572AD354A7CC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8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447E9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7118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C159-B3EF-4469-8684-08A2958FD84F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75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0F2B-1AF0-46E6-AB71-B7076FD23528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87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90DF-9A43-47DA-AA2F-F05B85952990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93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52D5-F850-4DDA-BBBF-F438E7D60941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8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198B6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5281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08E8-29B8-408C-8D24-991A5FFE30A5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008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9F13-710D-4600-A5C9-928EA191E3AC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25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6D27-9053-4EB4-B0F1-36132077DA64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9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EA08-4EDD-40D9-B53F-1E625F134F77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45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38B7-B5B0-471B-93C1-7D459B7BC4A8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99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6B418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5713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5878-BA5A-4424-8AD6-CFD83E2A9AE2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6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7ED7-DE95-4C1D-9D06-4452891FC962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77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A4CA-BE21-4DD7-AC71-5DE87E984E87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164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FB27-9858-4A46-98A7-A396E90CABB2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09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DCA65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416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8BCC-4A5D-4E97-B149-57C2A0070A6B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493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484-6841-4ED0-A281-320E885CED05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715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9947-1C7F-47BD-9823-6AE35F7DA5ED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6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DA278-7D40-4948-8FDC-AB08ECC6D203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944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0899-500F-46F7-BB5F-BA866EB7F449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403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C671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51107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1DD6-F427-48F3-A0F8-A406002FA963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124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D4EE-DE0A-4EAE-BD4C-29EE16152998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403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8353-81B1-46BB-A1BC-53243EA88660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633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E1F3-16E4-4814-818D-EF3954B0AEA7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1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0196-FD4E-493D-B9A9-1A8FC9F3A5E8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1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6B21-1DF9-4FA3-BFC4-6B191B2936F6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4E8DC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439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7C-FDA2-4D2B-8F2B-3801BB62342A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3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BF2C-2394-4AF1-90AD-724C19494097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9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AE58-62C9-46C3-A340-A89ED10E6C04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5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89B36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EC199BF0-F927-44D3-93F6-C0AD4860D34B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6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89B368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4E8DC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768EDC74-E97B-47DC-A20E-23D4BCCED2DC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7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4E8DCC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447E90"/>
          </a:solidFill>
          <a:ln>
            <a:solidFill>
              <a:srgbClr val="447E9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5D943065-904F-4FC0-B5CD-2412503997E5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447E90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198B6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01D374A7-F8DB-49F6-AD5B-B6E559AD20BA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8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198B64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6B418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0A5D04CE-642D-42C6-B747-79678EBAAF05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5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6B4189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DCA65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D17202BB-BC1C-404F-B3E3-40E457706BE4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1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DCA655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C671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9A34E3EE-018A-4867-8A7E-37F9867A2ACE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4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C6714A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CCNURCA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01/12/2013 – </a:t>
            </a:r>
            <a:r>
              <a:rPr lang="en-US" dirty="0" smtClean="0"/>
              <a:t>09</a:t>
            </a:r>
            <a:r>
              <a:rPr lang="en-US" dirty="0" smtClean="0"/>
              <a:t>/02/2014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9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7C-FDA2-4D2B-8F2B-3801BB62342A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pPr/>
              <a:t>10</a:t>
            </a:fld>
            <a:endParaRPr lang="nl-BE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STAFF cost</a:t>
            </a:r>
            <a:endParaRPr lang="en-US" dirty="0"/>
          </a:p>
        </p:txBody>
      </p:sp>
      <p:sp>
        <p:nvSpPr>
          <p:cNvPr id="8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>
                <a:latin typeface="Corbel" panose="020B0503020204020204" pitchFamily="34" charset="0"/>
              </a:rPr>
              <a:t>Total </a:t>
            </a:r>
            <a:r>
              <a:rPr lang="nl-BE" sz="3200" dirty="0" smtClean="0">
                <a:latin typeface="Corbel" panose="020B0503020204020204" pitchFamily="34" charset="0"/>
              </a:rPr>
              <a:t>(STAFF)budget</a:t>
            </a:r>
            <a:r>
              <a:rPr lang="nl-BE" sz="3200" dirty="0">
                <a:latin typeface="Corbel" panose="020B0503020204020204" pitchFamily="34" charset="0"/>
              </a:rPr>
              <a:t>: 	</a:t>
            </a:r>
            <a:r>
              <a:rPr lang="nl-BE" sz="3200" dirty="0" smtClean="0">
                <a:latin typeface="Corbel" panose="020B0503020204020204" pitchFamily="34" charset="0"/>
              </a:rPr>
              <a:t>294.880,00</a:t>
            </a:r>
            <a:r>
              <a:rPr lang="nl-BE" sz="3200" dirty="0" smtClean="0"/>
              <a:t> </a:t>
            </a:r>
            <a:r>
              <a:rPr lang="nl-BE" sz="3200" dirty="0" smtClean="0">
                <a:latin typeface="Corbel" panose="020B0503020204020204" pitchFamily="34" charset="0"/>
              </a:rPr>
              <a:t> </a:t>
            </a:r>
            <a:r>
              <a:rPr lang="nl-BE" sz="3200" dirty="0">
                <a:latin typeface="Corbel" panose="020B0503020204020204" pitchFamily="34" charset="0"/>
              </a:rPr>
              <a:t>Euro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3200" dirty="0">
              <a:latin typeface="Corbel" panose="020B05030202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3200" dirty="0" smtClean="0">
                <a:latin typeface="Corbel" panose="020B0503020204020204" pitchFamily="34" charset="0"/>
              </a:rPr>
              <a:t>Debet 2014:	1.050,00 €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3200" dirty="0" smtClean="0">
                <a:latin typeface="Corbel" panose="020B0503020204020204" pitchFamily="34" charset="0"/>
              </a:rPr>
              <a:t>Debet 2015:	4.380,00 €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3200" dirty="0" smtClean="0">
                <a:latin typeface="Corbel" panose="020B0503020204020204" pitchFamily="34" charset="0"/>
              </a:rPr>
              <a:t>Total:			5.430,00 €</a:t>
            </a:r>
            <a:r>
              <a:rPr lang="nl-BE" sz="3200" dirty="0">
                <a:latin typeface="Corbel" panose="020B0503020204020204" pitchFamily="34" charset="0"/>
              </a:rPr>
              <a:t>		</a:t>
            </a:r>
            <a:r>
              <a:rPr lang="nl-BE" sz="3200" dirty="0" smtClean="0">
                <a:latin typeface="Corbel" panose="020B0503020204020204" pitchFamily="34" charset="0"/>
              </a:rPr>
              <a:t>= 1,84%</a:t>
            </a:r>
            <a:endParaRPr lang="nl-BE" sz="3200" dirty="0">
              <a:latin typeface="Corbel" panose="020B0503020204020204" pitchFamily="34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83482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/>
              <a:t>. </a:t>
            </a:r>
            <a:r>
              <a:rPr lang="en-US" dirty="0" smtClean="0"/>
              <a:t>Interim report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Deadline: 1 June 2015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6437-C6EF-45DF-8B80-1B80F6BCA684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9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A865-F0BC-47C6-8E36-BB7484082401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en-US"/>
              <a:pPr/>
              <a:t>12</a:t>
            </a:fld>
            <a:endParaRPr lang="en-US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098" y="1228905"/>
            <a:ext cx="4211638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810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FF53-E864-4A1B-8542-9928C6809A89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5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4B21-709F-4624-8665-139D9635FC63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48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NEW budget table</a:t>
            </a:r>
          </a:p>
          <a:p>
            <a:pPr marL="514350" indent="-514350">
              <a:buAutoNum type="arabicPeriod"/>
            </a:pPr>
            <a:r>
              <a:rPr lang="en-US" dirty="0" smtClean="0"/>
              <a:t>Analytical </a:t>
            </a:r>
            <a:r>
              <a:rPr lang="en-US" dirty="0" smtClean="0"/>
              <a:t>account</a:t>
            </a:r>
          </a:p>
          <a:p>
            <a:pPr marL="514350" indent="-514350">
              <a:buAutoNum type="arabicPeriod"/>
            </a:pPr>
            <a:r>
              <a:rPr lang="en-US" dirty="0" smtClean="0"/>
              <a:t>Travel &amp; Subsistence</a:t>
            </a:r>
          </a:p>
          <a:p>
            <a:pPr marL="514350" indent="-514350">
              <a:buAutoNum type="arabicPeriod"/>
            </a:pPr>
            <a:r>
              <a:rPr lang="en-US" dirty="0" smtClean="0"/>
              <a:t>Staff cost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Interim report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65141-0C19-40B1-A0D2-E50ECD9FE8DE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Odisee</a:t>
            </a:r>
            <a:r>
              <a:rPr lang="en-US" dirty="0" smtClean="0"/>
              <a:t> </a:t>
            </a:r>
            <a:r>
              <a:rPr lang="en-US" dirty="0" err="1" smtClean="0"/>
              <a:t>vzw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6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From </a:t>
            </a:r>
            <a:r>
              <a:rPr lang="en-US" dirty="0" smtClean="0"/>
              <a:t>OLD to New budget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420483"/>
              </p:ext>
            </p:extLst>
          </p:nvPr>
        </p:nvGraphicFramePr>
        <p:xfrm>
          <a:off x="1174600" y="1141545"/>
          <a:ext cx="6437966" cy="4969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1661"/>
                <a:gridCol w="461661"/>
                <a:gridCol w="461661"/>
                <a:gridCol w="461661"/>
                <a:gridCol w="461661"/>
                <a:gridCol w="461661"/>
                <a:gridCol w="461661"/>
                <a:gridCol w="461661"/>
                <a:gridCol w="461661"/>
                <a:gridCol w="577076"/>
                <a:gridCol w="541009"/>
                <a:gridCol w="625166"/>
                <a:gridCol w="539766"/>
              </a:tblGrid>
              <a:tr h="340137"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BUDGET BREAKDOWN BY PARTNER INSTITUTION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Table 10</a:t>
                      </a:r>
                      <a:endParaRPr lang="nl-B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</a:tr>
              <a:tr h="151597"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</a:tr>
              <a:tr h="81573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Partner Ref. N°</a:t>
                      </a:r>
                      <a:endParaRPr lang="nl-BE" sz="8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Short name of the organisation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Country code</a:t>
                      </a:r>
                      <a:endParaRPr lang="nl-BE" sz="8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700" u="none" strike="noStrike">
                          <a:effectLst/>
                        </a:rPr>
                        <a:t>(1) Staff costs (€)</a:t>
                      </a:r>
                      <a:endParaRPr lang="nl-BE" sz="7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(2) Travel costs &amp;costs of stay (€)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700" u="none" strike="noStrike">
                          <a:effectLst/>
                        </a:rPr>
                        <a:t>(3) Equipment (€)</a:t>
                      </a:r>
                      <a:endParaRPr lang="nl-BE" sz="7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700" u="none" strike="noStrike">
                          <a:effectLst/>
                        </a:rPr>
                        <a:t>(4) Printing &amp; Publishing (€)</a:t>
                      </a:r>
                      <a:endParaRPr lang="nl-BE" sz="7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700" u="none" strike="noStrike">
                          <a:effectLst/>
                        </a:rPr>
                        <a:t>(5) Other costs (€)</a:t>
                      </a:r>
                      <a:endParaRPr lang="nl-BE" sz="7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Total eligible DIRECT COSTS (€) (1+2+3+4+5)</a:t>
                      </a:r>
                      <a:endParaRPr lang="en-US" sz="7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700" u="none" strike="noStrike">
                          <a:effectLst/>
                        </a:rPr>
                        <a:t>INDIRECT COSTS* (€)</a:t>
                      </a:r>
                      <a:endParaRPr lang="nl-BE" sz="7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TOTAL ELIGIBLE Costs (€) (Direct+Indirect) equals</a:t>
                      </a:r>
                      <a:br>
                        <a:rPr lang="en-US" sz="700" u="none" strike="noStrike">
                          <a:effectLst/>
                        </a:rPr>
                      </a:br>
                      <a:r>
                        <a:rPr lang="en-US" sz="700" u="none" strike="noStrike">
                          <a:effectLst/>
                        </a:rPr>
                        <a:t>(A+B)</a:t>
                      </a:r>
                      <a:endParaRPr lang="en-US" sz="7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700" u="none" strike="noStrike">
                          <a:effectLst/>
                        </a:rPr>
                        <a:t>A. Tempus Grant (€)         (90%)</a:t>
                      </a:r>
                      <a:endParaRPr lang="nl-BE" sz="7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700" u="none" strike="noStrike">
                          <a:effectLst/>
                        </a:rPr>
                        <a:t>B. Co-financing (€) </a:t>
                      </a:r>
                      <a:br>
                        <a:rPr lang="nl-BE" sz="700" u="none" strike="noStrike">
                          <a:effectLst/>
                        </a:rPr>
                      </a:br>
                      <a:r>
                        <a:rPr lang="nl-BE" sz="700" u="none" strike="noStrike">
                          <a:effectLst/>
                        </a:rPr>
                        <a:t>(10%)</a:t>
                      </a:r>
                      <a:endParaRPr lang="nl-BE" sz="7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</a:tr>
              <a:tr h="151597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1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KAHO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BE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84930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37400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700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13000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136030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23997,39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160027,39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rowSpan="22"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rowSpan="22"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 dirty="0">
                          <a:effectLst/>
                        </a:rPr>
                        <a:t> 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</a:tr>
              <a:tr h="144377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2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u="none" strike="noStrike">
                          <a:effectLst/>
                        </a:rPr>
                        <a:t>UES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BA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34437,5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35900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30650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1800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2500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105287,5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6881,93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112169,43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4377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3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800" u="none" strike="noStrike">
                          <a:effectLst/>
                        </a:rPr>
                        <a:t>SVEMO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BA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21612,5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32020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30650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1100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85382,5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4424,10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89806,60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4377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4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800" u="none" strike="noStrike">
                          <a:effectLst/>
                        </a:rPr>
                        <a:t>UNZE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BA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21280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32520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30650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1200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85650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4424,10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90074,10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4377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5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800" u="none" strike="noStrike">
                          <a:effectLst/>
                        </a:rPr>
                        <a:t>UOM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ME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20947,5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30670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30650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1100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83367,5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4424,10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87791,60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4377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6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800" u="none" strike="noStrike">
                          <a:effectLst/>
                        </a:rPr>
                        <a:t>ECUG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AL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19475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35360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30650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1000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86485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4424,10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90909,10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4377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7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800" u="none" strike="noStrike">
                          <a:effectLst/>
                        </a:rPr>
                        <a:t>FSNU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AL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19617,5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34860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30650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1000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86127,5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4424,10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90551,60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4377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8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800" u="none" strike="noStrike">
                          <a:effectLst/>
                        </a:rPr>
                        <a:t>UNISHK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AL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20615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32690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30650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1100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85055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4424,10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89479,10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45442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9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800" u="none" strike="noStrike">
                          <a:effectLst/>
                        </a:rPr>
                        <a:t>HENZAUAS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NL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27711,5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22420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400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50531,5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2949,40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53480,90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4377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10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800" u="none" strike="noStrike">
                          <a:effectLst/>
                        </a:rPr>
                        <a:t>UNIPO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SL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24253,5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21500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300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46053,5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2949,40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49002,90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4377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11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800" u="none" strike="noStrike">
                          <a:effectLst/>
                        </a:rPr>
                        <a:t>MINRS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BA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6610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6610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0,00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6610,00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45442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12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800" u="none" strike="noStrike">
                          <a:effectLst/>
                        </a:rPr>
                        <a:t>MONKSZDK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BA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6050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6050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0,00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6050,00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4377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13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800" u="none" strike="noStrike">
                          <a:effectLst/>
                        </a:rPr>
                        <a:t>MOE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ME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6600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6600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0,00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6600,00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4377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14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800" u="none" strike="noStrike">
                          <a:effectLst/>
                        </a:rPr>
                        <a:t>MZRS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BA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6610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6610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0,00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6610,00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45442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15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800" u="none" strike="noStrike">
                          <a:effectLst/>
                        </a:rPr>
                        <a:t>MINZDRSHNZ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BA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5940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5940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0,00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5940,00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4377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16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800" u="none" strike="noStrike">
                          <a:effectLst/>
                        </a:rPr>
                        <a:t>MINZDR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BA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6050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6050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0,00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6050,00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4377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17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MOH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AL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16780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16780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0,00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16780,00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4377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4377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4377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4377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51597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900" u="none" strike="noStrike">
                          <a:effectLst/>
                        </a:rPr>
                        <a:t> </a:t>
                      </a:r>
                      <a:endParaRPr lang="nl-B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51597"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u="none" strike="noStrike">
                          <a:effectLst/>
                        </a:rPr>
                        <a:t>TOTAL:</a:t>
                      </a:r>
                      <a:endParaRPr lang="nl-BE" sz="9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900" u="none" strike="noStrike">
                          <a:effectLst/>
                        </a:rPr>
                        <a:t>294880</a:t>
                      </a:r>
                      <a:endParaRPr lang="nl-BE" sz="9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900" u="none" strike="noStrike">
                          <a:effectLst/>
                        </a:rPr>
                        <a:t>369980</a:t>
                      </a:r>
                      <a:endParaRPr lang="nl-BE" sz="9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900" u="none" strike="noStrike">
                          <a:effectLst/>
                        </a:rPr>
                        <a:t>214550</a:t>
                      </a:r>
                      <a:endParaRPr lang="nl-BE" sz="9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900" u="none" strike="noStrike">
                          <a:effectLst/>
                        </a:rPr>
                        <a:t>9700</a:t>
                      </a:r>
                      <a:endParaRPr lang="nl-BE" sz="9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900" u="none" strike="noStrike">
                          <a:effectLst/>
                        </a:rPr>
                        <a:t>15500</a:t>
                      </a:r>
                      <a:endParaRPr lang="nl-BE" sz="9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900" u="none" strike="noStrike">
                          <a:effectLst/>
                        </a:rPr>
                        <a:t>904610</a:t>
                      </a:r>
                      <a:endParaRPr lang="nl-BE" sz="9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900" u="none" strike="noStrike">
                          <a:effectLst/>
                        </a:rPr>
                        <a:t>63322,70</a:t>
                      </a:r>
                      <a:endParaRPr lang="nl-BE" sz="9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900" u="none" strike="noStrike">
                          <a:effectLst/>
                        </a:rPr>
                        <a:t>967932,70</a:t>
                      </a:r>
                      <a:endParaRPr lang="nl-BE" sz="9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900" u="none" strike="noStrike">
                          <a:effectLst/>
                        </a:rPr>
                        <a:t>871139,34</a:t>
                      </a:r>
                      <a:endParaRPr lang="nl-BE" sz="9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900" u="none" strike="noStrike" dirty="0">
                          <a:effectLst/>
                        </a:rPr>
                        <a:t>96793,36</a:t>
                      </a:r>
                      <a:endParaRPr lang="nl-BE" sz="900" b="1" i="0" u="none" strike="noStrike" dirty="0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9" marR="7219" marT="7219" marB="0" anchor="b"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292E-DDAC-4B62-86F3-3090A8986C33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4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From </a:t>
            </a:r>
            <a:r>
              <a:rPr lang="en-US" dirty="0" smtClean="0"/>
              <a:t>Old </a:t>
            </a:r>
            <a:r>
              <a:rPr lang="en-US" dirty="0"/>
              <a:t>to NEW budget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7516401" y="3328064"/>
            <a:ext cx="1725765" cy="615033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3E68-B234-4CBA-84B1-50733C5572CF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en-US"/>
              <a:pPr/>
              <a:t>4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678569"/>
              </p:ext>
            </p:extLst>
          </p:nvPr>
        </p:nvGraphicFramePr>
        <p:xfrm>
          <a:off x="840057" y="1166813"/>
          <a:ext cx="6867545" cy="4956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7569"/>
                <a:gridCol w="477569"/>
                <a:gridCol w="477569"/>
                <a:gridCol w="487519"/>
                <a:gridCol w="487519"/>
                <a:gridCol w="487519"/>
                <a:gridCol w="487519"/>
                <a:gridCol w="487519"/>
                <a:gridCol w="497467"/>
                <a:gridCol w="606911"/>
                <a:gridCol w="567114"/>
                <a:gridCol w="646708"/>
                <a:gridCol w="679043"/>
              </a:tblGrid>
              <a:tr h="186618">
                <a:tc>
                  <a:txBody>
                    <a:bodyPr/>
                    <a:lstStyle/>
                    <a:p>
                      <a:pPr algn="l" fontAlgn="b"/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BUDGET BREAKDOWN BY PARTNER INSTITUTION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>
                          <a:effectLst/>
                        </a:rPr>
                        <a:t>Table 10</a:t>
                      </a:r>
                      <a:endParaRPr lang="nl-B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</a:tr>
              <a:tr h="156759">
                <a:tc>
                  <a:txBody>
                    <a:bodyPr/>
                    <a:lstStyle/>
                    <a:p>
                      <a:pPr algn="l" fontAlgn="b"/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</a:tr>
              <a:tr h="84351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700" u="none" strike="noStrike">
                          <a:effectLst/>
                        </a:rPr>
                        <a:t>Partner Ref. N°</a:t>
                      </a:r>
                      <a:endParaRPr lang="nl-BE" sz="7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Short name of the organisation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700" u="none" strike="noStrike">
                          <a:effectLst/>
                        </a:rPr>
                        <a:t>Country code</a:t>
                      </a:r>
                      <a:endParaRPr lang="nl-BE" sz="7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600" u="none" strike="noStrike">
                          <a:effectLst/>
                        </a:rPr>
                        <a:t>(1) Staff costs (€)</a:t>
                      </a:r>
                      <a:endParaRPr lang="nl-BE" sz="6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(2) Travel costs &amp;costs of stay (€)</a:t>
                      </a:r>
                      <a:endParaRPr lang="en-US" sz="6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600" u="none" strike="noStrike">
                          <a:effectLst/>
                        </a:rPr>
                        <a:t>(3) Equipment (€)</a:t>
                      </a:r>
                      <a:endParaRPr lang="nl-BE" sz="6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600" u="none" strike="noStrike">
                          <a:effectLst/>
                        </a:rPr>
                        <a:t>(4) Printing &amp; Publishing (€)</a:t>
                      </a:r>
                      <a:endParaRPr lang="nl-BE" sz="6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600" u="none" strike="noStrike">
                          <a:effectLst/>
                        </a:rPr>
                        <a:t>(5) Other costs (€)</a:t>
                      </a:r>
                      <a:endParaRPr lang="nl-BE" sz="6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Total eligible DIRECT COSTS (€) (1+2+3+4+5)</a:t>
                      </a:r>
                      <a:endParaRPr lang="en-US" sz="6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600" u="none" strike="noStrike">
                          <a:effectLst/>
                        </a:rPr>
                        <a:t>INDIRECT COSTS* (€)</a:t>
                      </a:r>
                      <a:endParaRPr lang="nl-BE" sz="6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TOTAL ELIGIBLE Costs (€) (Direct+Indirect) equals</a:t>
                      </a:r>
                      <a:br>
                        <a:rPr lang="en-US" sz="600" u="none" strike="noStrike">
                          <a:effectLst/>
                        </a:rPr>
                      </a:br>
                      <a:r>
                        <a:rPr lang="en-US" sz="600" u="none" strike="noStrike">
                          <a:effectLst/>
                        </a:rPr>
                        <a:t>(A+B)</a:t>
                      </a:r>
                      <a:endParaRPr lang="en-US" sz="6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600" u="none" strike="noStrike">
                          <a:effectLst/>
                        </a:rPr>
                        <a:t>A. Tempus Grant (€)         (90%)</a:t>
                      </a:r>
                      <a:endParaRPr lang="nl-BE" sz="6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600" u="none" strike="noStrike">
                          <a:effectLst/>
                        </a:rPr>
                        <a:t>B. Co-financing (€) </a:t>
                      </a:r>
                      <a:br>
                        <a:rPr lang="nl-BE" sz="600" u="none" strike="noStrike">
                          <a:effectLst/>
                        </a:rPr>
                      </a:br>
                      <a:r>
                        <a:rPr lang="nl-BE" sz="600" u="none" strike="noStrike">
                          <a:effectLst/>
                        </a:rPr>
                        <a:t>(10%)</a:t>
                      </a:r>
                      <a:endParaRPr lang="nl-BE" sz="6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</a:tr>
              <a:tr h="156759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1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KAHO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BE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82930,00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35400,00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700,00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13000,00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132030,00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24500,00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156530,00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rowSpan="22"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rowSpan="22"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</a:tr>
              <a:tr h="14929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2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700" u="none" strike="noStrike">
                          <a:effectLst/>
                        </a:rPr>
                        <a:t>UES</a:t>
                      </a:r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BA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33437,50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34900,00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30650,00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1800,00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2500,00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103287,50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7000,00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110287,50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929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3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700" u="none" strike="noStrike">
                          <a:effectLst/>
                        </a:rPr>
                        <a:t>SVEMO</a:t>
                      </a:r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BA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20612,50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31020,00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30650,00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1100,00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83382,50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4000,00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87382,50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929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4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700" u="none" strike="noStrike">
                          <a:effectLst/>
                        </a:rPr>
                        <a:t>UNZE</a:t>
                      </a:r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BA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20280,00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31520,00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30650,00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1200,00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83650,00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4000,00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87650,00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929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5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700" u="none" strike="noStrike">
                          <a:effectLst/>
                        </a:rPr>
                        <a:t>UOM</a:t>
                      </a:r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ME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19947,50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29670,00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30650,00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1100,00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81367,50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4000,00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85367,50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929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6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700" u="none" strike="noStrike">
                          <a:effectLst/>
                        </a:rPr>
                        <a:t>ECUG</a:t>
                      </a:r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AL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18475,00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34360,00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30650,00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1000,00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84485,00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4000,00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88485,00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929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7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700" u="none" strike="noStrike">
                          <a:effectLst/>
                        </a:rPr>
                        <a:t>FSNU</a:t>
                      </a:r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AL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18617,50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33860,00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30650,00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1000,00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84127,50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4000,00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88127,50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929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8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700" u="none" strike="noStrike">
                          <a:effectLst/>
                        </a:rPr>
                        <a:t>UNISHK</a:t>
                      </a:r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AL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19615,00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31690,00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30650,00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1100,00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83055,00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4000,00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87055,00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53800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9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700" u="none" strike="noStrike">
                          <a:effectLst/>
                        </a:rPr>
                        <a:t>HENZAUAS</a:t>
                      </a:r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NL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27211,50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22420,00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400,00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50031,50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3422,70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53454,20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929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10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700" u="none" strike="noStrike">
                          <a:effectLst/>
                        </a:rPr>
                        <a:t>UNIPO</a:t>
                      </a:r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SL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23753,50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21500,00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300,00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45553,50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3000,00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48553,50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929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11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700" u="none" strike="noStrike">
                          <a:effectLst/>
                        </a:rPr>
                        <a:t>MINRS</a:t>
                      </a:r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BA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6610,00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6610,00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6610,00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53800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12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700" u="none" strike="noStrike">
                          <a:effectLst/>
                        </a:rPr>
                        <a:t>MONKSZDK</a:t>
                      </a:r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BA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6050,00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6050,00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6050,00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929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13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700" u="none" strike="noStrike">
                          <a:effectLst/>
                        </a:rPr>
                        <a:t>MOE</a:t>
                      </a:r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ME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6600,00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6600,00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6600,00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929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14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700" u="none" strike="noStrike">
                          <a:effectLst/>
                        </a:rPr>
                        <a:t>MZRS</a:t>
                      </a:r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BA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6610,00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6610,00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6610,00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53800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15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700" u="none" strike="noStrike">
                          <a:effectLst/>
                        </a:rPr>
                        <a:t>MINZDRSHNZ</a:t>
                      </a:r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BA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5940,00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5940,00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5940,00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929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16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BE" sz="700" u="none" strike="noStrike">
                          <a:effectLst/>
                        </a:rPr>
                        <a:t>MINZDR</a:t>
                      </a:r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BA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6050,00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6050,00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6050,00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929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17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MOH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AL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15780,00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15780,00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15780,00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929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18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KUL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BE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10000,00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10000,00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1400,00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21400,00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929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929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4929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56759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BE" sz="800" u="none" strike="noStrike">
                          <a:effectLst/>
                        </a:rPr>
                        <a:t> </a:t>
                      </a:r>
                      <a:endParaRPr lang="nl-BE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ctr"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56759">
                <a:tc>
                  <a:txBody>
                    <a:bodyPr/>
                    <a:lstStyle/>
                    <a:p>
                      <a:pPr algn="l" fontAlgn="b"/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u="none" strike="noStrike">
                          <a:effectLst/>
                        </a:rPr>
                        <a:t>TOTAL:</a:t>
                      </a:r>
                      <a:endParaRPr lang="nl-BE" sz="8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294880</a:t>
                      </a:r>
                      <a:endParaRPr lang="nl-BE" sz="8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369980</a:t>
                      </a:r>
                      <a:endParaRPr lang="nl-BE" sz="8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214550</a:t>
                      </a:r>
                      <a:endParaRPr lang="nl-BE" sz="8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9700</a:t>
                      </a:r>
                      <a:endParaRPr lang="nl-BE" sz="8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15500</a:t>
                      </a:r>
                      <a:endParaRPr lang="nl-BE" sz="8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884610</a:t>
                      </a:r>
                      <a:endParaRPr lang="nl-BE" sz="8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63322,70</a:t>
                      </a:r>
                      <a:endParaRPr lang="nl-BE" sz="8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967932,70</a:t>
                      </a:r>
                      <a:endParaRPr lang="nl-BE" sz="8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>
                          <a:effectLst/>
                        </a:rPr>
                        <a:t>871139,34</a:t>
                      </a:r>
                      <a:endParaRPr lang="nl-BE" sz="800" b="1" i="0" u="none" strike="noStrike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u="none" strike="noStrike" dirty="0">
                          <a:effectLst/>
                        </a:rPr>
                        <a:t>96793,36</a:t>
                      </a:r>
                      <a:endParaRPr lang="nl-BE" sz="800" b="1" i="0" u="none" strike="noStrike" dirty="0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64" marR="7464" marT="746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95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606" y="1865977"/>
            <a:ext cx="3429000" cy="42862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 Analytical </a:t>
            </a:r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1st pre-</a:t>
            </a:r>
            <a:r>
              <a:rPr lang="nl-BE" dirty="0" err="1"/>
              <a:t>financing</a:t>
            </a:r>
            <a:r>
              <a:rPr lang="nl-BE" dirty="0"/>
              <a:t>: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BA49-CBE9-4C60-BB32-1AD3FDD0AEC1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en-US"/>
              <a:pPr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66117" y="2565891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BE" sz="2000" dirty="0" smtClean="0">
                <a:latin typeface="Corbel" panose="020B0503020204020204" pitchFamily="34" charset="0"/>
              </a:rPr>
              <a:t>02/01/2014</a:t>
            </a:r>
            <a:br>
              <a:rPr lang="nl-BE" sz="2000" dirty="0" smtClean="0">
                <a:latin typeface="Corbel" panose="020B0503020204020204" pitchFamily="34" charset="0"/>
              </a:rPr>
            </a:br>
            <a:endParaRPr lang="nl-BE" sz="2000" dirty="0">
              <a:latin typeface="Corbel" panose="020B0503020204020204" pitchFamily="34" charset="0"/>
            </a:endParaRPr>
          </a:p>
          <a:p>
            <a:r>
              <a:rPr lang="nl-BE" sz="2000" dirty="0">
                <a:latin typeface="Corbel" panose="020B0503020204020204" pitchFamily="34" charset="0"/>
              </a:rPr>
              <a:t>			</a:t>
            </a:r>
            <a:r>
              <a:rPr lang="nl-BE" sz="2000" dirty="0" smtClean="0">
                <a:latin typeface="Corbel" panose="020B0503020204020204" pitchFamily="34" charset="0"/>
              </a:rPr>
              <a:t>	</a:t>
            </a:r>
            <a:r>
              <a:rPr lang="nl-BE" sz="2400" b="1" dirty="0" smtClean="0">
                <a:latin typeface="Corbel" panose="020B0503020204020204" pitchFamily="34" charset="0"/>
              </a:rPr>
              <a:t>522.683,60</a:t>
            </a:r>
            <a:r>
              <a:rPr lang="nl-BE" sz="2400" dirty="0" smtClean="0">
                <a:latin typeface="Corbel" panose="020B0503020204020204" pitchFamily="34" charset="0"/>
              </a:rPr>
              <a:t> </a:t>
            </a:r>
            <a:r>
              <a:rPr lang="nl-BE" sz="2400" dirty="0">
                <a:latin typeface="Corbel" panose="020B0503020204020204" pitchFamily="34" charset="0"/>
              </a:rPr>
              <a:t>Euro</a:t>
            </a:r>
            <a:endParaRPr lang="nl-BE" sz="2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1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 Analytical </a:t>
            </a:r>
            <a:r>
              <a:rPr lang="en-US" dirty="0" smtClean="0"/>
              <a:t>account 2014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err="1" smtClean="0"/>
              <a:t>Debet</a:t>
            </a:r>
            <a:r>
              <a:rPr lang="en-US" b="0" dirty="0" smtClean="0"/>
              <a:t>:	</a:t>
            </a:r>
            <a:r>
              <a:rPr lang="en-US" b="0" dirty="0" smtClean="0"/>
              <a:t>204.770,17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Credit:	</a:t>
            </a:r>
            <a:r>
              <a:rPr lang="en-US" b="0" dirty="0" smtClean="0"/>
              <a:t>528.815,11</a:t>
            </a:r>
            <a:endParaRPr lang="en-US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err="1" smtClean="0"/>
              <a:t>Saldo</a:t>
            </a:r>
            <a:r>
              <a:rPr lang="en-US" b="0" dirty="0" smtClean="0"/>
              <a:t>: 	</a:t>
            </a:r>
            <a:r>
              <a:rPr lang="en-US" b="0" dirty="0" smtClean="0"/>
              <a:t>324.044,94</a:t>
            </a:r>
            <a:endParaRPr lang="en-US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7830-300A-44F8-952F-C1E80D3F65DA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99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 Analytical </a:t>
            </a:r>
            <a:r>
              <a:rPr lang="en-US" dirty="0" smtClean="0"/>
              <a:t>account 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err="1" smtClean="0"/>
              <a:t>Debet</a:t>
            </a:r>
            <a:r>
              <a:rPr lang="en-US" b="0" dirty="0" smtClean="0"/>
              <a:t>:	</a:t>
            </a:r>
            <a:r>
              <a:rPr lang="en-US" b="0" dirty="0" smtClean="0"/>
              <a:t>32.239,72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Credit:	</a:t>
            </a:r>
            <a:r>
              <a:rPr lang="en-US" b="0" dirty="0" smtClean="0"/>
              <a:t>864,61</a:t>
            </a:r>
            <a:endParaRPr lang="en-US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err="1" smtClean="0"/>
              <a:t>Saldo</a:t>
            </a:r>
            <a:r>
              <a:rPr lang="en-US" b="0" dirty="0" smtClean="0"/>
              <a:t>: 	</a:t>
            </a:r>
            <a:r>
              <a:rPr lang="en-US" b="0" dirty="0" smtClean="0"/>
              <a:t>31.375,11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7830-300A-44F8-952F-C1E80D3F65DA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8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Representatives </a:t>
            </a:r>
            <a:r>
              <a:rPr lang="en-US" sz="2400" b="0" dirty="0" smtClean="0"/>
              <a:t>meeting BXL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Consortium meeting Gent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International meeting </a:t>
            </a:r>
            <a:r>
              <a:rPr lang="en-US" sz="2400" b="0" dirty="0" err="1" smtClean="0"/>
              <a:t>Mostar</a:t>
            </a:r>
            <a:endParaRPr lang="en-US" sz="24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International meeting </a:t>
            </a:r>
            <a:r>
              <a:rPr lang="en-US" sz="2400" b="0" dirty="0" err="1" smtClean="0"/>
              <a:t>Zenica</a:t>
            </a:r>
            <a:endParaRPr lang="en-US" sz="24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Training St-</a:t>
            </a:r>
            <a:r>
              <a:rPr lang="en-US" sz="2400" b="0" dirty="0" err="1" smtClean="0"/>
              <a:t>Niklaas</a:t>
            </a:r>
            <a:endParaRPr lang="en-US" sz="24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Training Groningen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Meeting steering committee </a:t>
            </a:r>
            <a:r>
              <a:rPr lang="en-US" sz="2400" b="0" dirty="0" err="1" smtClean="0"/>
              <a:t>Budva</a:t>
            </a:r>
            <a:endParaRPr lang="en-US" sz="24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Meeting PRESOV</a:t>
            </a:r>
            <a:endParaRPr lang="en-US" sz="24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6F30E-561D-4213-A22B-CA66CFD459D9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en-US"/>
              <a:pPr/>
              <a:t>8</a:t>
            </a:fld>
            <a:endParaRPr lang="en-US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</p:spPr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dirty="0" smtClean="0"/>
              <a:t>. Travel &amp; Subsistence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141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7C-FDA2-4D2B-8F2B-3801BB62342A}" type="datetime1">
              <a:rPr lang="nl-BE" smtClean="0"/>
              <a:pPr/>
              <a:t>8/02/2015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Odisee vzw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pPr/>
              <a:t>9</a:t>
            </a:fld>
            <a:endParaRPr lang="nl-BE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>
                <a:latin typeface="Corbel" panose="020B0503020204020204" pitchFamily="34" charset="0"/>
              </a:rPr>
              <a:t>Total (T&amp;S)budget: 	369.980,00 Euro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3200" dirty="0">
              <a:latin typeface="Corbel" panose="020B05030202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3200" dirty="0" smtClean="0">
                <a:latin typeface="Corbel" panose="020B0503020204020204" pitchFamily="34" charset="0"/>
              </a:rPr>
              <a:t>Debet 2014:	195.169,68 €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3200" dirty="0" smtClean="0">
                <a:latin typeface="Corbel" panose="020B0503020204020204" pitchFamily="34" charset="0"/>
              </a:rPr>
              <a:t>Debet 2015:	29.896,02 €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3200" dirty="0" smtClean="0">
                <a:latin typeface="Corbel" panose="020B0503020204020204" pitchFamily="34" charset="0"/>
              </a:rPr>
              <a:t>Total:			225.065,70 €</a:t>
            </a:r>
            <a:r>
              <a:rPr lang="nl-BE" sz="3200" dirty="0">
                <a:latin typeface="Corbel" panose="020B0503020204020204" pitchFamily="34" charset="0"/>
              </a:rPr>
              <a:t>		</a:t>
            </a:r>
            <a:r>
              <a:rPr lang="nl-BE" sz="3200" dirty="0" smtClean="0">
                <a:latin typeface="Corbel" panose="020B0503020204020204" pitchFamily="34" charset="0"/>
              </a:rPr>
              <a:t>= 60,83%</a:t>
            </a:r>
            <a:endParaRPr lang="nl-BE" sz="3200" dirty="0">
              <a:latin typeface="Corbel" panose="020B0503020204020204" pitchFamily="34" charset="0"/>
            </a:endParaRPr>
          </a:p>
          <a:p>
            <a:endParaRPr lang="nl-BE" dirty="0"/>
          </a:p>
        </p:txBody>
      </p:sp>
      <p:sp>
        <p:nvSpPr>
          <p:cNvPr id="13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dirty="0" smtClean="0"/>
              <a:t>. Travel &amp; Subsistence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68850"/>
      </p:ext>
    </p:extLst>
  </p:cSld>
  <p:clrMapOvr>
    <a:masterClrMapping/>
  </p:clrMapOvr>
</p:sld>
</file>

<file path=ppt/theme/theme1.xml><?xml version="1.0" encoding="utf-8"?>
<a:theme xmlns:a="http://schemas.openxmlformats.org/drawingml/2006/main" name="odisee_templat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_Montenegro" id="{12BD831B-6BBA-4040-9C27-1B893F5592A1}" vid="{2EC03A9C-3C43-4AF9-9487-E3836C463997}"/>
    </a:ext>
  </a:extLst>
</a:theme>
</file>

<file path=ppt/theme/theme2.xml><?xml version="1.0" encoding="utf-8"?>
<a:theme xmlns:a="http://schemas.openxmlformats.org/drawingml/2006/main" name="2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_Montenegro" id="{12BD831B-6BBA-4040-9C27-1B893F5592A1}" vid="{6600E529-02A9-4476-B695-AA955E019BB8}"/>
    </a:ext>
  </a:extLst>
</a:theme>
</file>

<file path=ppt/theme/theme3.xml><?xml version="1.0" encoding="utf-8"?>
<a:theme xmlns:a="http://schemas.openxmlformats.org/drawingml/2006/main" name="3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_Montenegro" id="{12BD831B-6BBA-4040-9C27-1B893F5592A1}" vid="{456D986D-6164-415A-9375-275C19DD3748}"/>
    </a:ext>
  </a:extLst>
</a:theme>
</file>

<file path=ppt/theme/theme4.xml><?xml version="1.0" encoding="utf-8"?>
<a:theme xmlns:a="http://schemas.openxmlformats.org/drawingml/2006/main" name="7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_Montenegro" id="{12BD831B-6BBA-4040-9C27-1B893F5592A1}" vid="{793FB4D8-0D93-4F40-A910-3AFDF5CE97B2}"/>
    </a:ext>
  </a:extLst>
</a:theme>
</file>

<file path=ppt/theme/theme5.xml><?xml version="1.0" encoding="utf-8"?>
<a:theme xmlns:a="http://schemas.openxmlformats.org/drawingml/2006/main" name="4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_Montenegro" id="{12BD831B-6BBA-4040-9C27-1B893F5592A1}" vid="{5EA2EB6A-5288-48B3-8FBB-32D35D7DA8E7}"/>
    </a:ext>
  </a:extLst>
</a:theme>
</file>

<file path=ppt/theme/theme6.xml><?xml version="1.0" encoding="utf-8"?>
<a:theme xmlns:a="http://schemas.openxmlformats.org/drawingml/2006/main" name="5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_Montenegro" id="{12BD831B-6BBA-4040-9C27-1B893F5592A1}" vid="{BDA8BF80-C374-4F98-A695-E44B9BEF9A49}"/>
    </a:ext>
  </a:extLst>
</a:theme>
</file>

<file path=ppt/theme/theme7.xml><?xml version="1.0" encoding="utf-8"?>
<a:theme xmlns:a="http://schemas.openxmlformats.org/drawingml/2006/main" name="6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_Montenegro" id="{12BD831B-6BBA-4040-9C27-1B893F5592A1}" vid="{6EFADD2D-14F9-4FCB-80E1-130F5DBA5853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Presentatie_Montenegro</Template>
  <TotalTime>179</TotalTime>
  <Words>771</Words>
  <Application>Microsoft Office PowerPoint</Application>
  <PresentationFormat>On-screen Show (4:3)</PresentationFormat>
  <Paragraphs>624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Calibri</vt:lpstr>
      <vt:lpstr>Corbel</vt:lpstr>
      <vt:lpstr>Times New Roman</vt:lpstr>
      <vt:lpstr>odisee_template</vt:lpstr>
      <vt:lpstr>2_Odisee</vt:lpstr>
      <vt:lpstr>3_Odisee</vt:lpstr>
      <vt:lpstr>7_Odisee</vt:lpstr>
      <vt:lpstr>4_Odisee</vt:lpstr>
      <vt:lpstr>5_Odisee</vt:lpstr>
      <vt:lpstr>6_Odisee</vt:lpstr>
      <vt:lpstr>CCNURCA BUDGET</vt:lpstr>
      <vt:lpstr>Content presentation</vt:lpstr>
      <vt:lpstr>From OLD to New budget</vt:lpstr>
      <vt:lpstr>From Old to NEW budget</vt:lpstr>
      <vt:lpstr>2. Analytical account</vt:lpstr>
      <vt:lpstr>2. Analytical account 2014</vt:lpstr>
      <vt:lpstr>2. Analytical account 2015</vt:lpstr>
      <vt:lpstr>3. Travel &amp; Subsistence</vt:lpstr>
      <vt:lpstr>3. Travel &amp; Subsistence</vt:lpstr>
      <vt:lpstr>4. STAFF cost</vt:lpstr>
      <vt:lpstr>5. Interim report</vt:lpstr>
      <vt:lpstr>PowerPoint Presentation</vt:lpstr>
      <vt:lpstr>PowerPoint Presentation</vt:lpstr>
      <vt:lpstr>PowerPoint Presentation</vt:lpstr>
    </vt:vector>
  </TitlesOfParts>
  <Company>Hubrussel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CCNURCA BUDGET</dc:title>
  <dc:creator>Willem</dc:creator>
  <cp:lastModifiedBy>Willem vanden Berg</cp:lastModifiedBy>
  <cp:revision>32</cp:revision>
  <cp:lastPrinted>2014-12-09T15:05:49Z</cp:lastPrinted>
  <dcterms:created xsi:type="dcterms:W3CDTF">2014-12-09T09:57:14Z</dcterms:created>
  <dcterms:modified xsi:type="dcterms:W3CDTF">2015-02-08T10:31:45Z</dcterms:modified>
</cp:coreProperties>
</file>