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37" r:id="rId3"/>
    <p:sldId id="438" r:id="rId4"/>
    <p:sldId id="430" r:id="rId5"/>
    <p:sldId id="439" r:id="rId6"/>
    <p:sldId id="440" r:id="rId7"/>
    <p:sldId id="425" r:id="rId8"/>
    <p:sldId id="426" r:id="rId9"/>
    <p:sldId id="414" r:id="rId10"/>
    <p:sldId id="427" r:id="rId11"/>
    <p:sldId id="428" r:id="rId12"/>
    <p:sldId id="441" r:id="rId13"/>
    <p:sldId id="429" r:id="rId14"/>
    <p:sldId id="443" r:id="rId15"/>
    <p:sldId id="431" r:id="rId16"/>
    <p:sldId id="432" r:id="rId17"/>
    <p:sldId id="445" r:id="rId18"/>
    <p:sldId id="446" r:id="rId19"/>
    <p:sldId id="447" r:id="rId20"/>
    <p:sldId id="444" r:id="rId21"/>
  </p:sldIdLst>
  <p:sldSz cx="9144000" cy="6858000" type="screen4x3"/>
  <p:notesSz cx="6669088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8E5"/>
    <a:srgbClr val="FF9900"/>
    <a:srgbClr val="49729D"/>
    <a:srgbClr val="FFFF00"/>
    <a:srgbClr val="B6B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77" autoAdjust="0"/>
  </p:normalViewPr>
  <p:slideViewPr>
    <p:cSldViewPr>
      <p:cViewPr>
        <p:scale>
          <a:sx n="70" d="100"/>
          <a:sy n="70" d="100"/>
        </p:scale>
        <p:origin x="-2008" y="-760"/>
      </p:cViewPr>
      <p:guideLst>
        <p:guide orient="horz" pos="1392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78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3790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fld id="{C285EA25-B0A0-4183-B97F-BBCC517422B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24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89515"/>
            <a:ext cx="4890665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3790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AFF007-930C-472D-95FA-B0FD2078E46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665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9F73B-D0DB-468B-BFE7-CCFC0A390EA3}" type="slidenum">
              <a:rPr lang="nl-NL"/>
              <a:pPr/>
              <a:t>1</a:t>
            </a:fld>
            <a:endParaRPr lang="nl-NL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Teacher/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idesign</a:t>
            </a:r>
            <a:r>
              <a:rPr lang="en-US" baseline="0" dirty="0" smtClean="0"/>
              <a:t> education</a:t>
            </a:r>
          </a:p>
          <a:p>
            <a:r>
              <a:rPr lang="en-US" baseline="0" dirty="0" smtClean="0"/>
              <a:t>Background psychiatric </a:t>
            </a:r>
            <a:r>
              <a:rPr lang="en-US" baseline="0" dirty="0" err="1" smtClean="0"/>
              <a:t>fielf</a:t>
            </a:r>
            <a:r>
              <a:rPr lang="en-US" baseline="0" dirty="0" smtClean="0"/>
              <a:t>/ afterwards became teacher</a:t>
            </a:r>
          </a:p>
          <a:p>
            <a:r>
              <a:rPr lang="en-US" baseline="0" dirty="0" err="1" smtClean="0"/>
              <a:t>Speciality</a:t>
            </a:r>
            <a:r>
              <a:rPr lang="en-US" baseline="0" dirty="0" smtClean="0"/>
              <a:t> communication</a:t>
            </a:r>
          </a:p>
          <a:p>
            <a:r>
              <a:rPr lang="en-US" baseline="0" dirty="0" smtClean="0"/>
              <a:t>Member </a:t>
            </a:r>
            <a:r>
              <a:rPr lang="en-US" baseline="0" dirty="0" err="1" smtClean="0"/>
              <a:t>commicion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assessments(examination</a:t>
            </a:r>
            <a:r>
              <a:rPr lang="en-US" baseline="0" dirty="0" smtClean="0"/>
              <a:t>) monitor and check the assessments, we are </a:t>
            </a:r>
            <a:r>
              <a:rPr lang="en-US" baseline="0" dirty="0" err="1" smtClean="0"/>
              <a:t>experts..we</a:t>
            </a:r>
            <a:r>
              <a:rPr lang="en-US" baseline="0" dirty="0" smtClean="0"/>
              <a:t> support </a:t>
            </a:r>
            <a:r>
              <a:rPr lang="en-US" baseline="0" dirty="0" err="1" smtClean="0"/>
              <a:t>collegeas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bij</a:t>
            </a:r>
            <a:r>
              <a:rPr lang="en-US" baseline="0" dirty="0" smtClean="0"/>
              <a:t> making questions for exams</a:t>
            </a:r>
          </a:p>
          <a:p>
            <a:r>
              <a:rPr lang="en-US" baseline="0" dirty="0" smtClean="0"/>
              <a:t>Last year certificate </a:t>
            </a:r>
            <a:r>
              <a:rPr lang="en-US" baseline="0" dirty="0" err="1" smtClean="0"/>
              <a:t>Basci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qulification</a:t>
            </a:r>
            <a:r>
              <a:rPr lang="en-US" baseline="0" dirty="0" smtClean="0"/>
              <a:t> of assessment certificate to show the experience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people have, without the certificate you are not allowed to assessment</a:t>
            </a:r>
            <a:endParaRPr lang="en-US" dirty="0" smtClean="0"/>
          </a:p>
          <a:p>
            <a:r>
              <a:rPr lang="en-US" dirty="0" err="1" smtClean="0"/>
              <a:t>Speciality</a:t>
            </a:r>
            <a:r>
              <a:rPr lang="en-US" dirty="0" smtClean="0"/>
              <a:t> motivational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interv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FF007-930C-472D-95FA-B0FD2078E467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D816C5-10E8-4922-A030-224953505015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66813-8BC5-4C37-B41B-A9337CACE37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99911A-EFF0-4A9B-B58F-A61B6FB20A8A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131DB-0E17-40B5-937A-572903B40EB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F6B9D-ECEA-41FD-BF62-969A09F84094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7F163-A9E4-41D9-8350-15584DA23A3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539CEF-00E0-4C1F-94E2-2B11F22C13D4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60CD8-CCA8-44BB-B323-41FF0F858BA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84448E-E59B-4003-93A3-A958D3FB4F65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B45D0-D264-4329-A198-B04FB96E1DD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45ECE-1D51-4F0F-AA19-90BE26497547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2136E-BBA9-4D13-96D2-BF8DC2E8DA2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5FAC82-2B15-43B4-9274-614A3254BBC4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9067E-BCE5-4C27-A472-42031E8228C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A98E2-45FF-4502-86FC-32DB4064AFF2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DEED8-43E8-432F-973A-F4D747D9FC0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F8344A-2A25-4611-A1F9-858C6B518755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8DD0-072D-437B-930C-07FD394AC4A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45FA4-B51A-4641-804D-1252623B78B9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551B7-CDB5-4D6D-BE22-B53425CDF7A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95A09-0E6E-4D08-B2C9-F677D7DAC1C1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50082-5FFE-4B06-BA17-EE0E05C9472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373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9219EF4D-2BCC-4450-BC6E-8507C75AB74B}" type="datetime1">
              <a:rPr lang="nl-NL"/>
              <a:pPr/>
              <a:t>10-02-15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4373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nl-NL"/>
              <a:t>Workshop learning styles                   October 10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37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29124120-054C-4BCF-98E2-989328030E3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 bwMode="auto">
          <a:xfrm>
            <a:off x="827584" y="1484784"/>
            <a:ext cx="7920880" cy="10801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Portfolio in nursing education</a:t>
            </a:r>
            <a:endParaRPr lang="en-GB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552" y="2761503"/>
            <a:ext cx="7704856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3200" b="1" baseline="-25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GB" sz="3200" b="1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5435600" y="4797425"/>
            <a:ext cx="3311525" cy="14398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>
              <a:latin typeface="Calibri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436097" y="4869160"/>
            <a:ext cx="359995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b="1" dirty="0" err="1" smtClean="0">
                <a:solidFill>
                  <a:schemeClr val="bg1"/>
                </a:solidFill>
                <a:latin typeface="Calibri" pitchFamily="34" charset="0"/>
              </a:rPr>
              <a:t>Drs.</a:t>
            </a:r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 Maarten Kaaijk</a:t>
            </a:r>
          </a:p>
          <a:p>
            <a:pPr eaLnBrk="0" hangingPunct="0">
              <a:spcBef>
                <a:spcPct val="50000"/>
              </a:spcBef>
            </a:pPr>
            <a:r>
              <a:rPr lang="en-GB" sz="1600" b="1" dirty="0" err="1" smtClean="0">
                <a:solidFill>
                  <a:schemeClr val="bg1"/>
                </a:solidFill>
                <a:latin typeface="Calibri" pitchFamily="34" charset="0"/>
              </a:rPr>
              <a:t>Hanze</a:t>
            </a:r>
            <a:r>
              <a:rPr lang="en-GB" sz="1600" b="1" dirty="0" smtClean="0">
                <a:solidFill>
                  <a:schemeClr val="bg1"/>
                </a:solidFill>
                <a:latin typeface="Calibri" pitchFamily="34" charset="0"/>
              </a:rPr>
              <a:t> University of Applied Sciences</a:t>
            </a:r>
            <a:endParaRPr lang="en-GB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 portfolio as </a:t>
            </a:r>
            <a:r>
              <a:rPr lang="nl-NL" dirty="0" err="1"/>
              <a:t>an</a:t>
            </a:r>
            <a:r>
              <a:rPr lang="nl-NL" dirty="0"/>
              <a:t> assessment tool, as </a:t>
            </a:r>
            <a:r>
              <a:rPr lang="nl-NL" dirty="0" err="1"/>
              <a:t>suggested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authors</a:t>
            </a:r>
            <a:r>
              <a:rPr lang="nl-NL" dirty="0"/>
              <a:t>, is </a:t>
            </a:r>
            <a:r>
              <a:rPr lang="nl-NL" dirty="0" err="1"/>
              <a:t>valuable</a:t>
            </a:r>
            <a:r>
              <a:rPr lang="nl-NL" dirty="0"/>
              <a:t> as a means of assessment, </a:t>
            </a:r>
            <a:r>
              <a:rPr lang="nl-NL" dirty="0" err="1"/>
              <a:t>enabling</a:t>
            </a:r>
            <a:r>
              <a:rPr lang="nl-NL" dirty="0"/>
              <a:t> </a:t>
            </a:r>
            <a:r>
              <a:rPr lang="nl-NL" dirty="0" err="1"/>
              <a:t>students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provide</a:t>
            </a:r>
            <a:r>
              <a:rPr lang="nl-NL" dirty="0"/>
              <a:t> </a:t>
            </a:r>
            <a:r>
              <a:rPr lang="nl-NL" dirty="0" err="1"/>
              <a:t>evidence</a:t>
            </a:r>
            <a:r>
              <a:rPr lang="nl-NL" dirty="0"/>
              <a:t> of </a:t>
            </a:r>
            <a:r>
              <a:rPr lang="nl-NL" dirty="0" err="1"/>
              <a:t>achievement</a:t>
            </a:r>
            <a:r>
              <a:rPr lang="nl-NL" dirty="0"/>
              <a:t> of </a:t>
            </a:r>
            <a:r>
              <a:rPr lang="nl-NL" dirty="0" err="1"/>
              <a:t>competencies</a:t>
            </a:r>
            <a:r>
              <a:rPr lang="nl-NL" dirty="0"/>
              <a:t> (</a:t>
            </a:r>
            <a:r>
              <a:rPr lang="nl-NL" dirty="0" err="1"/>
              <a:t>Pearce</a:t>
            </a:r>
            <a:r>
              <a:rPr lang="nl-NL" dirty="0"/>
              <a:t>, 2003; Brown et al., 1996). 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Currently</a:t>
            </a:r>
            <a:r>
              <a:rPr lang="nl-NL" dirty="0"/>
              <a:t> in England </a:t>
            </a:r>
            <a:r>
              <a:rPr lang="nl-NL" dirty="0" err="1"/>
              <a:t>qualified</a:t>
            </a:r>
            <a:r>
              <a:rPr lang="nl-NL" dirty="0"/>
              <a:t> </a:t>
            </a:r>
            <a:r>
              <a:rPr lang="nl-NL" dirty="0" err="1"/>
              <a:t>nurse’s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expect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demonstrate</a:t>
            </a:r>
            <a:r>
              <a:rPr lang="nl-NL" dirty="0"/>
              <a:t> </a:t>
            </a:r>
            <a:r>
              <a:rPr lang="nl-NL" dirty="0" err="1"/>
              <a:t>competencies</a:t>
            </a:r>
            <a:r>
              <a:rPr lang="nl-NL" dirty="0"/>
              <a:t>, </a:t>
            </a:r>
            <a:r>
              <a:rPr lang="nl-NL" dirty="0" err="1"/>
              <a:t>key</a:t>
            </a:r>
            <a:r>
              <a:rPr lang="nl-NL" dirty="0"/>
              <a:t> skills </a:t>
            </a:r>
            <a:r>
              <a:rPr lang="nl-NL" dirty="0" err="1"/>
              <a:t>and</a:t>
            </a:r>
            <a:r>
              <a:rPr lang="nl-NL" dirty="0"/>
              <a:t> personal </a:t>
            </a:r>
            <a:r>
              <a:rPr lang="nl-NL" dirty="0" err="1"/>
              <a:t>development</a:t>
            </a:r>
            <a:r>
              <a:rPr lang="nl-NL" dirty="0"/>
              <a:t> in order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progress</a:t>
            </a:r>
            <a:r>
              <a:rPr lang="nl-NL" dirty="0"/>
              <a:t> in a </a:t>
            </a:r>
            <a:r>
              <a:rPr lang="nl-NL" dirty="0" err="1"/>
              <a:t>career</a:t>
            </a:r>
            <a:r>
              <a:rPr lang="nl-NL" dirty="0"/>
              <a:t> </a:t>
            </a:r>
            <a:r>
              <a:rPr lang="nl-NL" dirty="0" err="1"/>
              <a:t>framework</a:t>
            </a:r>
            <a:r>
              <a:rPr lang="nl-NL" dirty="0"/>
              <a:t> </a:t>
            </a:r>
            <a:r>
              <a:rPr lang="nl-NL" dirty="0" err="1"/>
              <a:t>tightly</a:t>
            </a:r>
            <a:r>
              <a:rPr lang="nl-NL" dirty="0"/>
              <a:t> </a:t>
            </a:r>
            <a:r>
              <a:rPr lang="nl-NL" dirty="0" err="1"/>
              <a:t>linked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pay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progression</a:t>
            </a:r>
            <a:r>
              <a:rPr lang="nl-NL" dirty="0"/>
              <a:t> (</a:t>
            </a:r>
            <a:r>
              <a:rPr lang="nl-NL" dirty="0" err="1"/>
              <a:t>DoH</a:t>
            </a:r>
            <a:r>
              <a:rPr lang="nl-NL" dirty="0"/>
              <a:t>, 1999a; UKCC, 1999; </a:t>
            </a:r>
            <a:r>
              <a:rPr lang="nl-NL" dirty="0" err="1"/>
              <a:t>DoH</a:t>
            </a:r>
            <a:r>
              <a:rPr lang="nl-NL" dirty="0"/>
              <a:t>, 2003). 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07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known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item</a:t>
            </a:r>
            <a:br>
              <a:rPr lang="nl-NL" dirty="0" smtClean="0"/>
            </a:br>
            <a:r>
              <a:rPr lang="nl-NL" sz="2400" dirty="0" smtClean="0"/>
              <a:t>statements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Current</a:t>
            </a:r>
            <a:r>
              <a:rPr lang="nl-NL" dirty="0" smtClean="0"/>
              <a:t> </a:t>
            </a:r>
            <a:r>
              <a:rPr lang="nl-NL" dirty="0" err="1" smtClean="0"/>
              <a:t>commpetence</a:t>
            </a:r>
            <a:r>
              <a:rPr lang="nl-NL" dirty="0" smtClean="0"/>
              <a:t> assessment </a:t>
            </a:r>
            <a:r>
              <a:rPr lang="nl-NL" dirty="0" err="1" smtClean="0"/>
              <a:t>methods</a:t>
            </a:r>
            <a:r>
              <a:rPr lang="nl-NL" dirty="0" smtClean="0"/>
              <a:t> </a:t>
            </a:r>
            <a:r>
              <a:rPr lang="nl-NL" dirty="0" err="1" smtClean="0"/>
              <a:t>measure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a </a:t>
            </a:r>
            <a:r>
              <a:rPr lang="nl-NL" dirty="0" err="1" smtClean="0"/>
              <a:t>quater</a:t>
            </a:r>
            <a:r>
              <a:rPr lang="nl-NL" dirty="0" smtClean="0"/>
              <a:t> of nurses </a:t>
            </a:r>
            <a:r>
              <a:rPr lang="nl-NL" dirty="0" err="1" smtClean="0"/>
              <a:t>competences</a:t>
            </a:r>
            <a:r>
              <a:rPr lang="nl-NL" dirty="0" smtClean="0"/>
              <a:t> levels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focus on skills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knowledge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Portfolio assessment </a:t>
            </a:r>
            <a:r>
              <a:rPr lang="nl-NL" dirty="0" err="1" smtClean="0"/>
              <a:t>allows</a:t>
            </a:r>
            <a:r>
              <a:rPr lang="nl-NL" dirty="0" smtClean="0"/>
              <a:t> nurses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reflect</a:t>
            </a:r>
            <a:r>
              <a:rPr lang="nl-NL" dirty="0" smtClean="0"/>
              <a:t> on </a:t>
            </a:r>
            <a:r>
              <a:rPr lang="nl-NL" dirty="0" err="1" smtClean="0"/>
              <a:t>academic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clinical</a:t>
            </a:r>
            <a:r>
              <a:rPr lang="nl-NL" dirty="0" smtClean="0"/>
              <a:t> </a:t>
            </a:r>
            <a:r>
              <a:rPr lang="nl-NL" dirty="0" err="1" smtClean="0"/>
              <a:t>experiences</a:t>
            </a:r>
            <a:endParaRPr lang="nl-NL" dirty="0" smtClean="0"/>
          </a:p>
          <a:p>
            <a:pPr lvl="8"/>
            <a:r>
              <a:rPr lang="nl-NL" sz="1600" dirty="0" smtClean="0"/>
              <a:t>(Tracey </a:t>
            </a:r>
            <a:r>
              <a:rPr lang="nl-NL" sz="1600" dirty="0" err="1" smtClean="0"/>
              <a:t>McCready</a:t>
            </a:r>
            <a:r>
              <a:rPr lang="nl-NL" sz="1600" dirty="0" smtClean="0"/>
              <a:t>, 2007)</a:t>
            </a:r>
            <a:endParaRPr lang="nl-NL" sz="16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10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 assessment </a:t>
            </a:r>
            <a:br>
              <a:rPr lang="nl-NL" dirty="0" smtClean="0"/>
            </a:br>
            <a:r>
              <a:rPr lang="nl-NL" sz="3200" dirty="0" err="1" smtClean="0"/>
              <a:t>key</a:t>
            </a:r>
            <a:r>
              <a:rPr lang="nl-NL" sz="3200" dirty="0" smtClean="0"/>
              <a:t> </a:t>
            </a:r>
            <a:r>
              <a:rPr lang="nl-NL" sz="3200" dirty="0" err="1" smtClean="0"/>
              <a:t>elments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Student </a:t>
            </a:r>
            <a:r>
              <a:rPr lang="nl-NL" dirty="0" err="1" smtClean="0"/>
              <a:t>having</a:t>
            </a:r>
            <a:r>
              <a:rPr lang="nl-NL" dirty="0" smtClean="0"/>
              <a:t> </a:t>
            </a:r>
            <a:r>
              <a:rPr lang="nl-NL" dirty="0" err="1" smtClean="0"/>
              <a:t>autonomy</a:t>
            </a:r>
            <a:r>
              <a:rPr lang="nl-NL" dirty="0" smtClean="0"/>
              <a:t> over the items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included</a:t>
            </a:r>
            <a:endParaRPr lang="nl-NL" dirty="0"/>
          </a:p>
          <a:p>
            <a:r>
              <a:rPr lang="nl-NL" dirty="0" err="1" smtClean="0"/>
              <a:t>Self-directed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endParaRPr lang="nl-NL" dirty="0" smtClean="0"/>
          </a:p>
          <a:p>
            <a:r>
              <a:rPr lang="nl-NL" dirty="0" err="1" smtClean="0"/>
              <a:t>Evidence</a:t>
            </a:r>
            <a:endParaRPr lang="nl-NL" dirty="0" smtClean="0"/>
          </a:p>
          <a:p>
            <a:r>
              <a:rPr lang="nl-NL" dirty="0" err="1" smtClean="0"/>
              <a:t>reflection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77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 assessment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Written</a:t>
            </a:r>
            <a:r>
              <a:rPr lang="nl-NL" dirty="0" smtClean="0"/>
              <a:t> document </a:t>
            </a:r>
            <a:r>
              <a:rPr lang="nl-NL" dirty="0" err="1" smtClean="0"/>
              <a:t>by</a:t>
            </a:r>
            <a:r>
              <a:rPr lang="nl-NL" dirty="0" smtClean="0"/>
              <a:t> the student</a:t>
            </a:r>
          </a:p>
          <a:p>
            <a:endParaRPr lang="nl-NL" dirty="0"/>
          </a:p>
          <a:p>
            <a:r>
              <a:rPr lang="nl-NL" dirty="0" smtClean="0"/>
              <a:t>Tri-partite assessment: </a:t>
            </a:r>
            <a:r>
              <a:rPr lang="nl-NL" dirty="0" err="1" smtClean="0"/>
              <a:t>practice</a:t>
            </a:r>
            <a:r>
              <a:rPr lang="nl-NL" dirty="0" smtClean="0"/>
              <a:t> mentor, teacher </a:t>
            </a:r>
            <a:r>
              <a:rPr lang="nl-NL" dirty="0" err="1" smtClean="0"/>
              <a:t>and</a:t>
            </a:r>
            <a:r>
              <a:rPr lang="nl-NL" dirty="0" smtClean="0"/>
              <a:t> the student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636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 </a:t>
            </a:r>
            <a:r>
              <a:rPr lang="nl-NL" dirty="0" err="1" smtClean="0"/>
              <a:t>and</a:t>
            </a:r>
            <a:r>
              <a:rPr lang="nl-NL" dirty="0" smtClean="0"/>
              <a:t> assessment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Qualitative</a:t>
            </a:r>
            <a:r>
              <a:rPr lang="nl-NL" dirty="0" smtClean="0"/>
              <a:t> approach:</a:t>
            </a:r>
          </a:p>
          <a:p>
            <a:pPr lvl="1"/>
            <a:r>
              <a:rPr lang="nl-NL" dirty="0" err="1" smtClean="0"/>
              <a:t>Subjective</a:t>
            </a:r>
            <a:r>
              <a:rPr lang="nl-NL" dirty="0" smtClean="0"/>
              <a:t> </a:t>
            </a:r>
            <a:r>
              <a:rPr lang="nl-NL" dirty="0" err="1" smtClean="0"/>
              <a:t>nature</a:t>
            </a:r>
            <a:r>
              <a:rPr lang="nl-NL" dirty="0" smtClean="0"/>
              <a:t> of the document</a:t>
            </a:r>
          </a:p>
          <a:p>
            <a:pPr lvl="1"/>
            <a:r>
              <a:rPr lang="nl-NL" dirty="0" err="1" smtClean="0"/>
              <a:t>Subjectivity</a:t>
            </a:r>
            <a:r>
              <a:rPr lang="nl-NL" dirty="0" smtClean="0"/>
              <a:t> of assessors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Reliability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validity</a:t>
            </a:r>
            <a:r>
              <a:rPr lang="nl-NL" dirty="0" smtClean="0"/>
              <a:t>:</a:t>
            </a:r>
          </a:p>
          <a:p>
            <a:endParaRPr lang="nl-NL" dirty="0"/>
          </a:p>
          <a:p>
            <a:r>
              <a:rPr lang="nl-NL" dirty="0" err="1" smtClean="0"/>
              <a:t>Inter-rater</a:t>
            </a:r>
            <a:r>
              <a:rPr lang="nl-NL" dirty="0" smtClean="0"/>
              <a:t> </a:t>
            </a:r>
            <a:r>
              <a:rPr lang="nl-NL" dirty="0" err="1" smtClean="0"/>
              <a:t>reliabilty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536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Composition</a:t>
            </a:r>
            <a:r>
              <a:rPr lang="nl-NL" dirty="0" smtClean="0"/>
              <a:t> of a portfolio</a:t>
            </a:r>
            <a:br>
              <a:rPr lang="nl-NL" dirty="0" smtClean="0"/>
            </a:br>
            <a:r>
              <a:rPr lang="nl-NL" sz="2400" dirty="0" smtClean="0"/>
              <a:t>The way Groningen </a:t>
            </a:r>
            <a:r>
              <a:rPr lang="nl-NL" sz="2400" dirty="0" err="1" smtClean="0"/>
              <a:t>did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Chararacteristics</a:t>
            </a:r>
            <a:r>
              <a:rPr lang="nl-NL" dirty="0" smtClean="0"/>
              <a:t> of </a:t>
            </a:r>
            <a:r>
              <a:rPr lang="nl-NL" dirty="0" err="1" smtClean="0"/>
              <a:t>nursing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r>
              <a:rPr lang="nl-NL" dirty="0" smtClean="0"/>
              <a:t> in Groningen.</a:t>
            </a:r>
          </a:p>
          <a:p>
            <a:endParaRPr lang="nl-NL" dirty="0"/>
          </a:p>
          <a:p>
            <a:r>
              <a:rPr lang="nl-NL" dirty="0" err="1" smtClean="0"/>
              <a:t>Nursing</a:t>
            </a:r>
            <a:r>
              <a:rPr lang="nl-NL" dirty="0" smtClean="0"/>
              <a:t> content </a:t>
            </a:r>
            <a:r>
              <a:rPr lang="nl-NL" dirty="0" err="1" smtClean="0"/>
              <a:t>based</a:t>
            </a:r>
            <a:r>
              <a:rPr lang="nl-NL" dirty="0" smtClean="0"/>
              <a:t> on 6 </a:t>
            </a:r>
            <a:r>
              <a:rPr lang="nl-NL" dirty="0" err="1" smtClean="0"/>
              <a:t>roles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12 kern </a:t>
            </a:r>
            <a:r>
              <a:rPr lang="nl-NL" dirty="0" err="1" smtClean="0"/>
              <a:t>competences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17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Characteristics</a:t>
            </a:r>
            <a:r>
              <a:rPr lang="nl-NL" dirty="0" smtClean="0"/>
              <a:t> </a:t>
            </a:r>
            <a:r>
              <a:rPr lang="nl-NL" dirty="0" err="1" smtClean="0"/>
              <a:t>nursing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Broad professionalization;</a:t>
            </a:r>
            <a:endParaRPr lang="nl-NL" sz="2400" dirty="0"/>
          </a:p>
          <a:p>
            <a:pPr lvl="0"/>
            <a:r>
              <a:rPr lang="en-GB" sz="2400" dirty="0"/>
              <a:t>(Multi disciplinary) integration;</a:t>
            </a:r>
            <a:endParaRPr lang="nl-NL" sz="2400" dirty="0"/>
          </a:p>
          <a:p>
            <a:pPr lvl="0"/>
            <a:r>
              <a:rPr lang="en-GB" sz="2400" dirty="0"/>
              <a:t>(Scientific) application;</a:t>
            </a:r>
            <a:endParaRPr lang="nl-NL" sz="2400" dirty="0"/>
          </a:p>
          <a:p>
            <a:pPr lvl="0"/>
            <a:r>
              <a:rPr lang="en-GB" sz="2400" dirty="0"/>
              <a:t>Transfer and broad </a:t>
            </a:r>
            <a:r>
              <a:rPr lang="en-GB" sz="2400" dirty="0" err="1"/>
              <a:t>deployability</a:t>
            </a:r>
            <a:r>
              <a:rPr lang="en-GB" sz="2400" dirty="0"/>
              <a:t>;</a:t>
            </a:r>
            <a:endParaRPr lang="nl-NL" sz="2400" dirty="0"/>
          </a:p>
          <a:p>
            <a:pPr lvl="0"/>
            <a:r>
              <a:rPr lang="en-GB" sz="2400" dirty="0"/>
              <a:t>Action creativity and complexity;</a:t>
            </a:r>
            <a:endParaRPr lang="nl-NL" sz="2400" dirty="0"/>
          </a:p>
          <a:p>
            <a:pPr lvl="0"/>
            <a:r>
              <a:rPr lang="en-GB" sz="2400" dirty="0"/>
              <a:t>Work in a problem-oriented way;</a:t>
            </a:r>
            <a:endParaRPr lang="nl-NL" sz="2400" dirty="0"/>
          </a:p>
          <a:p>
            <a:pPr lvl="0"/>
            <a:r>
              <a:rPr lang="en-GB" sz="2400" dirty="0"/>
              <a:t>Think and act in a methodical and reflective way;</a:t>
            </a:r>
            <a:endParaRPr lang="nl-NL" sz="2400" dirty="0"/>
          </a:p>
          <a:p>
            <a:pPr lvl="0"/>
            <a:r>
              <a:rPr lang="en-GB" sz="2400" dirty="0"/>
              <a:t>Socio-communicative ability;</a:t>
            </a:r>
            <a:endParaRPr lang="nl-NL" sz="2400" dirty="0"/>
          </a:p>
          <a:p>
            <a:pPr lvl="0"/>
            <a:r>
              <a:rPr lang="en-GB" sz="2400" dirty="0"/>
              <a:t>Basic qualification for management positions.</a:t>
            </a:r>
            <a:endParaRPr lang="nl-NL" sz="2400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80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/>
          <a:lstStyle/>
          <a:p>
            <a:r>
              <a:rPr lang="en-GB" dirty="0" smtClean="0"/>
              <a:t>Caregiver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Director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Designer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dirty="0"/>
              <a:t>C</a:t>
            </a:r>
            <a:r>
              <a:rPr lang="en-GB" dirty="0" smtClean="0"/>
              <a:t>oach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dirty="0"/>
              <a:t>P</a:t>
            </a:r>
            <a:r>
              <a:rPr lang="en-GB" dirty="0" smtClean="0"/>
              <a:t>rofessional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en-GB" sz="2400" i="1" dirty="0" smtClean="0"/>
              <a:t>Critical </a:t>
            </a:r>
            <a:r>
              <a:rPr lang="en-GB" sz="2400" i="1" dirty="0"/>
              <a:t>reasoning, scientific practice, cultural </a:t>
            </a:r>
            <a:r>
              <a:rPr lang="en-GB" sz="2400" i="1" dirty="0" smtClean="0"/>
              <a:t>sensitivity and </a:t>
            </a:r>
            <a:r>
              <a:rPr lang="en-GB" sz="2400" i="1" dirty="0"/>
              <a:t>content-related leadership</a:t>
            </a:r>
            <a:r>
              <a:rPr lang="en-GB" sz="2400" dirty="0"/>
              <a:t> have been integrated in the professional tasks </a:t>
            </a:r>
            <a:r>
              <a:rPr lang="en-GB" sz="2400" dirty="0" smtClean="0"/>
              <a:t>   </a:t>
            </a:r>
            <a:endParaRPr lang="nl-NL" sz="24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5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Composition</a:t>
            </a:r>
            <a:r>
              <a:rPr lang="nl-NL" dirty="0" smtClean="0"/>
              <a:t> of the portfolio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61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74638"/>
            <a:ext cx="8229600" cy="1143000"/>
          </a:xfrm>
        </p:spPr>
        <p:txBody>
          <a:bodyPr/>
          <a:lstStyle/>
          <a:p>
            <a:r>
              <a:rPr lang="nl-NL" sz="3200" dirty="0" smtClean="0"/>
              <a:t>Curriculum </a:t>
            </a:r>
            <a:r>
              <a:rPr lang="nl-NL" sz="3200" dirty="0" err="1" smtClean="0"/>
              <a:t>development</a:t>
            </a:r>
            <a:r>
              <a:rPr lang="nl-NL" sz="3200" dirty="0" smtClean="0"/>
              <a:t> in </a:t>
            </a:r>
            <a:r>
              <a:rPr lang="nl-NL" sz="3200" dirty="0" err="1" smtClean="0"/>
              <a:t>historical</a:t>
            </a:r>
            <a:r>
              <a:rPr lang="nl-NL" sz="3200" dirty="0" smtClean="0"/>
              <a:t> (</a:t>
            </a:r>
            <a:r>
              <a:rPr lang="nl-NL" sz="3200" dirty="0" err="1" smtClean="0"/>
              <a:t>didactical</a:t>
            </a:r>
            <a:r>
              <a:rPr lang="nl-NL" sz="3200" dirty="0" smtClean="0"/>
              <a:t>) </a:t>
            </a:r>
            <a:r>
              <a:rPr lang="nl-NL" sz="3200" dirty="0" err="1" smtClean="0"/>
              <a:t>perspective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From a medical oriented </a:t>
            </a:r>
            <a:r>
              <a:rPr lang="en-US" sz="2400" dirty="0" err="1"/>
              <a:t>programme</a:t>
            </a:r>
            <a:r>
              <a:rPr lang="en-US" sz="2400" dirty="0"/>
              <a:t> to a nursing oriented </a:t>
            </a:r>
            <a:r>
              <a:rPr lang="en-US" sz="2400" dirty="0" err="1"/>
              <a:t>programme</a:t>
            </a:r>
            <a:r>
              <a:rPr lang="en-US" sz="2400" dirty="0"/>
              <a:t> </a:t>
            </a:r>
            <a:endParaRPr lang="nl-NL" sz="2400" dirty="0"/>
          </a:p>
          <a:p>
            <a:r>
              <a:rPr lang="en-US" sz="2400" dirty="0"/>
              <a:t>From a traditional teacher centered education approach  to a student centered approach </a:t>
            </a:r>
            <a:endParaRPr lang="nl-NL" sz="2400" dirty="0"/>
          </a:p>
          <a:p>
            <a:r>
              <a:rPr lang="en-US" sz="2400" dirty="0"/>
              <a:t>From separated subjects to integrated themes and modules</a:t>
            </a:r>
            <a:endParaRPr lang="nl-NL" sz="2400" dirty="0"/>
          </a:p>
          <a:p>
            <a:r>
              <a:rPr lang="en-US" sz="2400" dirty="0"/>
              <a:t>From separated themes to </a:t>
            </a:r>
            <a:r>
              <a:rPr lang="en-US" sz="2400" dirty="0" smtClean="0"/>
              <a:t>competences </a:t>
            </a:r>
            <a:r>
              <a:rPr lang="en-US" sz="2400" dirty="0" smtClean="0">
                <a:solidFill>
                  <a:srgbClr val="FF0000"/>
                </a:solidFill>
              </a:rPr>
              <a:t>(subject integration)</a:t>
            </a:r>
          </a:p>
          <a:p>
            <a:r>
              <a:rPr lang="en-US" sz="2400" dirty="0" smtClean="0"/>
              <a:t>From competences </a:t>
            </a:r>
            <a:r>
              <a:rPr lang="en-US" sz="2400" dirty="0"/>
              <a:t>to professional tasks (products and services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From professional tasks to learning outcomes </a:t>
            </a:r>
            <a:endParaRPr lang="nl-NL" sz="2400" dirty="0"/>
          </a:p>
          <a:p>
            <a:endParaRPr lang="nl-NL" sz="24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682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lvl="3"/>
            <a:endParaRPr lang="nl-NL" dirty="0"/>
          </a:p>
          <a:p>
            <a:endParaRPr lang="nl-NL" dirty="0" smtClean="0"/>
          </a:p>
          <a:p>
            <a:pPr marL="2286000" lvl="5" indent="0">
              <a:buNone/>
            </a:pPr>
            <a:r>
              <a:rPr lang="nl-NL" sz="7200" dirty="0" smtClean="0"/>
              <a:t>Johan !</a:t>
            </a:r>
            <a:endParaRPr lang="nl-NL" sz="72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6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nl-NL" sz="2800" dirty="0" smtClean="0"/>
              <a:t>Curriculum </a:t>
            </a:r>
            <a:r>
              <a:rPr lang="nl-NL" sz="2800" dirty="0" err="1" smtClean="0"/>
              <a:t>development</a:t>
            </a:r>
            <a:r>
              <a:rPr lang="nl-NL" sz="2800" dirty="0" smtClean="0"/>
              <a:t> </a:t>
            </a:r>
            <a:r>
              <a:rPr lang="nl-NL" sz="2800" dirty="0" err="1" smtClean="0"/>
              <a:t>based</a:t>
            </a:r>
            <a:r>
              <a:rPr lang="nl-NL" sz="2800" dirty="0" smtClean="0"/>
              <a:t> on </a:t>
            </a:r>
            <a:r>
              <a:rPr lang="nl-NL" sz="2800" dirty="0" err="1" smtClean="0"/>
              <a:t>nursing</a:t>
            </a:r>
            <a:r>
              <a:rPr lang="nl-NL" sz="2800" dirty="0" smtClean="0"/>
              <a:t> </a:t>
            </a:r>
            <a:r>
              <a:rPr lang="nl-NL" sz="2800" dirty="0" err="1" smtClean="0"/>
              <a:t>principles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Lengthen</a:t>
            </a:r>
            <a:r>
              <a:rPr lang="nl-NL" dirty="0" smtClean="0"/>
              <a:t> arm </a:t>
            </a:r>
            <a:r>
              <a:rPr lang="nl-NL" dirty="0" err="1" smtClean="0"/>
              <a:t>theory</a:t>
            </a:r>
            <a:r>
              <a:rPr lang="nl-NL" dirty="0" smtClean="0"/>
              <a:t>;</a:t>
            </a:r>
          </a:p>
          <a:p>
            <a:r>
              <a:rPr lang="nl-NL" dirty="0" err="1" smtClean="0"/>
              <a:t>Nursing</a:t>
            </a:r>
            <a:r>
              <a:rPr lang="nl-NL" dirty="0" smtClean="0"/>
              <a:t> proces;</a:t>
            </a:r>
          </a:p>
          <a:p>
            <a:r>
              <a:rPr lang="nl-NL" dirty="0" err="1" smtClean="0"/>
              <a:t>Nursing</a:t>
            </a:r>
            <a:r>
              <a:rPr lang="nl-NL" dirty="0" smtClean="0"/>
              <a:t> </a:t>
            </a:r>
            <a:r>
              <a:rPr lang="nl-NL" dirty="0" err="1" smtClean="0"/>
              <a:t>theories</a:t>
            </a:r>
            <a:r>
              <a:rPr lang="nl-NL" dirty="0" smtClean="0"/>
              <a:t>;</a:t>
            </a:r>
          </a:p>
          <a:p>
            <a:r>
              <a:rPr lang="nl-NL" dirty="0" err="1" smtClean="0"/>
              <a:t>Nursing</a:t>
            </a:r>
            <a:r>
              <a:rPr lang="nl-NL" dirty="0" smtClean="0"/>
              <a:t> diagnoses;</a:t>
            </a:r>
          </a:p>
          <a:p>
            <a:r>
              <a:rPr lang="nl-NL" dirty="0" smtClean="0"/>
              <a:t>Dutch </a:t>
            </a:r>
            <a:r>
              <a:rPr lang="nl-NL" dirty="0" err="1" smtClean="0"/>
              <a:t>nursing</a:t>
            </a:r>
            <a:r>
              <a:rPr lang="nl-NL" dirty="0" smtClean="0"/>
              <a:t> profile </a:t>
            </a:r>
            <a:r>
              <a:rPr lang="nl-NL" dirty="0" err="1" smtClean="0"/>
              <a:t>based</a:t>
            </a:r>
            <a:r>
              <a:rPr lang="nl-NL" dirty="0" smtClean="0"/>
              <a:t> on </a:t>
            </a:r>
            <a:r>
              <a:rPr lang="nl-NL" dirty="0" err="1" smtClean="0"/>
              <a:t>nursing</a:t>
            </a:r>
            <a:r>
              <a:rPr lang="nl-NL" dirty="0" smtClean="0"/>
              <a:t> </a:t>
            </a:r>
            <a:r>
              <a:rPr lang="nl-NL" dirty="0" err="1" smtClean="0"/>
              <a:t>roles</a:t>
            </a:r>
            <a:r>
              <a:rPr lang="nl-NL" dirty="0" smtClean="0"/>
              <a:t>;</a:t>
            </a:r>
          </a:p>
          <a:p>
            <a:r>
              <a:rPr lang="nl-NL" dirty="0" err="1" smtClean="0"/>
              <a:t>Ecletive</a:t>
            </a:r>
            <a:r>
              <a:rPr lang="nl-NL" dirty="0" smtClean="0"/>
              <a:t> approach………</a:t>
            </a:r>
          </a:p>
          <a:p>
            <a:r>
              <a:rPr lang="nl-NL" dirty="0" err="1" smtClean="0"/>
              <a:t>Canmeds</a:t>
            </a:r>
            <a:r>
              <a:rPr lang="nl-NL" dirty="0" smtClean="0"/>
              <a:t> </a:t>
            </a:r>
            <a:r>
              <a:rPr lang="nl-NL" dirty="0" err="1" smtClean="0"/>
              <a:t>roles</a:t>
            </a:r>
            <a:r>
              <a:rPr lang="nl-NL" dirty="0" smtClean="0"/>
              <a:t> in </a:t>
            </a:r>
            <a:r>
              <a:rPr lang="nl-NL" dirty="0" err="1" smtClean="0"/>
              <a:t>combination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nursing</a:t>
            </a:r>
            <a:r>
              <a:rPr lang="nl-NL" dirty="0" smtClean="0"/>
              <a:t> diagnoses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56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history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 gap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theory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practice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Nursing</a:t>
            </a:r>
            <a:r>
              <a:rPr lang="nl-NL" dirty="0" smtClean="0"/>
              <a:t> </a:t>
            </a:r>
            <a:r>
              <a:rPr lang="nl-NL" dirty="0" err="1" smtClean="0"/>
              <a:t>needs</a:t>
            </a:r>
            <a:r>
              <a:rPr lang="nl-NL" dirty="0" smtClean="0"/>
              <a:t> a </a:t>
            </a:r>
            <a:r>
              <a:rPr lang="nl-NL" dirty="0" err="1" smtClean="0"/>
              <a:t>holistic</a:t>
            </a:r>
            <a:r>
              <a:rPr lang="nl-NL" dirty="0" smtClean="0"/>
              <a:t> </a:t>
            </a:r>
            <a:r>
              <a:rPr lang="nl-NL" dirty="0" err="1" smtClean="0"/>
              <a:t>appraoch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err="1" smtClean="0"/>
              <a:t>Seeking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 bridge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89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to</a:t>
            </a:r>
            <a:r>
              <a:rPr lang="nl-NL" dirty="0" smtClean="0"/>
              <a:t> go 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Partly</a:t>
            </a:r>
            <a:r>
              <a:rPr lang="nl-NL" dirty="0" smtClean="0"/>
              <a:t> we </a:t>
            </a:r>
            <a:r>
              <a:rPr lang="nl-NL" dirty="0" err="1" smtClean="0"/>
              <a:t>find</a:t>
            </a:r>
            <a:r>
              <a:rPr lang="nl-NL" dirty="0" smtClean="0"/>
              <a:t> a way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overcome</a:t>
            </a:r>
            <a:r>
              <a:rPr lang="nl-NL" dirty="0" smtClean="0"/>
              <a:t> the gap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practice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theory</a:t>
            </a:r>
            <a:r>
              <a:rPr lang="nl-NL" dirty="0" smtClean="0"/>
              <a:t> </a:t>
            </a:r>
            <a:r>
              <a:rPr lang="nl-NL" dirty="0" err="1" smtClean="0"/>
              <a:t>partly</a:t>
            </a:r>
            <a:r>
              <a:rPr lang="nl-NL" dirty="0" smtClean="0"/>
              <a:t> (we </a:t>
            </a:r>
            <a:r>
              <a:rPr lang="nl-NL" dirty="0" err="1" smtClean="0"/>
              <a:t>thought</a:t>
            </a:r>
            <a:r>
              <a:rPr lang="nl-NL" dirty="0" smtClean="0"/>
              <a:t>)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the </a:t>
            </a:r>
            <a:r>
              <a:rPr lang="nl-NL" dirty="0" err="1" smtClean="0"/>
              <a:t>nursing</a:t>
            </a:r>
            <a:r>
              <a:rPr lang="nl-NL" dirty="0" smtClean="0"/>
              <a:t> </a:t>
            </a:r>
            <a:r>
              <a:rPr lang="nl-NL" dirty="0" err="1" smtClean="0"/>
              <a:t>competences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But </a:t>
            </a:r>
            <a:r>
              <a:rPr lang="nl-NL" dirty="0" err="1" smtClean="0"/>
              <a:t>still</a:t>
            </a:r>
            <a:r>
              <a:rPr lang="nl-NL" dirty="0" smtClean="0"/>
              <a:t>: </a:t>
            </a:r>
            <a:r>
              <a:rPr lang="nl-NL" dirty="0" err="1" smtClean="0"/>
              <a:t>Find</a:t>
            </a:r>
            <a:r>
              <a:rPr lang="nl-NL" dirty="0" smtClean="0"/>
              <a:t> the body of </a:t>
            </a:r>
            <a:r>
              <a:rPr lang="nl-NL" dirty="0" err="1" smtClean="0"/>
              <a:t>knowledge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performing</a:t>
            </a:r>
            <a:r>
              <a:rPr lang="nl-NL" dirty="0" smtClean="0"/>
              <a:t> in </a:t>
            </a:r>
            <a:r>
              <a:rPr lang="nl-NL" dirty="0" err="1" smtClean="0"/>
              <a:t>nursing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88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nl-NL" sz="5400" dirty="0" smtClean="0"/>
          </a:p>
          <a:p>
            <a:pPr marL="1371600" lvl="3" indent="0">
              <a:buNone/>
            </a:pPr>
            <a:r>
              <a:rPr lang="nl-NL" sz="5400" dirty="0" err="1" smtClean="0"/>
              <a:t>Competences</a:t>
            </a:r>
            <a:r>
              <a:rPr lang="nl-NL" sz="5400" dirty="0"/>
              <a:t> </a:t>
            </a:r>
            <a:r>
              <a:rPr lang="nl-NL" sz="5400" dirty="0" err="1" smtClean="0"/>
              <a:t>and</a:t>
            </a:r>
            <a:endParaRPr lang="nl-NL" sz="5400" dirty="0" smtClean="0"/>
          </a:p>
          <a:p>
            <a:pPr marL="1371600" lvl="3" indent="0">
              <a:buNone/>
            </a:pPr>
            <a:r>
              <a:rPr lang="nl-NL" sz="5400" dirty="0" smtClean="0"/>
              <a:t>portfolio</a:t>
            </a:r>
            <a:endParaRPr lang="nl-NL" sz="5400" dirty="0"/>
          </a:p>
          <a:p>
            <a:pPr marL="1371600" lvl="3" indent="0">
              <a:buNone/>
            </a:pPr>
            <a:r>
              <a:rPr lang="nl-NL" sz="5400" dirty="0" smtClean="0"/>
              <a:t>		</a:t>
            </a:r>
            <a:endParaRPr lang="nl-NL" sz="8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03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a portfolio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 portfolio is </a:t>
            </a:r>
            <a:r>
              <a:rPr lang="nl-NL" dirty="0" err="1"/>
              <a:t>advocated</a:t>
            </a:r>
            <a:r>
              <a:rPr lang="nl-NL" dirty="0"/>
              <a:t> as </a:t>
            </a:r>
            <a:r>
              <a:rPr lang="nl-NL" dirty="0" err="1"/>
              <a:t>an</a:t>
            </a:r>
            <a:r>
              <a:rPr lang="nl-NL" dirty="0"/>
              <a:t> assessment tool, </a:t>
            </a:r>
            <a:r>
              <a:rPr lang="nl-NL" dirty="0" err="1"/>
              <a:t>capable</a:t>
            </a:r>
            <a:r>
              <a:rPr lang="nl-NL" dirty="0"/>
              <a:t> of </a:t>
            </a:r>
            <a:r>
              <a:rPr lang="nl-NL" dirty="0" err="1"/>
              <a:t>demonstrating</a:t>
            </a:r>
            <a:r>
              <a:rPr lang="nl-NL" dirty="0"/>
              <a:t> high </a:t>
            </a:r>
            <a:r>
              <a:rPr lang="nl-NL" dirty="0" err="1"/>
              <a:t>quality</a:t>
            </a:r>
            <a:r>
              <a:rPr lang="nl-NL" dirty="0"/>
              <a:t> care </a:t>
            </a:r>
            <a:r>
              <a:rPr lang="nl-NL" dirty="0" err="1"/>
              <a:t>and</a:t>
            </a:r>
            <a:r>
              <a:rPr lang="nl-NL" dirty="0"/>
              <a:t> profes- </a:t>
            </a:r>
            <a:r>
              <a:rPr lang="nl-NL" dirty="0" err="1"/>
              <a:t>sional</a:t>
            </a:r>
            <a:r>
              <a:rPr lang="nl-NL" dirty="0"/>
              <a:t> </a:t>
            </a:r>
            <a:r>
              <a:rPr lang="nl-NL" dirty="0" err="1"/>
              <a:t>competence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offering</a:t>
            </a:r>
            <a:r>
              <a:rPr lang="nl-NL" dirty="0"/>
              <a:t> </a:t>
            </a:r>
            <a:r>
              <a:rPr lang="nl-NL" dirty="0" err="1"/>
              <a:t>evidence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a </a:t>
            </a:r>
            <a:r>
              <a:rPr lang="nl-NL" dirty="0" err="1"/>
              <a:t>variety</a:t>
            </a:r>
            <a:r>
              <a:rPr lang="nl-NL" dirty="0"/>
              <a:t> of sources: </a:t>
            </a:r>
            <a:r>
              <a:rPr lang="nl-NL" dirty="0" err="1"/>
              <a:t>practice</a:t>
            </a:r>
            <a:r>
              <a:rPr lang="nl-NL" dirty="0"/>
              <a:t>, the </a:t>
            </a:r>
            <a:r>
              <a:rPr lang="nl-NL" dirty="0" err="1"/>
              <a:t>literature</a:t>
            </a:r>
            <a:r>
              <a:rPr lang="nl-NL" dirty="0"/>
              <a:t>, </a:t>
            </a:r>
            <a:r>
              <a:rPr lang="nl-NL" dirty="0" err="1"/>
              <a:t>study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research (</a:t>
            </a:r>
            <a:r>
              <a:rPr lang="nl-NL" dirty="0" err="1"/>
              <a:t>Klenowski</a:t>
            </a:r>
            <a:r>
              <a:rPr lang="nl-NL" dirty="0"/>
              <a:t>, 2002; </a:t>
            </a:r>
            <a:r>
              <a:rPr lang="nl-NL" dirty="0" err="1"/>
              <a:t>Pearce</a:t>
            </a:r>
            <a:r>
              <a:rPr lang="nl-NL" dirty="0"/>
              <a:t>, 2003). An </a:t>
            </a:r>
            <a:r>
              <a:rPr lang="nl-NL" dirty="0" err="1"/>
              <a:t>effective</a:t>
            </a:r>
            <a:r>
              <a:rPr lang="nl-NL" dirty="0"/>
              <a:t> portfolio is a </a:t>
            </a:r>
            <a:r>
              <a:rPr lang="nl-NL" dirty="0" err="1"/>
              <a:t>visual</a:t>
            </a:r>
            <a:r>
              <a:rPr lang="nl-NL" dirty="0"/>
              <a:t> </a:t>
            </a:r>
            <a:r>
              <a:rPr lang="nl-NL" dirty="0" err="1"/>
              <a:t>representation</a:t>
            </a:r>
            <a:r>
              <a:rPr lang="nl-NL" dirty="0"/>
              <a:t> of the </a:t>
            </a:r>
            <a:r>
              <a:rPr lang="nl-NL" dirty="0" err="1"/>
              <a:t>individual</a:t>
            </a:r>
            <a:r>
              <a:rPr lang="nl-NL" dirty="0"/>
              <a:t>, </a:t>
            </a:r>
            <a:r>
              <a:rPr lang="nl-NL" dirty="0" err="1"/>
              <a:t>their</a:t>
            </a:r>
            <a:r>
              <a:rPr lang="nl-NL" dirty="0"/>
              <a:t> </a:t>
            </a:r>
            <a:r>
              <a:rPr lang="nl-NL" dirty="0" err="1"/>
              <a:t>experience</a:t>
            </a:r>
            <a:r>
              <a:rPr lang="nl-NL" dirty="0"/>
              <a:t>, </a:t>
            </a:r>
            <a:r>
              <a:rPr lang="nl-NL" dirty="0" err="1"/>
              <a:t>strengths</a:t>
            </a:r>
            <a:r>
              <a:rPr lang="nl-NL" dirty="0"/>
              <a:t>, </a:t>
            </a:r>
            <a:r>
              <a:rPr lang="nl-NL" dirty="0" err="1"/>
              <a:t>abilities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skills. 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41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 </a:t>
            </a:r>
            <a:r>
              <a:rPr lang="nl-NL" dirty="0" err="1"/>
              <a:t>effective</a:t>
            </a:r>
            <a:r>
              <a:rPr lang="nl-NL" dirty="0"/>
              <a:t> portfolio is a </a:t>
            </a:r>
            <a:r>
              <a:rPr lang="nl-NL" dirty="0" err="1"/>
              <a:t>visual</a:t>
            </a:r>
            <a:r>
              <a:rPr lang="nl-NL" dirty="0"/>
              <a:t> </a:t>
            </a:r>
            <a:r>
              <a:rPr lang="nl-NL" dirty="0" err="1"/>
              <a:t>representation</a:t>
            </a:r>
            <a:r>
              <a:rPr lang="nl-NL" dirty="0"/>
              <a:t> of the </a:t>
            </a:r>
            <a:r>
              <a:rPr lang="nl-NL" dirty="0" err="1"/>
              <a:t>individual</a:t>
            </a:r>
            <a:r>
              <a:rPr lang="nl-NL" dirty="0"/>
              <a:t>, </a:t>
            </a:r>
            <a:r>
              <a:rPr lang="nl-NL" dirty="0" err="1"/>
              <a:t>their</a:t>
            </a:r>
            <a:r>
              <a:rPr lang="nl-NL" dirty="0"/>
              <a:t> </a:t>
            </a:r>
            <a:r>
              <a:rPr lang="nl-NL" dirty="0" err="1"/>
              <a:t>experience</a:t>
            </a:r>
            <a:r>
              <a:rPr lang="nl-NL" dirty="0"/>
              <a:t>, </a:t>
            </a:r>
            <a:r>
              <a:rPr lang="nl-NL" dirty="0" err="1"/>
              <a:t>strengths</a:t>
            </a:r>
            <a:r>
              <a:rPr lang="nl-NL" dirty="0"/>
              <a:t>, </a:t>
            </a:r>
            <a:r>
              <a:rPr lang="nl-NL" dirty="0" err="1"/>
              <a:t>abilities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skills. 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5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The portfolio </a:t>
            </a:r>
            <a:r>
              <a:rPr lang="nl-NL" sz="2800" dirty="0" err="1" smtClean="0"/>
              <a:t>can</a:t>
            </a:r>
            <a:r>
              <a:rPr lang="nl-NL" sz="2800" dirty="0" smtClean="0"/>
              <a:t> </a:t>
            </a:r>
            <a:r>
              <a:rPr lang="nl-NL" sz="2800" dirty="0" err="1"/>
              <a:t>provide</a:t>
            </a:r>
            <a:r>
              <a:rPr lang="nl-NL" sz="2800" dirty="0"/>
              <a:t> a practitioner </a:t>
            </a:r>
            <a:r>
              <a:rPr lang="nl-NL" sz="2800" dirty="0" err="1"/>
              <a:t>with</a:t>
            </a:r>
            <a:r>
              <a:rPr lang="nl-NL" sz="2800" dirty="0"/>
              <a:t> </a:t>
            </a:r>
            <a:r>
              <a:rPr lang="nl-NL" sz="2800" dirty="0" err="1"/>
              <a:t>evidence</a:t>
            </a:r>
            <a:r>
              <a:rPr lang="nl-NL" sz="2800" dirty="0"/>
              <a:t> of: </a:t>
            </a:r>
            <a:r>
              <a:rPr lang="nl-NL" sz="2800" dirty="0" err="1"/>
              <a:t>reflection</a:t>
            </a:r>
            <a:r>
              <a:rPr lang="nl-NL" sz="2800" dirty="0"/>
              <a:t> on </a:t>
            </a:r>
            <a:r>
              <a:rPr lang="nl-NL" sz="2800" dirty="0" err="1"/>
              <a:t>academic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clinical</a:t>
            </a:r>
            <a:r>
              <a:rPr lang="nl-NL" sz="2800" dirty="0"/>
              <a:t> </a:t>
            </a:r>
            <a:r>
              <a:rPr lang="nl-NL" sz="2800" dirty="0" err="1"/>
              <a:t>experiences</a:t>
            </a:r>
            <a:r>
              <a:rPr lang="nl-NL" sz="2800" dirty="0"/>
              <a:t>, </a:t>
            </a:r>
            <a:r>
              <a:rPr lang="nl-NL" sz="2800" dirty="0" err="1"/>
              <a:t>continuing</a:t>
            </a:r>
            <a:r>
              <a:rPr lang="nl-NL" sz="2800" dirty="0"/>
              <a:t> profes- </a:t>
            </a:r>
            <a:r>
              <a:rPr lang="nl-NL" sz="2800" dirty="0" err="1"/>
              <a:t>sional</a:t>
            </a:r>
            <a:r>
              <a:rPr lang="nl-NL" sz="2800" dirty="0"/>
              <a:t> </a:t>
            </a:r>
            <a:r>
              <a:rPr lang="nl-NL" sz="2800" dirty="0" err="1"/>
              <a:t>development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lifelong</a:t>
            </a:r>
            <a:r>
              <a:rPr lang="nl-NL" sz="2800" dirty="0"/>
              <a:t> </a:t>
            </a:r>
            <a:r>
              <a:rPr lang="nl-NL" sz="2800" dirty="0" err="1"/>
              <a:t>learning</a:t>
            </a:r>
            <a:r>
              <a:rPr lang="nl-NL" sz="2800" dirty="0"/>
              <a:t>, </a:t>
            </a:r>
            <a:r>
              <a:rPr lang="nl-NL" sz="2800" dirty="0" err="1"/>
              <a:t>decisions</a:t>
            </a:r>
            <a:r>
              <a:rPr lang="nl-NL" sz="2800" dirty="0"/>
              <a:t> </a:t>
            </a:r>
            <a:r>
              <a:rPr lang="nl-NL" sz="2800" dirty="0" err="1"/>
              <a:t>about</a:t>
            </a:r>
            <a:r>
              <a:rPr lang="nl-NL" sz="2800" dirty="0"/>
              <a:t> the </a:t>
            </a:r>
            <a:r>
              <a:rPr lang="nl-NL" sz="2800" dirty="0" err="1"/>
              <a:t>quality</a:t>
            </a:r>
            <a:r>
              <a:rPr lang="nl-NL" sz="2800" dirty="0"/>
              <a:t> of </a:t>
            </a:r>
            <a:r>
              <a:rPr lang="nl-NL" sz="2800" dirty="0" err="1"/>
              <a:t>work</a:t>
            </a:r>
            <a:r>
              <a:rPr lang="nl-NL" sz="2800" dirty="0"/>
              <a:t>, </a:t>
            </a:r>
            <a:r>
              <a:rPr lang="nl-NL" sz="2800" dirty="0" err="1"/>
              <a:t>effective</a:t>
            </a:r>
            <a:r>
              <a:rPr lang="nl-NL" sz="2800" dirty="0"/>
              <a:t> </a:t>
            </a:r>
            <a:r>
              <a:rPr lang="nl-NL" sz="2800" dirty="0" err="1"/>
              <a:t>critical</a:t>
            </a:r>
            <a:r>
              <a:rPr lang="nl-NL" sz="2800" dirty="0"/>
              <a:t> thinking skills, </a:t>
            </a:r>
            <a:r>
              <a:rPr lang="nl-NL" sz="2800" dirty="0" err="1"/>
              <a:t>reflection</a:t>
            </a:r>
            <a:r>
              <a:rPr lang="nl-NL" sz="2800" dirty="0"/>
              <a:t> on professional </a:t>
            </a:r>
            <a:r>
              <a:rPr lang="nl-NL" sz="2800" dirty="0" err="1"/>
              <a:t>and</a:t>
            </a:r>
            <a:r>
              <a:rPr lang="nl-NL" sz="2800" dirty="0"/>
              <a:t> personal </a:t>
            </a:r>
            <a:r>
              <a:rPr lang="nl-NL" sz="2800" dirty="0" err="1"/>
              <a:t>growth</a:t>
            </a:r>
            <a:r>
              <a:rPr lang="nl-NL" sz="2800" dirty="0"/>
              <a:t>, </a:t>
            </a:r>
            <a:r>
              <a:rPr lang="nl-NL" sz="2800" dirty="0" err="1"/>
              <a:t>responsibility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learning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development</a:t>
            </a:r>
            <a:r>
              <a:rPr lang="nl-NL" sz="2800" dirty="0"/>
              <a:t> of the skills </a:t>
            </a:r>
            <a:r>
              <a:rPr lang="nl-NL" sz="2800" dirty="0" err="1"/>
              <a:t>necessary</a:t>
            </a:r>
            <a:r>
              <a:rPr lang="nl-NL" sz="2800" dirty="0"/>
              <a:t> of a </a:t>
            </a:r>
            <a:r>
              <a:rPr lang="nl-NL" sz="2800" dirty="0" err="1"/>
              <a:t>critical</a:t>
            </a:r>
            <a:r>
              <a:rPr lang="nl-NL" sz="2800" dirty="0"/>
              <a:t> </a:t>
            </a:r>
            <a:r>
              <a:rPr lang="nl-NL" sz="2800" dirty="0" err="1"/>
              <a:t>reflective</a:t>
            </a:r>
            <a:r>
              <a:rPr lang="nl-NL" sz="2800" dirty="0"/>
              <a:t> practitioner (</a:t>
            </a:r>
            <a:r>
              <a:rPr lang="nl-NL" sz="2800" dirty="0" err="1"/>
              <a:t>Klenowski</a:t>
            </a:r>
            <a:r>
              <a:rPr lang="nl-NL" sz="2800" dirty="0"/>
              <a:t>, 2002; </a:t>
            </a:r>
            <a:r>
              <a:rPr lang="nl-NL" sz="2800" dirty="0" err="1"/>
              <a:t>Pearce</a:t>
            </a:r>
            <a:r>
              <a:rPr lang="nl-NL" sz="2800" dirty="0"/>
              <a:t>, 2003)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Workshop learning styles                   October 10 2008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0CD8-CCA8-44BB-B323-41FF0F858BA9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7184</TotalTime>
  <Words>838</Words>
  <Application>Microsoft Macintosh PowerPoint</Application>
  <PresentationFormat>Diavoorstelling (4:3)</PresentationFormat>
  <Paragraphs>134</Paragraphs>
  <Slides>20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Lege presentatie</vt:lpstr>
      <vt:lpstr>Portfolio in nursing education</vt:lpstr>
      <vt:lpstr>Curriculum development in historical (didactical) perspective</vt:lpstr>
      <vt:lpstr>Curriculum development based on nursing principles</vt:lpstr>
      <vt:lpstr>Some history</vt:lpstr>
      <vt:lpstr>How to go on</vt:lpstr>
      <vt:lpstr>PowerPoint-presentatie</vt:lpstr>
      <vt:lpstr>What is a portfolio</vt:lpstr>
      <vt:lpstr>PowerPoint-presentatie</vt:lpstr>
      <vt:lpstr>PowerPoint-presentatie</vt:lpstr>
      <vt:lpstr>PowerPoint-presentatie</vt:lpstr>
      <vt:lpstr>PowerPoint-presentatie</vt:lpstr>
      <vt:lpstr>What is known about this item statements</vt:lpstr>
      <vt:lpstr>Portfolio assessment  key elments</vt:lpstr>
      <vt:lpstr>Portfolio assessment</vt:lpstr>
      <vt:lpstr>Portfolio and assessment</vt:lpstr>
      <vt:lpstr>Composition of a portfolio The way Groningen did</vt:lpstr>
      <vt:lpstr>Characteristics nursing education</vt:lpstr>
      <vt:lpstr>PowerPoint-presentatie</vt:lpstr>
      <vt:lpstr>Composition of the portfolio</vt:lpstr>
      <vt:lpstr>PowerPoint-presentatie</vt:lpstr>
    </vt:vector>
  </TitlesOfParts>
  <Company>RCLM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VAN DE PRESENTATIE</dc:title>
  <dc:creator>Ruben van der Made</dc:creator>
  <cp:lastModifiedBy>Maarten Kaaijk</cp:lastModifiedBy>
  <cp:revision>232</cp:revision>
  <cp:lastPrinted>2014-11-18T07:40:31Z</cp:lastPrinted>
  <dcterms:created xsi:type="dcterms:W3CDTF">2015-01-27T22:38:40Z</dcterms:created>
  <dcterms:modified xsi:type="dcterms:W3CDTF">2015-02-10T08:16:27Z</dcterms:modified>
</cp:coreProperties>
</file>